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3" r:id="rId1"/>
  </p:sldMasterIdLst>
  <p:notesMasterIdLst>
    <p:notesMasterId r:id="rId16"/>
  </p:notesMasterIdLst>
  <p:handoutMasterIdLst>
    <p:handoutMasterId r:id="rId17"/>
  </p:handoutMasterIdLst>
  <p:sldIdLst>
    <p:sldId id="303" r:id="rId2"/>
    <p:sldId id="256" r:id="rId3"/>
    <p:sldId id="312" r:id="rId4"/>
    <p:sldId id="285" r:id="rId5"/>
    <p:sldId id="299" r:id="rId6"/>
    <p:sldId id="316" r:id="rId7"/>
    <p:sldId id="331" r:id="rId8"/>
    <p:sldId id="330" r:id="rId9"/>
    <p:sldId id="333" r:id="rId10"/>
    <p:sldId id="334" r:id="rId11"/>
    <p:sldId id="325" r:id="rId12"/>
    <p:sldId id="335" r:id="rId13"/>
    <p:sldId id="311" r:id="rId14"/>
    <p:sldId id="302" r:id="rId15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C180617-B65F-499B-939C-42D9AAB71CA5}">
          <p14:sldIdLst>
            <p14:sldId id="303"/>
            <p14:sldId id="256"/>
            <p14:sldId id="312"/>
            <p14:sldId id="285"/>
            <p14:sldId id="299"/>
            <p14:sldId id="316"/>
            <p14:sldId id="331"/>
            <p14:sldId id="330"/>
            <p14:sldId id="333"/>
            <p14:sldId id="334"/>
          </p14:sldIdLst>
        </p14:section>
        <p14:section name="Untitled Section" id="{FB1305CC-78A7-4B2E-9281-6C1D96B69CB4}">
          <p14:sldIdLst>
            <p14:sldId id="325"/>
            <p14:sldId id="335"/>
            <p14:sldId id="311"/>
            <p14:sldId id="30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CC33"/>
    <a:srgbClr val="77777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8007" autoAdjust="0"/>
  </p:normalViewPr>
  <p:slideViewPr>
    <p:cSldViewPr>
      <p:cViewPr>
        <p:scale>
          <a:sx n="110" d="100"/>
          <a:sy n="110" d="100"/>
        </p:scale>
        <p:origin x="-402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2172" y="-378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54BDF9-8515-4677-9942-0171F000F8EB}" type="doc">
      <dgm:prSet loTypeId="urn:microsoft.com/office/officeart/2005/8/layout/vList2" loCatId="list" qsTypeId="urn:microsoft.com/office/officeart/2005/8/quickstyle/simple1#1" qsCatId="simple" csTypeId="urn:microsoft.com/office/officeart/2005/8/colors/colorful5" csCatId="colorful" phldr="1"/>
      <dgm:spPr/>
      <dgm:t>
        <a:bodyPr/>
        <a:lstStyle>
          <a:extLst/>
        </a:lstStyle>
        <a:p>
          <a:endParaRPr lang="en-US"/>
        </a:p>
      </dgm:t>
    </dgm:pt>
    <dgm:pt modelId="{787546C1-DD5C-4D6E-BFDD-D95A52E781AD}">
      <dgm:prSet phldrT="[Text]"/>
      <dgm:spPr/>
      <dgm:t>
        <a:bodyPr/>
        <a:lstStyle>
          <a:extLst/>
        </a:lstStyle>
        <a:p>
          <a:r>
            <a:rPr lang="en-US" dirty="0" smtClean="0"/>
            <a:t>Concrete and Pavement R&amp;R</a:t>
          </a:r>
          <a:endParaRPr lang="en-US" dirty="0"/>
        </a:p>
      </dgm:t>
    </dgm:pt>
    <dgm:pt modelId="{88942913-D2BB-4DEB-B0E7-EA2B7A6CD360}" type="parTrans" cxnId="{DFAEFA4C-B3B0-4C4E-BCD8-BFB53D07C5D0}">
      <dgm:prSet/>
      <dgm:spPr/>
      <dgm:t>
        <a:bodyPr/>
        <a:lstStyle>
          <a:extLst/>
        </a:lstStyle>
        <a:p>
          <a:endParaRPr lang="en-US"/>
        </a:p>
      </dgm:t>
    </dgm:pt>
    <dgm:pt modelId="{579A9A07-8770-4AC1-9705-76E19F87D269}" type="sibTrans" cxnId="{DFAEFA4C-B3B0-4C4E-BCD8-BFB53D07C5D0}">
      <dgm:prSet/>
      <dgm:spPr/>
      <dgm:t>
        <a:bodyPr/>
        <a:lstStyle>
          <a:extLst/>
        </a:lstStyle>
        <a:p>
          <a:endParaRPr lang="en-US"/>
        </a:p>
      </dgm:t>
    </dgm:pt>
    <dgm:pt modelId="{ECBD6B98-1CBE-4BAA-AB77-4873C9DB1799}">
      <dgm:prSet phldrT="[Text]"/>
      <dgm:spPr/>
      <dgm:t>
        <a:bodyPr/>
        <a:lstStyle>
          <a:extLst/>
        </a:lstStyle>
        <a:p>
          <a:r>
            <a:rPr lang="en-US" dirty="0" smtClean="0"/>
            <a:t>Questions / Comments</a:t>
          </a:r>
          <a:endParaRPr lang="en-US" dirty="0"/>
        </a:p>
      </dgm:t>
    </dgm:pt>
    <dgm:pt modelId="{CF18F627-55D0-4D75-84BC-9F6776290819}" type="sibTrans" cxnId="{7BE48F06-505A-4F51-BA61-409D1FF34502}">
      <dgm:prSet/>
      <dgm:spPr/>
      <dgm:t>
        <a:bodyPr/>
        <a:lstStyle>
          <a:extLst/>
        </a:lstStyle>
        <a:p>
          <a:endParaRPr lang="en-US"/>
        </a:p>
      </dgm:t>
    </dgm:pt>
    <dgm:pt modelId="{A8E7F406-AFD8-48D2-8D82-E8A1F17391BF}" type="parTrans" cxnId="{7BE48F06-505A-4F51-BA61-409D1FF34502}">
      <dgm:prSet/>
      <dgm:spPr/>
      <dgm:t>
        <a:bodyPr/>
        <a:lstStyle>
          <a:extLst/>
        </a:lstStyle>
        <a:p>
          <a:endParaRPr lang="en-US"/>
        </a:p>
      </dgm:t>
    </dgm:pt>
    <dgm:pt modelId="{0A6C00CB-D40A-4A63-B151-EED9EC4D3039}">
      <dgm:prSet phldrT="[Text]"/>
      <dgm:spPr/>
      <dgm:t>
        <a:bodyPr/>
        <a:lstStyle>
          <a:extLst/>
        </a:lstStyle>
        <a:p>
          <a:r>
            <a:rPr lang="en-US" dirty="0" smtClean="0"/>
            <a:t>Project Scope of Work and Locations</a:t>
          </a:r>
          <a:endParaRPr lang="en-US" dirty="0"/>
        </a:p>
      </dgm:t>
    </dgm:pt>
    <dgm:pt modelId="{369B4B0F-2564-492E-973A-A3A500AA5B83}" type="parTrans" cxnId="{5B5206EA-D27C-4B90-B260-49372B77655F}">
      <dgm:prSet/>
      <dgm:spPr/>
      <dgm:t>
        <a:bodyPr/>
        <a:lstStyle/>
        <a:p>
          <a:endParaRPr lang="en-US"/>
        </a:p>
      </dgm:t>
    </dgm:pt>
    <dgm:pt modelId="{4F55D1EC-7591-4C66-8902-2D2F34CDE844}" type="sibTrans" cxnId="{5B5206EA-D27C-4B90-B260-49372B77655F}">
      <dgm:prSet/>
      <dgm:spPr/>
      <dgm:t>
        <a:bodyPr/>
        <a:lstStyle/>
        <a:p>
          <a:endParaRPr lang="en-US"/>
        </a:p>
      </dgm:t>
    </dgm:pt>
    <dgm:pt modelId="{3D846692-E093-458C-9F82-843F7E99EBB0}">
      <dgm:prSet phldrT="[Text]" custT="1"/>
      <dgm:spPr/>
      <dgm:t>
        <a:bodyPr/>
        <a:lstStyle>
          <a:extLst/>
        </a:lstStyle>
        <a:p>
          <a:pPr algn="ctr"/>
          <a:r>
            <a:rPr lang="en-US" sz="2400" b="1" cap="none" spc="0" dirty="0" smtClean="0">
              <a:ln w="17780" cmpd="sng"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rPr>
            <a:t>MEETING AGENDA</a:t>
          </a:r>
          <a:endParaRPr lang="en-US" sz="2400" b="1" dirty="0"/>
        </a:p>
      </dgm:t>
    </dgm:pt>
    <dgm:pt modelId="{66181802-632B-45FD-A8A0-4D24F8C54B55}" type="parTrans" cxnId="{A32949BE-D99E-44BC-B8E4-9AB88B6E48B3}">
      <dgm:prSet/>
      <dgm:spPr/>
      <dgm:t>
        <a:bodyPr/>
        <a:lstStyle/>
        <a:p>
          <a:endParaRPr lang="en-US"/>
        </a:p>
      </dgm:t>
    </dgm:pt>
    <dgm:pt modelId="{CA528AD9-4C9A-4F50-AEBB-53A03C772839}" type="sibTrans" cxnId="{A32949BE-D99E-44BC-B8E4-9AB88B6E48B3}">
      <dgm:prSet/>
      <dgm:spPr/>
      <dgm:t>
        <a:bodyPr/>
        <a:lstStyle/>
        <a:p>
          <a:endParaRPr lang="en-US"/>
        </a:p>
      </dgm:t>
    </dgm:pt>
    <dgm:pt modelId="{16654A65-41CC-4045-8B71-E87273F4B246}">
      <dgm:prSet phldrT="[Text]"/>
      <dgm:spPr/>
      <dgm:t>
        <a:bodyPr/>
        <a:lstStyle>
          <a:extLst/>
        </a:lstStyle>
        <a:p>
          <a:r>
            <a:rPr lang="en-US" dirty="0" smtClean="0"/>
            <a:t>Installation of Bioswale</a:t>
          </a:r>
          <a:endParaRPr lang="en-US" dirty="0"/>
        </a:p>
      </dgm:t>
    </dgm:pt>
    <dgm:pt modelId="{CCF74175-5ABB-49CC-AEF8-F69A004AA02B}" type="parTrans" cxnId="{DBE8C42B-D65C-46B6-919D-11DEBEDD1496}">
      <dgm:prSet/>
      <dgm:spPr/>
      <dgm:t>
        <a:bodyPr/>
        <a:lstStyle/>
        <a:p>
          <a:endParaRPr lang="en-US"/>
        </a:p>
      </dgm:t>
    </dgm:pt>
    <dgm:pt modelId="{C3AE837C-2286-43B8-9252-4BD3E3A88C7B}" type="sibTrans" cxnId="{DBE8C42B-D65C-46B6-919D-11DEBEDD1496}">
      <dgm:prSet/>
      <dgm:spPr/>
      <dgm:t>
        <a:bodyPr/>
        <a:lstStyle/>
        <a:p>
          <a:endParaRPr lang="en-US"/>
        </a:p>
      </dgm:t>
    </dgm:pt>
    <dgm:pt modelId="{16741A9B-E407-402A-A993-0B8E814CB7BC}">
      <dgm:prSet phldrT="[Text]"/>
      <dgm:spPr/>
      <dgm:t>
        <a:bodyPr/>
        <a:lstStyle>
          <a:extLst/>
        </a:lstStyle>
        <a:p>
          <a:r>
            <a:rPr lang="en-US" dirty="0" smtClean="0"/>
            <a:t>Public Notification Process</a:t>
          </a:r>
          <a:endParaRPr lang="en-US" dirty="0"/>
        </a:p>
      </dgm:t>
    </dgm:pt>
    <dgm:pt modelId="{03A3BBBA-5BD5-448D-BF1E-5BC1ACB86A59}" type="parTrans" cxnId="{CE7D42D2-25E1-417B-8C57-3B7B8887E1E0}">
      <dgm:prSet/>
      <dgm:spPr/>
      <dgm:t>
        <a:bodyPr/>
        <a:lstStyle/>
        <a:p>
          <a:endParaRPr lang="en-US"/>
        </a:p>
      </dgm:t>
    </dgm:pt>
    <dgm:pt modelId="{12671BF0-BE85-4AC0-A210-77517837BA68}" type="sibTrans" cxnId="{CE7D42D2-25E1-417B-8C57-3B7B8887E1E0}">
      <dgm:prSet/>
      <dgm:spPr/>
      <dgm:t>
        <a:bodyPr/>
        <a:lstStyle/>
        <a:p>
          <a:endParaRPr lang="en-US"/>
        </a:p>
      </dgm:t>
    </dgm:pt>
    <dgm:pt modelId="{AC5265C1-0BAB-4984-A634-E4518A8EC253}">
      <dgm:prSet phldrT="[Text]"/>
      <dgm:spPr/>
      <dgm:t>
        <a:bodyPr/>
        <a:lstStyle>
          <a:extLst/>
        </a:lstStyle>
        <a:p>
          <a:r>
            <a:rPr lang="en-US" dirty="0" smtClean="0"/>
            <a:t>Street Resurfacing</a:t>
          </a:r>
          <a:endParaRPr lang="en-US" dirty="0"/>
        </a:p>
      </dgm:t>
    </dgm:pt>
    <dgm:pt modelId="{E68E8117-B3CB-464C-9711-4DBE8BF88216}" type="sibTrans" cxnId="{579A338B-B5D8-4240-8867-8564B0DC96F3}">
      <dgm:prSet/>
      <dgm:spPr/>
      <dgm:t>
        <a:bodyPr/>
        <a:lstStyle>
          <a:extLst/>
        </a:lstStyle>
        <a:p>
          <a:endParaRPr lang="en-US"/>
        </a:p>
      </dgm:t>
    </dgm:pt>
    <dgm:pt modelId="{26A0947C-B518-417C-9D68-EC422DC1E3A5}" type="parTrans" cxnId="{579A338B-B5D8-4240-8867-8564B0DC96F3}">
      <dgm:prSet/>
      <dgm:spPr/>
      <dgm:t>
        <a:bodyPr/>
        <a:lstStyle>
          <a:extLst/>
        </a:lstStyle>
        <a:p>
          <a:endParaRPr lang="en-US"/>
        </a:p>
      </dgm:t>
    </dgm:pt>
    <dgm:pt modelId="{EBA6E138-B444-4121-8521-A5AB2D914A24}">
      <dgm:prSet phldrT="[Text]"/>
      <dgm:spPr/>
      <dgm:t>
        <a:bodyPr/>
        <a:lstStyle>
          <a:extLst/>
        </a:lstStyle>
        <a:p>
          <a:r>
            <a:rPr lang="en-US" dirty="0" smtClean="0"/>
            <a:t>Street Alignment Modification</a:t>
          </a:r>
          <a:endParaRPr lang="en-US" dirty="0"/>
        </a:p>
      </dgm:t>
    </dgm:pt>
    <dgm:pt modelId="{0E2FEFCB-7313-4FD6-981E-78D8D2FD28A6}" type="parTrans" cxnId="{CCAC5150-FEDE-403A-A603-1A915EF7C79D}">
      <dgm:prSet/>
      <dgm:spPr/>
      <dgm:t>
        <a:bodyPr/>
        <a:lstStyle/>
        <a:p>
          <a:endParaRPr lang="en-US"/>
        </a:p>
      </dgm:t>
    </dgm:pt>
    <dgm:pt modelId="{900CFBC4-1BD0-4286-8064-5E11C974E9A3}" type="sibTrans" cxnId="{CCAC5150-FEDE-403A-A603-1A915EF7C79D}">
      <dgm:prSet/>
      <dgm:spPr/>
      <dgm:t>
        <a:bodyPr/>
        <a:lstStyle/>
        <a:p>
          <a:endParaRPr lang="en-US"/>
        </a:p>
      </dgm:t>
    </dgm:pt>
    <dgm:pt modelId="{67B523A5-F34F-4D8C-90F4-AB3894E59175}" type="pres">
      <dgm:prSet presAssocID="{8554BDF9-8515-4677-9942-0171F000F8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01AA76-3020-4F1B-B46B-482FA23A744D}" type="pres">
      <dgm:prSet presAssocID="{3D846692-E093-458C-9F82-843F7E99EBB0}" presName="parentText" presStyleLbl="node1" presStyleIdx="0" presStyleCnt="8" custScaleY="50069" custLinFactNeighborY="-2235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5E9936-560C-4913-9863-4BF137E29CE9}" type="pres">
      <dgm:prSet presAssocID="{CA528AD9-4C9A-4F50-AEBB-53A03C772839}" presName="spacer" presStyleCnt="0"/>
      <dgm:spPr/>
      <dgm:t>
        <a:bodyPr/>
        <a:lstStyle/>
        <a:p>
          <a:endParaRPr lang="en-US"/>
        </a:p>
      </dgm:t>
    </dgm:pt>
    <dgm:pt modelId="{7A48444D-8018-47A9-B350-11254E65CD1B}" type="pres">
      <dgm:prSet presAssocID="{0A6C00CB-D40A-4A63-B151-EED9EC4D3039}" presName="parentText" presStyleLbl="node1" presStyleIdx="1" presStyleCnt="8" custScaleY="50069" custLinFactNeighborY="-4396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9B68A0-D1C9-46AB-81A0-52C962F2C8B2}" type="pres">
      <dgm:prSet presAssocID="{4F55D1EC-7591-4C66-8902-2D2F34CDE844}" presName="spacer" presStyleCnt="0"/>
      <dgm:spPr/>
      <dgm:t>
        <a:bodyPr/>
        <a:lstStyle/>
        <a:p>
          <a:endParaRPr lang="en-US"/>
        </a:p>
      </dgm:t>
    </dgm:pt>
    <dgm:pt modelId="{5EDA6B7B-3D38-4072-B80A-E3A989889744}" type="pres">
      <dgm:prSet presAssocID="{787546C1-DD5C-4D6E-BFDD-D95A52E781AD}" presName="parentText" presStyleLbl="node1" presStyleIdx="2" presStyleCnt="8" custScaleY="50069" custLinFactNeighborY="-6557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1FB87-BE9B-4418-AEB5-3253CAEB6C92}" type="pres">
      <dgm:prSet presAssocID="{579A9A07-8770-4AC1-9705-76E19F87D269}" presName="spacer" presStyleCnt="0"/>
      <dgm:spPr/>
      <dgm:t>
        <a:bodyPr/>
        <a:lstStyle/>
        <a:p>
          <a:endParaRPr lang="en-US"/>
        </a:p>
      </dgm:t>
    </dgm:pt>
    <dgm:pt modelId="{4CA4173F-6D43-404C-A0FE-65E41895BFDE}" type="pres">
      <dgm:prSet presAssocID="{AC5265C1-0BAB-4984-A634-E4518A8EC253}" presName="parentText" presStyleLbl="node1" presStyleIdx="3" presStyleCnt="8" custScaleY="50069" custLinFactNeighborY="-8719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4E3C51-0B1F-4153-9DF4-B7FA885CCA59}" type="pres">
      <dgm:prSet presAssocID="{E68E8117-B3CB-464C-9711-4DBE8BF88216}" presName="spacer" presStyleCnt="0"/>
      <dgm:spPr/>
      <dgm:t>
        <a:bodyPr/>
        <a:lstStyle/>
        <a:p>
          <a:endParaRPr lang="en-US"/>
        </a:p>
      </dgm:t>
    </dgm:pt>
    <dgm:pt modelId="{238C321D-2126-43D6-97C8-B5DD83078E18}" type="pres">
      <dgm:prSet presAssocID="{16654A65-41CC-4045-8B71-E87273F4B246}" presName="parentText" presStyleLbl="node1" presStyleIdx="4" presStyleCnt="8" custScaleY="50069" custLinFactY="-62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C68EC5-D34E-4074-9561-4A05BFDC7EDD}" type="pres">
      <dgm:prSet presAssocID="{C3AE837C-2286-43B8-9252-4BD3E3A88C7B}" presName="spacer" presStyleCnt="0"/>
      <dgm:spPr/>
      <dgm:t>
        <a:bodyPr/>
        <a:lstStyle/>
        <a:p>
          <a:endParaRPr lang="en-US"/>
        </a:p>
      </dgm:t>
    </dgm:pt>
    <dgm:pt modelId="{A0D946D2-7726-46AE-9EE0-9374FB417268}" type="pres">
      <dgm:prSet presAssocID="{EBA6E138-B444-4121-8521-A5AB2D914A24}" presName="parentText" presStyleLbl="node1" presStyleIdx="5" presStyleCnt="8" custScaleY="50069" custLinFactY="-215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4E1503-981C-46F7-80D0-E1C418DE5908}" type="pres">
      <dgm:prSet presAssocID="{900CFBC4-1BD0-4286-8064-5E11C974E9A3}" presName="spacer" presStyleCnt="0"/>
      <dgm:spPr/>
    </dgm:pt>
    <dgm:pt modelId="{84CE3F9A-5FC5-4F68-8FBD-CB1251567BF5}" type="pres">
      <dgm:prSet presAssocID="{16741A9B-E407-402A-A993-0B8E814CB7BC}" presName="parentText" presStyleLbl="node1" presStyleIdx="6" presStyleCnt="8" custScaleY="50069" custLinFactY="-369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F5E9C-904F-46F6-BF6E-835F22CD6879}" type="pres">
      <dgm:prSet presAssocID="{12671BF0-BE85-4AC0-A210-77517837BA68}" presName="spacer" presStyleCnt="0"/>
      <dgm:spPr/>
    </dgm:pt>
    <dgm:pt modelId="{30834BE2-898A-432E-B380-6A95A01956B2}" type="pres">
      <dgm:prSet presAssocID="{ECBD6B98-1CBE-4BAA-AB77-4873C9DB1799}" presName="parentText" presStyleLbl="node1" presStyleIdx="7" presStyleCnt="8" custScaleY="50069" custLinFactY="-383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F7845C-9B42-4A3B-BAAD-ED5C5ACA0CF1}" type="presOf" srcId="{787546C1-DD5C-4D6E-BFDD-D95A52E781AD}" destId="{5EDA6B7B-3D38-4072-B80A-E3A989889744}" srcOrd="0" destOrd="0" presId="urn:microsoft.com/office/officeart/2005/8/layout/vList2"/>
    <dgm:cxn modelId="{579A338B-B5D8-4240-8867-8564B0DC96F3}" srcId="{8554BDF9-8515-4677-9942-0171F000F8EB}" destId="{AC5265C1-0BAB-4984-A634-E4518A8EC253}" srcOrd="3" destOrd="0" parTransId="{26A0947C-B518-417C-9D68-EC422DC1E3A5}" sibTransId="{E68E8117-B3CB-464C-9711-4DBE8BF88216}"/>
    <dgm:cxn modelId="{C200D786-8C86-4E1C-8185-CA1DCF8B8B48}" type="presOf" srcId="{16654A65-41CC-4045-8B71-E87273F4B246}" destId="{238C321D-2126-43D6-97C8-B5DD83078E18}" srcOrd="0" destOrd="0" presId="urn:microsoft.com/office/officeart/2005/8/layout/vList2"/>
    <dgm:cxn modelId="{FA163252-C9E5-4CF5-B120-EAE378173EC9}" type="presOf" srcId="{3D846692-E093-458C-9F82-843F7E99EBB0}" destId="{1801AA76-3020-4F1B-B46B-482FA23A744D}" srcOrd="0" destOrd="0" presId="urn:microsoft.com/office/officeart/2005/8/layout/vList2"/>
    <dgm:cxn modelId="{CE7D42D2-25E1-417B-8C57-3B7B8887E1E0}" srcId="{8554BDF9-8515-4677-9942-0171F000F8EB}" destId="{16741A9B-E407-402A-A993-0B8E814CB7BC}" srcOrd="6" destOrd="0" parTransId="{03A3BBBA-5BD5-448D-BF1E-5BC1ACB86A59}" sibTransId="{12671BF0-BE85-4AC0-A210-77517837BA68}"/>
    <dgm:cxn modelId="{CCAC5150-FEDE-403A-A603-1A915EF7C79D}" srcId="{8554BDF9-8515-4677-9942-0171F000F8EB}" destId="{EBA6E138-B444-4121-8521-A5AB2D914A24}" srcOrd="5" destOrd="0" parTransId="{0E2FEFCB-7313-4FD6-981E-78D8D2FD28A6}" sibTransId="{900CFBC4-1BD0-4286-8064-5E11C974E9A3}"/>
    <dgm:cxn modelId="{30F60B77-1DE4-47E3-AA6C-50E93F6070F8}" type="presOf" srcId="{8554BDF9-8515-4677-9942-0171F000F8EB}" destId="{67B523A5-F34F-4D8C-90F4-AB3894E59175}" srcOrd="0" destOrd="0" presId="urn:microsoft.com/office/officeart/2005/8/layout/vList2"/>
    <dgm:cxn modelId="{798AF6E7-046A-4DF8-81C8-EE6CC91FFA9E}" type="presOf" srcId="{0A6C00CB-D40A-4A63-B151-EED9EC4D3039}" destId="{7A48444D-8018-47A9-B350-11254E65CD1B}" srcOrd="0" destOrd="0" presId="urn:microsoft.com/office/officeart/2005/8/layout/vList2"/>
    <dgm:cxn modelId="{B980B6BE-4BC9-4593-9791-8D32882605D3}" type="presOf" srcId="{EBA6E138-B444-4121-8521-A5AB2D914A24}" destId="{A0D946D2-7726-46AE-9EE0-9374FB417268}" srcOrd="0" destOrd="0" presId="urn:microsoft.com/office/officeart/2005/8/layout/vList2"/>
    <dgm:cxn modelId="{A5DD4E0B-E543-495A-8207-24C06405F1A1}" type="presOf" srcId="{16741A9B-E407-402A-A993-0B8E814CB7BC}" destId="{84CE3F9A-5FC5-4F68-8FBD-CB1251567BF5}" srcOrd="0" destOrd="0" presId="urn:microsoft.com/office/officeart/2005/8/layout/vList2"/>
    <dgm:cxn modelId="{A32949BE-D99E-44BC-B8E4-9AB88B6E48B3}" srcId="{8554BDF9-8515-4677-9942-0171F000F8EB}" destId="{3D846692-E093-458C-9F82-843F7E99EBB0}" srcOrd="0" destOrd="0" parTransId="{66181802-632B-45FD-A8A0-4D24F8C54B55}" sibTransId="{CA528AD9-4C9A-4F50-AEBB-53A03C772839}"/>
    <dgm:cxn modelId="{84319ACB-25D6-480F-BD30-7A546B6EFB34}" type="presOf" srcId="{AC5265C1-0BAB-4984-A634-E4518A8EC253}" destId="{4CA4173F-6D43-404C-A0FE-65E41895BFDE}" srcOrd="0" destOrd="0" presId="urn:microsoft.com/office/officeart/2005/8/layout/vList2"/>
    <dgm:cxn modelId="{3D4B391F-3397-4D19-92CA-B880A1F15C80}" type="presOf" srcId="{ECBD6B98-1CBE-4BAA-AB77-4873C9DB1799}" destId="{30834BE2-898A-432E-B380-6A95A01956B2}" srcOrd="0" destOrd="0" presId="urn:microsoft.com/office/officeart/2005/8/layout/vList2"/>
    <dgm:cxn modelId="{DBE8C42B-D65C-46B6-919D-11DEBEDD1496}" srcId="{8554BDF9-8515-4677-9942-0171F000F8EB}" destId="{16654A65-41CC-4045-8B71-E87273F4B246}" srcOrd="4" destOrd="0" parTransId="{CCF74175-5ABB-49CC-AEF8-F69A004AA02B}" sibTransId="{C3AE837C-2286-43B8-9252-4BD3E3A88C7B}"/>
    <dgm:cxn modelId="{7BE48F06-505A-4F51-BA61-409D1FF34502}" srcId="{8554BDF9-8515-4677-9942-0171F000F8EB}" destId="{ECBD6B98-1CBE-4BAA-AB77-4873C9DB1799}" srcOrd="7" destOrd="0" parTransId="{A8E7F406-AFD8-48D2-8D82-E8A1F17391BF}" sibTransId="{CF18F627-55D0-4D75-84BC-9F6776290819}"/>
    <dgm:cxn modelId="{DFAEFA4C-B3B0-4C4E-BCD8-BFB53D07C5D0}" srcId="{8554BDF9-8515-4677-9942-0171F000F8EB}" destId="{787546C1-DD5C-4D6E-BFDD-D95A52E781AD}" srcOrd="2" destOrd="0" parTransId="{88942913-D2BB-4DEB-B0E7-EA2B7A6CD360}" sibTransId="{579A9A07-8770-4AC1-9705-76E19F87D269}"/>
    <dgm:cxn modelId="{5B5206EA-D27C-4B90-B260-49372B77655F}" srcId="{8554BDF9-8515-4677-9942-0171F000F8EB}" destId="{0A6C00CB-D40A-4A63-B151-EED9EC4D3039}" srcOrd="1" destOrd="0" parTransId="{369B4B0F-2564-492E-973A-A3A500AA5B83}" sibTransId="{4F55D1EC-7591-4C66-8902-2D2F34CDE844}"/>
    <dgm:cxn modelId="{DFDBF6F6-0592-4AB8-A844-9B93889A56E7}" type="presParOf" srcId="{67B523A5-F34F-4D8C-90F4-AB3894E59175}" destId="{1801AA76-3020-4F1B-B46B-482FA23A744D}" srcOrd="0" destOrd="0" presId="urn:microsoft.com/office/officeart/2005/8/layout/vList2"/>
    <dgm:cxn modelId="{6224E650-ACE7-49AB-99E2-8765A3107A7B}" type="presParOf" srcId="{67B523A5-F34F-4D8C-90F4-AB3894E59175}" destId="{D55E9936-560C-4913-9863-4BF137E29CE9}" srcOrd="1" destOrd="0" presId="urn:microsoft.com/office/officeart/2005/8/layout/vList2"/>
    <dgm:cxn modelId="{B95BE9A3-EAE7-4594-8356-A146E93317BD}" type="presParOf" srcId="{67B523A5-F34F-4D8C-90F4-AB3894E59175}" destId="{7A48444D-8018-47A9-B350-11254E65CD1B}" srcOrd="2" destOrd="0" presId="urn:microsoft.com/office/officeart/2005/8/layout/vList2"/>
    <dgm:cxn modelId="{2C68B98F-C375-4105-884D-4E9467DF9935}" type="presParOf" srcId="{67B523A5-F34F-4D8C-90F4-AB3894E59175}" destId="{D59B68A0-D1C9-46AB-81A0-52C962F2C8B2}" srcOrd="3" destOrd="0" presId="urn:microsoft.com/office/officeart/2005/8/layout/vList2"/>
    <dgm:cxn modelId="{A67719CF-DB0C-49F0-B25C-CF62153BA1E5}" type="presParOf" srcId="{67B523A5-F34F-4D8C-90F4-AB3894E59175}" destId="{5EDA6B7B-3D38-4072-B80A-E3A989889744}" srcOrd="4" destOrd="0" presId="urn:microsoft.com/office/officeart/2005/8/layout/vList2"/>
    <dgm:cxn modelId="{89E505D3-B76D-479B-A3D3-EFF0F5ED875E}" type="presParOf" srcId="{67B523A5-F34F-4D8C-90F4-AB3894E59175}" destId="{4241FB87-BE9B-4418-AEB5-3253CAEB6C92}" srcOrd="5" destOrd="0" presId="urn:microsoft.com/office/officeart/2005/8/layout/vList2"/>
    <dgm:cxn modelId="{D0624CC3-ACDF-496D-AAAA-C081B0226DC9}" type="presParOf" srcId="{67B523A5-F34F-4D8C-90F4-AB3894E59175}" destId="{4CA4173F-6D43-404C-A0FE-65E41895BFDE}" srcOrd="6" destOrd="0" presId="urn:microsoft.com/office/officeart/2005/8/layout/vList2"/>
    <dgm:cxn modelId="{0D47086B-4490-4330-B8CD-FF5C7E284AC5}" type="presParOf" srcId="{67B523A5-F34F-4D8C-90F4-AB3894E59175}" destId="{824E3C51-0B1F-4153-9DF4-B7FA885CCA59}" srcOrd="7" destOrd="0" presId="urn:microsoft.com/office/officeart/2005/8/layout/vList2"/>
    <dgm:cxn modelId="{1154DE40-0E3A-476B-AA10-DB54B2A8556C}" type="presParOf" srcId="{67B523A5-F34F-4D8C-90F4-AB3894E59175}" destId="{238C321D-2126-43D6-97C8-B5DD83078E18}" srcOrd="8" destOrd="0" presId="urn:microsoft.com/office/officeart/2005/8/layout/vList2"/>
    <dgm:cxn modelId="{2A7992F5-7653-4F23-A4D8-C5E813FEC18E}" type="presParOf" srcId="{67B523A5-F34F-4D8C-90F4-AB3894E59175}" destId="{4CC68EC5-D34E-4074-9561-4A05BFDC7EDD}" srcOrd="9" destOrd="0" presId="urn:microsoft.com/office/officeart/2005/8/layout/vList2"/>
    <dgm:cxn modelId="{5E9BE9C5-81D0-4023-BDA8-7277AAC06910}" type="presParOf" srcId="{67B523A5-F34F-4D8C-90F4-AB3894E59175}" destId="{A0D946D2-7726-46AE-9EE0-9374FB417268}" srcOrd="10" destOrd="0" presId="urn:microsoft.com/office/officeart/2005/8/layout/vList2"/>
    <dgm:cxn modelId="{F5CF7545-EA5E-4AA5-BA67-D596B9E1B1B4}" type="presParOf" srcId="{67B523A5-F34F-4D8C-90F4-AB3894E59175}" destId="{924E1503-981C-46F7-80D0-E1C418DE5908}" srcOrd="11" destOrd="0" presId="urn:microsoft.com/office/officeart/2005/8/layout/vList2"/>
    <dgm:cxn modelId="{2DC7F699-C83C-4060-8EDC-4DEC5D6D4A08}" type="presParOf" srcId="{67B523A5-F34F-4D8C-90F4-AB3894E59175}" destId="{84CE3F9A-5FC5-4F68-8FBD-CB1251567BF5}" srcOrd="12" destOrd="0" presId="urn:microsoft.com/office/officeart/2005/8/layout/vList2"/>
    <dgm:cxn modelId="{DB560CEE-1290-4489-B611-F0808CC2B518}" type="presParOf" srcId="{67B523A5-F34F-4D8C-90F4-AB3894E59175}" destId="{F5DF5E9C-904F-46F6-BF6E-835F22CD6879}" srcOrd="13" destOrd="0" presId="urn:microsoft.com/office/officeart/2005/8/layout/vList2"/>
    <dgm:cxn modelId="{FDE19691-05FF-4F1A-888D-28818FEF1883}" type="presParOf" srcId="{67B523A5-F34F-4D8C-90F4-AB3894E59175}" destId="{30834BE2-898A-432E-B380-6A95A01956B2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01AA76-3020-4F1B-B46B-482FA23A744D}">
      <dsp:nvSpPr>
        <dsp:cNvPr id="0" name=""/>
        <dsp:cNvSpPr/>
      </dsp:nvSpPr>
      <dsp:spPr>
        <a:xfrm>
          <a:off x="0" y="30475"/>
          <a:ext cx="4114800" cy="5486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dirty="0" smtClean="0">
              <a:ln w="17780" cmpd="sng"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rPr>
            <a:t>MEETING AGENDA</a:t>
          </a:r>
          <a:endParaRPr lang="en-US" sz="2400" b="1" kern="1200" dirty="0"/>
        </a:p>
      </dsp:txBody>
      <dsp:txXfrm>
        <a:off x="26783" y="57258"/>
        <a:ext cx="4061234" cy="495079"/>
      </dsp:txXfrm>
    </dsp:sp>
    <dsp:sp modelId="{7A48444D-8018-47A9-B350-11254E65CD1B}">
      <dsp:nvSpPr>
        <dsp:cNvPr id="0" name=""/>
        <dsp:cNvSpPr/>
      </dsp:nvSpPr>
      <dsp:spPr>
        <a:xfrm>
          <a:off x="0" y="640075"/>
          <a:ext cx="4114800" cy="548645"/>
        </a:xfrm>
        <a:prstGeom prst="roundRect">
          <a:avLst/>
        </a:prstGeom>
        <a:solidFill>
          <a:schemeClr val="accent5">
            <a:hueOff val="223321"/>
            <a:satOff val="-198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Project Scope of Work and Locations</a:t>
          </a:r>
          <a:endParaRPr lang="en-US" sz="1900" kern="1200" dirty="0"/>
        </a:p>
      </dsp:txBody>
      <dsp:txXfrm>
        <a:off x="26783" y="666858"/>
        <a:ext cx="4061234" cy="495079"/>
      </dsp:txXfrm>
    </dsp:sp>
    <dsp:sp modelId="{5EDA6B7B-3D38-4072-B80A-E3A989889744}">
      <dsp:nvSpPr>
        <dsp:cNvPr id="0" name=""/>
        <dsp:cNvSpPr/>
      </dsp:nvSpPr>
      <dsp:spPr>
        <a:xfrm>
          <a:off x="0" y="1249675"/>
          <a:ext cx="4114800" cy="548645"/>
        </a:xfrm>
        <a:prstGeom prst="roundRect">
          <a:avLst/>
        </a:prstGeom>
        <a:solidFill>
          <a:schemeClr val="accent5">
            <a:hueOff val="446642"/>
            <a:satOff val="-3961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Concrete and Pavement R&amp;R</a:t>
          </a:r>
          <a:endParaRPr lang="en-US" sz="1900" kern="1200" dirty="0"/>
        </a:p>
      </dsp:txBody>
      <dsp:txXfrm>
        <a:off x="26783" y="1276458"/>
        <a:ext cx="4061234" cy="495079"/>
      </dsp:txXfrm>
    </dsp:sp>
    <dsp:sp modelId="{4CA4173F-6D43-404C-A0FE-65E41895BFDE}">
      <dsp:nvSpPr>
        <dsp:cNvPr id="0" name=""/>
        <dsp:cNvSpPr/>
      </dsp:nvSpPr>
      <dsp:spPr>
        <a:xfrm>
          <a:off x="0" y="1859275"/>
          <a:ext cx="4114800" cy="548645"/>
        </a:xfrm>
        <a:prstGeom prst="roundRect">
          <a:avLst/>
        </a:prstGeom>
        <a:solidFill>
          <a:schemeClr val="accent5">
            <a:hueOff val="669962"/>
            <a:satOff val="-5941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Street Resurfacing</a:t>
          </a:r>
          <a:endParaRPr lang="en-US" sz="1900" kern="1200" dirty="0"/>
        </a:p>
      </dsp:txBody>
      <dsp:txXfrm>
        <a:off x="26783" y="1886058"/>
        <a:ext cx="4061234" cy="495079"/>
      </dsp:txXfrm>
    </dsp:sp>
    <dsp:sp modelId="{238C321D-2126-43D6-97C8-B5DD83078E18}">
      <dsp:nvSpPr>
        <dsp:cNvPr id="0" name=""/>
        <dsp:cNvSpPr/>
      </dsp:nvSpPr>
      <dsp:spPr>
        <a:xfrm>
          <a:off x="0" y="2468871"/>
          <a:ext cx="4114800" cy="548645"/>
        </a:xfrm>
        <a:prstGeom prst="roundRect">
          <a:avLst/>
        </a:prstGeom>
        <a:solidFill>
          <a:schemeClr val="accent5">
            <a:hueOff val="893283"/>
            <a:satOff val="-7921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Installation of Bioswale</a:t>
          </a:r>
          <a:endParaRPr lang="en-US" sz="1900" kern="1200" dirty="0"/>
        </a:p>
      </dsp:txBody>
      <dsp:txXfrm>
        <a:off x="26783" y="2495654"/>
        <a:ext cx="4061234" cy="495079"/>
      </dsp:txXfrm>
    </dsp:sp>
    <dsp:sp modelId="{A0D946D2-7726-46AE-9EE0-9374FB417268}">
      <dsp:nvSpPr>
        <dsp:cNvPr id="0" name=""/>
        <dsp:cNvSpPr/>
      </dsp:nvSpPr>
      <dsp:spPr>
        <a:xfrm>
          <a:off x="0" y="3078478"/>
          <a:ext cx="4114800" cy="548645"/>
        </a:xfrm>
        <a:prstGeom prst="roundRect">
          <a:avLst/>
        </a:prstGeom>
        <a:solidFill>
          <a:schemeClr val="accent5">
            <a:hueOff val="1116604"/>
            <a:satOff val="-9901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Street Alignment Modification</a:t>
          </a:r>
          <a:endParaRPr lang="en-US" sz="1900" kern="1200" dirty="0"/>
        </a:p>
      </dsp:txBody>
      <dsp:txXfrm>
        <a:off x="26783" y="3105261"/>
        <a:ext cx="4061234" cy="495079"/>
      </dsp:txXfrm>
    </dsp:sp>
    <dsp:sp modelId="{84CE3F9A-5FC5-4F68-8FBD-CB1251567BF5}">
      <dsp:nvSpPr>
        <dsp:cNvPr id="0" name=""/>
        <dsp:cNvSpPr/>
      </dsp:nvSpPr>
      <dsp:spPr>
        <a:xfrm>
          <a:off x="0" y="3688074"/>
          <a:ext cx="4114800" cy="548645"/>
        </a:xfrm>
        <a:prstGeom prst="roundRect">
          <a:avLst/>
        </a:prstGeom>
        <a:solidFill>
          <a:schemeClr val="accent5">
            <a:hueOff val="1339925"/>
            <a:satOff val="-11882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Public Notification Process</a:t>
          </a:r>
          <a:endParaRPr lang="en-US" sz="1900" kern="1200" dirty="0"/>
        </a:p>
      </dsp:txBody>
      <dsp:txXfrm>
        <a:off x="26783" y="3714857"/>
        <a:ext cx="4061234" cy="495079"/>
      </dsp:txXfrm>
    </dsp:sp>
    <dsp:sp modelId="{30834BE2-898A-432E-B380-6A95A01956B2}">
      <dsp:nvSpPr>
        <dsp:cNvPr id="0" name=""/>
        <dsp:cNvSpPr/>
      </dsp:nvSpPr>
      <dsp:spPr>
        <a:xfrm>
          <a:off x="0" y="4312923"/>
          <a:ext cx="4114800" cy="548645"/>
        </a:xfrm>
        <a:prstGeom prst="roundRect">
          <a:avLst/>
        </a:prstGeom>
        <a:solidFill>
          <a:schemeClr val="accent5">
            <a:hueOff val="1563246"/>
            <a:satOff val="-13862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Questions / Comments</a:t>
          </a:r>
          <a:endParaRPr lang="en-US" sz="1900" kern="1200" dirty="0"/>
        </a:p>
      </dsp:txBody>
      <dsp:txXfrm>
        <a:off x="26783" y="4339706"/>
        <a:ext cx="4061234" cy="4950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1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21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AF10E34-40B3-405D-BE0D-BA9549EE220B}" type="datetime1">
              <a:rPr lang="en-US"/>
              <a:pPr>
                <a:defRPr/>
              </a:pPr>
              <a:t>8/27/2015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8"/>
            <a:ext cx="3037840" cy="4621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378"/>
            <a:ext cx="3037840" cy="4621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263E749-C693-41C1-828C-E32511A1CE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6547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1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21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  <a:extLst/>
          </a:lstStyle>
          <a:p>
            <a:pPr>
              <a:defRPr/>
            </a:pPr>
            <a:fld id="{CAE5FCDE-9F34-49E2-A4BB-FBB7B12D7923}" type="datetime1">
              <a:rPr lang="en-US"/>
              <a:pPr>
                <a:defRPr/>
              </a:pPr>
              <a:t>8/27/2015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2" tIns="46151" rIns="92302" bIns="46151" rtlCol="0" anchor="ctr"/>
          <a:lstStyle>
            <a:extLst/>
          </a:lstStyle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767"/>
            <a:ext cx="5608320" cy="4155919"/>
          </a:xfrm>
          <a:prstGeom prst="rect">
            <a:avLst/>
          </a:prstGeom>
        </p:spPr>
        <p:txBody>
          <a:bodyPr vert="horz" lIns="92302" tIns="46151" rIns="92302" bIns="46151" rtlCol="0">
            <a:normAutofit/>
          </a:bodyPr>
          <a:lstStyle>
            <a:extLst/>
          </a:lstStyle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378"/>
            <a:ext cx="3037840" cy="4621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378"/>
            <a:ext cx="3037840" cy="4621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  <a:extLst/>
          </a:lstStyle>
          <a:p>
            <a:pPr>
              <a:defRPr/>
            </a:pPr>
            <a:fld id="{2F324BCC-F9B7-4F74-A747-1484F2100F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8600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 typeface="+mj-lt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0DF1F4-67D4-4E5B-A1FA-8B43A81D6950}" type="datetime1">
              <a:rPr lang="en-US" smtClean="0"/>
              <a:pPr>
                <a:defRPr/>
              </a:pPr>
              <a:t>8/27/2015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69021-F5C8-4CEA-9229-2E14067FDA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2F93E8-645E-4CC6-AA32-7D799E23D606}" type="datetime1">
              <a:rPr lang="en-US" smtClean="0"/>
              <a:pPr>
                <a:defRPr/>
              </a:pPr>
              <a:t>8/27/2015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2343E-EEDF-4838-AF51-EC719358CB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2F93E8-645E-4CC6-AA32-7D799E23D606}" type="datetime1">
              <a:rPr lang="en-US" smtClean="0"/>
              <a:pPr>
                <a:defRPr/>
              </a:pPr>
              <a:t>8/27/2015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2343E-EEDF-4838-AF51-EC719358CB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07536D-1291-41C5-B3A6-82A8BB16B4DE}" type="datetime1">
              <a:rPr lang="en-US" smtClean="0"/>
              <a:pPr>
                <a:defRPr/>
              </a:pPr>
              <a:t>8/27/2015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ACD4AF-A461-4599-B50A-2DAE5DD2E9F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631F36-B598-43A6-A6C8-E30F77EEF6C9}" type="datetime1">
              <a:rPr lang="en-US" smtClean="0"/>
              <a:pPr>
                <a:defRPr/>
              </a:pPr>
              <a:t>8/27/2015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23D58D18-4343-42C1-B409-61FA32BEB02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03757A-A989-4771-8247-476F8C0D824A}" type="datetime1">
              <a:rPr lang="en-US" smtClean="0"/>
              <a:pPr>
                <a:defRPr/>
              </a:pPr>
              <a:t>8/27/2015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5B948-3462-4894-8798-9D17B12385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6337CC-9233-4C4A-822A-46156B609F8C}" type="datetime1">
              <a:rPr lang="en-US" smtClean="0"/>
              <a:pPr>
                <a:defRPr/>
              </a:pPr>
              <a:t>8/27/2015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F1D1E2-4778-45E6-8229-69C1F89500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F6F5C6-D567-4C4D-9A20-68FC8E25B30E}" type="datetime1">
              <a:rPr lang="en-US" smtClean="0"/>
              <a:pPr>
                <a:defRPr/>
              </a:pPr>
              <a:t>8/27/2015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BA9E28-8E5C-4A38-BE49-4B2319EC66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1EB881-68F3-40E4-9715-359AA1953818}" type="datetime1">
              <a:rPr lang="en-US" smtClean="0"/>
              <a:pPr>
                <a:defRPr/>
              </a:pPr>
              <a:t>8/27/2015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3DC9B-EA5B-4BA7-A3C5-C6E08B31FCE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48E69-78E9-46AC-988D-3A5E966609CE}" type="datetime1">
              <a:rPr lang="en-US" smtClean="0"/>
              <a:pPr>
                <a:defRPr/>
              </a:pPr>
              <a:t>8/27/2015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595DCB-3CE1-4611-9BFA-3461937E4B8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10E2C9-C29B-44CE-83AF-21465367FDC9}" type="datetime1">
              <a:rPr lang="en-US" smtClean="0"/>
              <a:pPr>
                <a:defRPr/>
              </a:pPr>
              <a:t>8/27/2015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36BDA-A35D-4562-816B-A2D218FA76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6E2F93E8-645E-4CC6-AA32-7D799E23D606}" type="datetime1">
              <a:rPr lang="en-US" smtClean="0"/>
              <a:pPr>
                <a:defRPr/>
              </a:pPr>
              <a:t>8/27/2015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EF2343E-EEDF-4838-AF51-EC719358CB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489930"/>
            <a:ext cx="8458200" cy="300234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dirty="0" smtClean="0">
                <a:solidFill>
                  <a:schemeClr val="accent1"/>
                </a:solidFill>
              </a:rPr>
              <a:t>Community </a:t>
            </a:r>
            <a:r>
              <a:rPr lang="en-US" dirty="0" smtClean="0">
                <a:solidFill>
                  <a:schemeClr val="accent1"/>
                </a:solidFill>
              </a:rPr>
              <a:t>M</a:t>
            </a:r>
            <a:r>
              <a:rPr dirty="0" smtClean="0">
                <a:solidFill>
                  <a:schemeClr val="accent1"/>
                </a:solidFill>
              </a:rPr>
              <a:t>eeting </a:t>
            </a:r>
            <a:br>
              <a:rPr dirty="0" smtClean="0">
                <a:solidFill>
                  <a:schemeClr val="accent1"/>
                </a:solidFill>
              </a:rPr>
            </a:br>
            <a:r>
              <a:rPr sz="2800" dirty="0" smtClean="0">
                <a:solidFill>
                  <a:schemeClr val="accent1"/>
                </a:solidFill>
              </a:rPr>
              <a:t/>
            </a:r>
            <a:br>
              <a:rPr sz="2800" dirty="0" smtClean="0">
                <a:solidFill>
                  <a:schemeClr val="accent1"/>
                </a:solidFill>
              </a:rPr>
            </a:br>
            <a:r>
              <a:rPr lang="en-US" sz="3100" dirty="0" smtClean="0">
                <a:solidFill>
                  <a:schemeClr val="accent1"/>
                </a:solidFill>
              </a:rPr>
              <a:t>SR 134/GLENDALE AVENUE INTERCHANGE MODIFICATION AND MONTEREY ROAD IMPROVEMENTS PROJECT</a:t>
            </a:r>
            <a:endParaRPr lang="en-US" sz="3100" dirty="0"/>
          </a:p>
        </p:txBody>
      </p:sp>
      <p:sp>
        <p:nvSpPr>
          <p:cNvPr id="4" name="Rectangle 3"/>
          <p:cNvSpPr/>
          <p:nvPr/>
        </p:nvSpPr>
        <p:spPr>
          <a:xfrm>
            <a:off x="1219200" y="2133600"/>
            <a:ext cx="69342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WELCOME</a:t>
            </a:r>
            <a:endParaRPr lang="en-US" sz="8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13316" name="Text Placeholder 2"/>
          <p:cNvSpPr txBox="1">
            <a:spLocks/>
          </p:cNvSpPr>
          <p:nvPr/>
        </p:nvSpPr>
        <p:spPr bwMode="auto">
          <a:xfrm>
            <a:off x="3657600" y="4800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74650" indent="-342900" algn="ctr">
              <a:spcBef>
                <a:spcPts val="700"/>
              </a:spcBef>
              <a:buSzPct val="95000"/>
              <a:buFont typeface="Wingdings" pitchFamily="2" charset="2"/>
              <a:buNone/>
            </a:pPr>
            <a:r>
              <a:rPr lang="en-US" sz="2400" dirty="0">
                <a:latin typeface="Corbel" pitchFamily="34" charset="0"/>
              </a:rPr>
              <a:t>For The</a:t>
            </a: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457200"/>
            <a:ext cx="444817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3657600" y="38100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74650" indent="-342900" algn="ctr">
              <a:spcBef>
                <a:spcPts val="700"/>
              </a:spcBef>
              <a:buSzPct val="95000"/>
              <a:buFont typeface="Wingdings" pitchFamily="2" charset="2"/>
              <a:buNone/>
            </a:pPr>
            <a:r>
              <a:rPr lang="en-US" sz="2400" dirty="0" smtClean="0">
                <a:latin typeface="Corbel" pitchFamily="34" charset="0"/>
              </a:rPr>
              <a:t>To The</a:t>
            </a:r>
            <a:endParaRPr lang="en-US" sz="2400" dirty="0">
              <a:latin typeface="Corbe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Grp="1"/>
          </p:cNvSpPr>
          <p:nvPr>
            <p:ph type="title"/>
          </p:nvPr>
        </p:nvSpPr>
        <p:spPr>
          <a:xfrm>
            <a:off x="0" y="5726381"/>
            <a:ext cx="4800600" cy="947200"/>
          </a:xfrm>
        </p:spPr>
        <p:txBody>
          <a:bodyPr anchor="ctr" anchorCtr="0"/>
          <a:lstStyle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400" dirty="0" smtClean="0"/>
              <a:t>Bioswale at Coronado Drive</a:t>
            </a:r>
            <a:endParaRPr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95825" y="5541963"/>
            <a:ext cx="4448175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aasaturyan\Desktop\Bioswa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6321330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/>
          </p:cNvSpPr>
          <p:nvPr/>
        </p:nvSpPr>
        <p:spPr>
          <a:xfrm>
            <a:off x="6813550" y="254000"/>
            <a:ext cx="2254250" cy="5156200"/>
          </a:xfrm>
          <a:prstGeom prst="rect">
            <a:avLst/>
          </a:prstGeom>
        </p:spPr>
        <p:txBody>
          <a:bodyPr vert="horz" wrap="square" bIns="91440" anchor="t">
            <a:normAutofit fontScale="70000" lnSpcReduction="20000"/>
          </a:bodyPr>
          <a:lstStyle>
            <a:lvl1pPr marL="73152" indent="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04000"/>
              </a:lnSpc>
              <a:spcAft>
                <a:spcPts val="0"/>
              </a:spcAft>
            </a:pPr>
            <a:r>
              <a:rPr lang="en-US" sz="5400" b="1" dirty="0" smtClean="0"/>
              <a:t>Typical Plans</a:t>
            </a:r>
            <a:endParaRPr lang="en-US" sz="5400" b="1" dirty="0"/>
          </a:p>
          <a:p>
            <a:pPr fontAlgn="auto">
              <a:lnSpc>
                <a:spcPct val="104000"/>
              </a:lnSpc>
              <a:spcAft>
                <a:spcPts val="0"/>
              </a:spcAft>
              <a:buFont typeface="Arial" charset="0"/>
              <a:buChar char="•"/>
            </a:pPr>
            <a:r>
              <a:rPr lang="en-US" sz="4000" i="1" dirty="0" smtClean="0"/>
              <a:t>Yankee Point</a:t>
            </a:r>
          </a:p>
          <a:p>
            <a:pPr fontAlgn="auto">
              <a:lnSpc>
                <a:spcPct val="104000"/>
              </a:lnSpc>
              <a:spcAft>
                <a:spcPts val="0"/>
              </a:spcAft>
              <a:buFont typeface="Arial" charset="0"/>
              <a:buChar char="•"/>
            </a:pPr>
            <a:r>
              <a:rPr lang="en-US" sz="4000" i="1" dirty="0" smtClean="0"/>
              <a:t>Pacific Mist</a:t>
            </a:r>
          </a:p>
          <a:p>
            <a:pPr fontAlgn="auto">
              <a:lnSpc>
                <a:spcPct val="104000"/>
              </a:lnSpc>
              <a:spcAft>
                <a:spcPts val="0"/>
              </a:spcAft>
              <a:buFont typeface="Arial" charset="0"/>
              <a:buChar char="•"/>
            </a:pPr>
            <a:r>
              <a:rPr lang="en-US" sz="4000" i="1" dirty="0" smtClean="0"/>
              <a:t>Low Purple Sage</a:t>
            </a:r>
          </a:p>
          <a:p>
            <a:pPr fontAlgn="auto">
              <a:lnSpc>
                <a:spcPct val="104000"/>
              </a:lnSpc>
              <a:spcAft>
                <a:spcPts val="0"/>
              </a:spcAft>
              <a:buFont typeface="Arial" charset="0"/>
              <a:buChar char="•"/>
            </a:pPr>
            <a:r>
              <a:rPr lang="en-US" sz="4000" i="1" dirty="0" smtClean="0"/>
              <a:t>California Buckwheat</a:t>
            </a:r>
          </a:p>
          <a:p>
            <a:pPr fontAlgn="auto">
              <a:lnSpc>
                <a:spcPct val="104000"/>
              </a:lnSpc>
              <a:spcAft>
                <a:spcPts val="0"/>
              </a:spcAft>
              <a:buFont typeface="Arial" charset="0"/>
              <a:buChar char="•"/>
            </a:pPr>
            <a:r>
              <a:rPr lang="en-US" sz="4000" i="1" dirty="0" err="1" smtClean="0"/>
              <a:t>Deergrass</a:t>
            </a:r>
            <a:endParaRPr lang="en-US" sz="4000" i="1" dirty="0" smtClean="0"/>
          </a:p>
          <a:p>
            <a:pPr fontAlgn="auto">
              <a:lnSpc>
                <a:spcPct val="104000"/>
              </a:lnSpc>
              <a:spcAft>
                <a:spcPts val="0"/>
              </a:spcAft>
              <a:buFont typeface="Arial" charset="0"/>
              <a:buChar char="•"/>
            </a:pPr>
            <a:r>
              <a:rPr lang="en-US" sz="4000" i="1" dirty="0" smtClean="0"/>
              <a:t>Dwarf Coyote Brush</a:t>
            </a:r>
          </a:p>
        </p:txBody>
      </p:sp>
    </p:spTree>
    <p:extLst>
      <p:ext uri="{BB962C8B-B14F-4D97-AF65-F5344CB8AC3E}">
        <p14:creationId xmlns:p14="http://schemas.microsoft.com/office/powerpoint/2010/main" val="25340708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8100" y="4724400"/>
            <a:ext cx="44958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200" cap="all" dirty="0" smtClean="0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rPr>
              <a:t>STREET ALIGNMENT MODIFICATION</a:t>
            </a:r>
            <a:endParaRPr lang="en-US" sz="3200" b="1" cap="all" dirty="0">
              <a:ln/>
              <a:solidFill>
                <a:schemeClr val="tx1"/>
              </a:solidFill>
              <a:effectLst>
                <a:reflection blurRad="12700" stA="50000" endPos="50000" dir="5400000" sy="-100000" rotWithShape="0"/>
              </a:effectLst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95825" y="5541963"/>
            <a:ext cx="4448175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U:\Data\Engineering\Design\Projects\2014 AAs Glendale Ave and Monterey Rd 134 Freeway Access Improvements\2. Design\2.9 Consultants\100% Plans - 4-30-15\Untitled Extract P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4" y="152400"/>
            <a:ext cx="7970046" cy="5313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150" y="-313531"/>
            <a:ext cx="9486900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"/>
          <p:cNvSpPr txBox="1">
            <a:spLocks/>
          </p:cNvSpPr>
          <p:nvPr/>
        </p:nvSpPr>
        <p:spPr>
          <a:xfrm>
            <a:off x="139700" y="-144463"/>
            <a:ext cx="8839200" cy="1295400"/>
          </a:xfrm>
          <a:prstGeom prst="rect">
            <a:avLst/>
          </a:prstGeom>
        </p:spPr>
        <p:txBody>
          <a:bodyPr anchor="ctr" anchorCtr="0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PUBLIC NOTIFICATION PROCESS:</a:t>
            </a:r>
            <a:endParaRPr lang="en-US" sz="3600" b="1" spc="-150" dirty="0">
              <a:ln/>
              <a:solidFill>
                <a:schemeClr val="accent1">
                  <a:lumMod val="60000"/>
                  <a:lumOff val="40000"/>
                </a:schemeClr>
              </a:solidFill>
              <a:effectLst>
                <a:reflection blurRad="12700" stA="50000" endPos="50000" dir="5400000" sy="-100000" rotWithShape="0"/>
              </a:effectLst>
            </a:endParaRPr>
          </a:p>
        </p:txBody>
      </p:sp>
      <p:sp>
        <p:nvSpPr>
          <p:cNvPr id="9" name="Rectangle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8534400" cy="55626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4000"/>
              </a:lnSpc>
              <a:buFont typeface="Corbel" pitchFamily="34" charset="0"/>
              <a:buAutoNum type="arabicPeriod"/>
            </a:pPr>
            <a:r>
              <a:rPr lang="en-US" sz="2400" b="1" i="1" dirty="0" smtClean="0"/>
              <a:t>Community Meeting (Today)</a:t>
            </a:r>
          </a:p>
          <a:p>
            <a:pPr marL="457200" indent="-457200">
              <a:lnSpc>
                <a:spcPct val="114000"/>
              </a:lnSpc>
              <a:buFont typeface="Corbel" pitchFamily="34" charset="0"/>
              <a:buAutoNum type="arabicPeriod"/>
            </a:pPr>
            <a:r>
              <a:rPr lang="en-US" sz="2400" b="1" i="1" dirty="0" smtClean="0"/>
              <a:t>City Council Approves the Project</a:t>
            </a:r>
          </a:p>
          <a:p>
            <a:pPr marL="457200" indent="-457200">
              <a:lnSpc>
                <a:spcPct val="114000"/>
              </a:lnSpc>
              <a:buFont typeface="Corbel" pitchFamily="34" charset="0"/>
              <a:buAutoNum type="arabicPeriod"/>
            </a:pPr>
            <a:r>
              <a:rPr lang="en-US" sz="2400" b="1" i="1" dirty="0" smtClean="0"/>
              <a:t>City Website (Bid Advertisement)</a:t>
            </a:r>
          </a:p>
          <a:p>
            <a:pPr marL="457200" indent="-457200">
              <a:lnSpc>
                <a:spcPct val="114000"/>
              </a:lnSpc>
              <a:buFont typeface="Corbel" pitchFamily="34" charset="0"/>
              <a:buAutoNum type="arabicPeriod"/>
            </a:pPr>
            <a:r>
              <a:rPr lang="en-US" sz="2400" b="1" i="1" dirty="0" smtClean="0"/>
              <a:t>DIRECTOR’S LETTER					             (1-2 months prior to start of construction)</a:t>
            </a:r>
          </a:p>
          <a:p>
            <a:pPr marL="457200" indent="-457200">
              <a:lnSpc>
                <a:spcPct val="114000"/>
              </a:lnSpc>
              <a:buFont typeface="Corbel" pitchFamily="34" charset="0"/>
              <a:buAutoNum type="arabicPeriod"/>
            </a:pPr>
            <a:r>
              <a:rPr lang="en-US" sz="2400" b="1" i="1" dirty="0" smtClean="0"/>
              <a:t>CONTRACTOR’S NOTIFICATION LETTER</a:t>
            </a:r>
          </a:p>
          <a:p>
            <a:pPr marL="777240" lvl="1" indent="-457200">
              <a:lnSpc>
                <a:spcPct val="114000"/>
              </a:lnSpc>
              <a:buFont typeface="Corbel" pitchFamily="34" charset="0"/>
              <a:buAutoNum type="alphaLcParenR"/>
            </a:pPr>
            <a:r>
              <a:rPr lang="en-US" sz="2200" b="1" i="1" dirty="0" smtClean="0"/>
              <a:t>Letter 2-3 weeks prior</a:t>
            </a:r>
          </a:p>
          <a:p>
            <a:pPr marL="777240" lvl="1" indent="-457200">
              <a:lnSpc>
                <a:spcPct val="114000"/>
              </a:lnSpc>
              <a:buFont typeface="Corbel" pitchFamily="34" charset="0"/>
              <a:buAutoNum type="alphaLcParenR"/>
            </a:pPr>
            <a:r>
              <a:rPr lang="en-US" b="1" i="1" dirty="0" smtClean="0"/>
              <a:t>Notice </a:t>
            </a:r>
            <a:r>
              <a:rPr lang="en-US" b="1" i="1" dirty="0"/>
              <a:t>of Construction Door Hanger (3 days prior)</a:t>
            </a:r>
          </a:p>
          <a:p>
            <a:pPr marL="1509713" lvl="2" indent="-514350">
              <a:lnSpc>
                <a:spcPct val="114000"/>
              </a:lnSpc>
              <a:buFont typeface="Corbel" pitchFamily="34" charset="0"/>
              <a:buAutoNum type="romanLcPeriod"/>
            </a:pPr>
            <a:r>
              <a:rPr lang="en-US" sz="2400" b="1" i="1" dirty="0" smtClean="0"/>
              <a:t>Concrete R&amp;R, AC Pavement R&amp;R</a:t>
            </a:r>
            <a:endParaRPr lang="en-US" sz="2400" b="1" i="1" dirty="0"/>
          </a:p>
          <a:p>
            <a:pPr marL="777240" lvl="1" indent="-457200">
              <a:lnSpc>
                <a:spcPct val="114000"/>
              </a:lnSpc>
              <a:buFont typeface="Corbel" pitchFamily="34" charset="0"/>
              <a:buAutoNum type="alphaLcParenR"/>
            </a:pPr>
            <a:r>
              <a:rPr lang="en-US" b="1" i="1" dirty="0" smtClean="0"/>
              <a:t>Notice of Construction Door Hanger (3 days prior)</a:t>
            </a:r>
          </a:p>
          <a:p>
            <a:pPr marL="1509713" lvl="2" indent="-514350">
              <a:lnSpc>
                <a:spcPct val="114000"/>
              </a:lnSpc>
              <a:buFont typeface="Corbel" pitchFamily="34" charset="0"/>
              <a:buAutoNum type="romanLcPeriod"/>
            </a:pPr>
            <a:r>
              <a:rPr lang="en-US" sz="2400" b="1" i="1" dirty="0" smtClean="0"/>
              <a:t>Street Resurfacing - ARHM</a:t>
            </a:r>
          </a:p>
          <a:p>
            <a:pPr marL="457200" indent="-457200">
              <a:lnSpc>
                <a:spcPct val="114000"/>
              </a:lnSpc>
              <a:buFont typeface="Arial" charset="0"/>
              <a:buChar char="•"/>
            </a:pPr>
            <a:endParaRPr lang="en-US" i="1" dirty="0" smtClean="0"/>
          </a:p>
          <a:p>
            <a:pPr marL="457200" indent="-457200">
              <a:lnSpc>
                <a:spcPct val="114000"/>
              </a:lnSpc>
              <a:buFont typeface="Arial" charset="0"/>
              <a:buChar char="•"/>
            </a:pP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235194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6200" y="3352800"/>
            <a:ext cx="8991600" cy="1974059"/>
          </a:xfrm>
        </p:spPr>
        <p:txBody>
          <a:bodyPr/>
          <a:lstStyle>
            <a:extLst/>
          </a:lstStyle>
          <a:p>
            <a:pPr fontAlgn="auto">
              <a:spcAft>
                <a:spcPts val="0"/>
              </a:spcAft>
              <a:defRPr/>
            </a:pPr>
            <a:r>
              <a:rPr dirty="0" smtClean="0"/>
              <a:t>Questions  /  </a:t>
            </a:r>
            <a:r>
              <a:rPr lang="en-US" dirty="0" smtClean="0"/>
              <a:t>C</a:t>
            </a:r>
            <a:r>
              <a:rPr dirty="0" smtClean="0"/>
              <a:t>omments</a:t>
            </a:r>
            <a:endParaRPr dirty="0"/>
          </a:p>
        </p:txBody>
      </p:sp>
      <p:pic>
        <p:nvPicPr>
          <p:cNvPr id="9221" name="Picture 5" descr="C:\Users\aaivazyan\AppData\Local\Microsoft\Windows\Temporary Internet Files\Content.IE5\LQ2B5AOI\MC900295538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762000"/>
            <a:ext cx="38989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95825" y="5541963"/>
            <a:ext cx="4448175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600200"/>
            <a:ext cx="7391400" cy="3419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4"/>
          <p:cNvSpPr txBox="1">
            <a:spLocks/>
          </p:cNvSpPr>
          <p:nvPr/>
        </p:nvSpPr>
        <p:spPr bwMode="auto">
          <a:xfrm>
            <a:off x="228600" y="5029200"/>
            <a:ext cx="8763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74650" indent="-342900">
              <a:spcBef>
                <a:spcPts val="700"/>
              </a:spcBef>
              <a:buSzPct val="95000"/>
              <a:buFont typeface="Wingdings" pitchFamily="2" charset="2"/>
              <a:buNone/>
            </a:pPr>
            <a:r>
              <a:rPr lang="en-US" sz="2000" i="1" dirty="0">
                <a:latin typeface="Corbel" pitchFamily="34" charset="0"/>
              </a:rPr>
              <a:t>For questions or general information, please contact:</a:t>
            </a:r>
          </a:p>
          <a:p>
            <a:pPr marL="374650" indent="-342900">
              <a:spcBef>
                <a:spcPts val="700"/>
              </a:spcBef>
              <a:buSzPct val="95000"/>
              <a:buFont typeface="Wingdings" pitchFamily="2" charset="2"/>
              <a:buNone/>
            </a:pPr>
            <a:r>
              <a:rPr lang="en-US" sz="2000" b="1" i="1" dirty="0">
                <a:latin typeface="Corbel" pitchFamily="34" charset="0"/>
              </a:rPr>
              <a:t>Arthur Asaturyan			</a:t>
            </a:r>
            <a:r>
              <a:rPr lang="en-US" sz="2000" b="1" i="1" dirty="0" smtClean="0">
                <a:latin typeface="Corbel" pitchFamily="34" charset="0"/>
              </a:rPr>
              <a:t>		Yvonne </a:t>
            </a:r>
            <a:r>
              <a:rPr lang="en-US" sz="2000" b="1" i="1" dirty="0">
                <a:latin typeface="Corbel" pitchFamily="34" charset="0"/>
              </a:rPr>
              <a:t>Guerra</a:t>
            </a:r>
          </a:p>
          <a:p>
            <a:pPr marL="374650" indent="-342900">
              <a:spcBef>
                <a:spcPts val="700"/>
              </a:spcBef>
              <a:buSzPct val="95000"/>
              <a:buFont typeface="Wingdings" pitchFamily="2" charset="2"/>
              <a:buNone/>
            </a:pPr>
            <a:r>
              <a:rPr lang="en-US" sz="2000" i="1" dirty="0">
                <a:latin typeface="Corbel" pitchFamily="34" charset="0"/>
              </a:rPr>
              <a:t>Project Manager				</a:t>
            </a:r>
            <a:r>
              <a:rPr lang="en-US" sz="2000" i="1" dirty="0" smtClean="0">
                <a:latin typeface="Corbel" pitchFamily="34" charset="0"/>
              </a:rPr>
              <a:t>		Community </a:t>
            </a:r>
            <a:r>
              <a:rPr lang="en-US" sz="2000" i="1" dirty="0">
                <a:latin typeface="Corbel" pitchFamily="34" charset="0"/>
              </a:rPr>
              <a:t>Outreach</a:t>
            </a:r>
          </a:p>
          <a:p>
            <a:pPr marL="374650" indent="-342900">
              <a:spcBef>
                <a:spcPts val="700"/>
              </a:spcBef>
              <a:buSzPct val="95000"/>
              <a:buFont typeface="Wingdings" pitchFamily="2" charset="2"/>
              <a:buNone/>
            </a:pPr>
            <a:r>
              <a:rPr lang="en-US" sz="2000" i="1" dirty="0">
                <a:latin typeface="Corbel" pitchFamily="34" charset="0"/>
              </a:rPr>
              <a:t>(818) </a:t>
            </a:r>
            <a:r>
              <a:rPr lang="en-US" sz="2000" i="1" dirty="0" smtClean="0">
                <a:latin typeface="Corbel" pitchFamily="34" charset="0"/>
              </a:rPr>
              <a:t>937-8247</a:t>
            </a:r>
            <a:r>
              <a:rPr lang="en-US" sz="2000" i="1" dirty="0">
                <a:latin typeface="Corbel" pitchFamily="34" charset="0"/>
              </a:rPr>
              <a:t>				</a:t>
            </a:r>
            <a:r>
              <a:rPr lang="en-US" sz="2000" i="1" dirty="0" smtClean="0">
                <a:latin typeface="Corbel" pitchFamily="34" charset="0"/>
              </a:rPr>
              <a:t>		(</a:t>
            </a:r>
            <a:r>
              <a:rPr lang="en-US" sz="2000" i="1" dirty="0">
                <a:latin typeface="Corbel" pitchFamily="34" charset="0"/>
              </a:rPr>
              <a:t>818) </a:t>
            </a:r>
            <a:r>
              <a:rPr lang="en-US" sz="2000" i="1" dirty="0" smtClean="0">
                <a:latin typeface="Corbel" pitchFamily="34" charset="0"/>
              </a:rPr>
              <a:t>937-8288</a:t>
            </a:r>
            <a:endParaRPr lang="en-US" sz="2000" i="1" dirty="0">
              <a:latin typeface="Corbe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3047" y="3696586"/>
            <a:ext cx="7877478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::THANK YOU::</a:t>
            </a:r>
          </a:p>
        </p:txBody>
      </p:sp>
      <p:pic>
        <p:nvPicPr>
          <p:cNvPr id="6861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77788"/>
            <a:ext cx="4114800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33375"/>
            <a:ext cx="9144000" cy="3264299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5362" name="Rectangle 4"/>
          <p:cNvSpPr txBox="1">
            <a:spLocks/>
          </p:cNvSpPr>
          <p:nvPr/>
        </p:nvSpPr>
        <p:spPr bwMode="auto">
          <a:xfrm>
            <a:off x="0" y="5740400"/>
            <a:ext cx="77724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74650" indent="-342900">
              <a:spcBef>
                <a:spcPts val="700"/>
              </a:spcBef>
              <a:buSzPct val="95000"/>
              <a:buFont typeface="Wingdings" pitchFamily="2" charset="2"/>
              <a:buNone/>
            </a:pPr>
            <a:r>
              <a:rPr lang="en-US" sz="2400" b="1" dirty="0">
                <a:latin typeface="Corbel" pitchFamily="34" charset="0"/>
              </a:rPr>
              <a:t>CITY OF GLENDALE, CA</a:t>
            </a:r>
          </a:p>
          <a:p>
            <a:pPr marL="374650" indent="-342900">
              <a:spcBef>
                <a:spcPts val="700"/>
              </a:spcBef>
              <a:buSzPct val="95000"/>
              <a:buFont typeface="Wingdings" pitchFamily="2" charset="2"/>
              <a:buNone/>
            </a:pPr>
            <a:r>
              <a:rPr lang="en-US" sz="2000" i="1" dirty="0">
                <a:latin typeface="Corbel" pitchFamily="34" charset="0"/>
              </a:rPr>
              <a:t>Community Meeting , August </a:t>
            </a:r>
            <a:r>
              <a:rPr lang="en-US" sz="2000" i="1" dirty="0" smtClean="0">
                <a:latin typeface="Corbel" pitchFamily="34" charset="0"/>
              </a:rPr>
              <a:t>26th</a:t>
            </a:r>
            <a:r>
              <a:rPr lang="en-US" sz="2000" i="1" dirty="0">
                <a:latin typeface="Corbel" pitchFamily="34" charset="0"/>
              </a:rPr>
              <a:t>, </a:t>
            </a:r>
            <a:r>
              <a:rPr lang="en-US" sz="2000" i="1" dirty="0" smtClean="0">
                <a:latin typeface="Corbel" pitchFamily="34" charset="0"/>
              </a:rPr>
              <a:t>2015</a:t>
            </a:r>
            <a:endParaRPr lang="en-US" sz="2000" i="1" dirty="0">
              <a:latin typeface="Corbel" pitchFamily="34" charset="0"/>
            </a:endParaRPr>
          </a:p>
        </p:txBody>
      </p:sp>
      <p:sp>
        <p:nvSpPr>
          <p:cNvPr id="6" name="Rectangle 1"/>
          <p:cNvSpPr txBox="1">
            <a:spLocks/>
          </p:cNvSpPr>
          <p:nvPr/>
        </p:nvSpPr>
        <p:spPr>
          <a:xfrm>
            <a:off x="152400" y="0"/>
            <a:ext cx="8839200" cy="1295400"/>
          </a:xfrm>
          <a:prstGeom prst="rect">
            <a:avLst/>
          </a:prstGeo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SR 134/Glendale </a:t>
            </a:r>
            <a:r>
              <a:rPr lang="en-US" sz="3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Avenue Interchange Modification </a:t>
            </a:r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and </a:t>
            </a:r>
            <a:r>
              <a:rPr lang="en-US" sz="3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Monterey Road </a:t>
            </a:r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sz="3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mprovements Project</a:t>
            </a:r>
            <a:endParaRPr lang="en-US" sz="3000" b="1" spc="-150" dirty="0">
              <a:ln/>
              <a:solidFill>
                <a:schemeClr val="accent1">
                  <a:lumMod val="60000"/>
                  <a:lumOff val="40000"/>
                </a:schemeClr>
              </a:solidFill>
              <a:effectLst>
                <a:reflection blurRad="12700" stA="50000" endPos="50000" dir="5400000" sy="-100000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5821363"/>
            <a:ext cx="350520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295400"/>
          </a:xfrm>
        </p:spPr>
        <p:txBody>
          <a:bodyPr/>
          <a:lstStyle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SR 134/Glendale Avenue Interchange Modification and Monterey Road Improvements Project</a:t>
            </a:r>
            <a:endParaRPr lang="en-US" sz="2800" spc="-150" dirty="0">
              <a:ln/>
              <a:solidFill>
                <a:schemeClr val="accent1">
                  <a:lumMod val="60000"/>
                  <a:lumOff val="40000"/>
                </a:schemeClr>
              </a:solidFill>
              <a:effectLst>
                <a:reflection blurRad="12700" stA="50000" endPos="50000" dir="5400000" sy="-100000" rotWithShape="0"/>
              </a:effectLst>
            </a:endParaRPr>
          </a:p>
        </p:txBody>
      </p:sp>
      <p:sp>
        <p:nvSpPr>
          <p:cNvPr id="10" name="Rectangle 2"/>
          <p:cNvSpPr txBox="1">
            <a:spLocks/>
          </p:cNvSpPr>
          <p:nvPr/>
        </p:nvSpPr>
        <p:spPr>
          <a:xfrm>
            <a:off x="304800" y="2362200"/>
            <a:ext cx="4343400" cy="40767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extLst/>
          </a:lstStyle>
          <a:p>
            <a:pPr marL="374904" indent="-342900" algn="ctr" fontAlgn="auto">
              <a:lnSpc>
                <a:spcPct val="114000"/>
              </a:lnSpc>
              <a:spcBef>
                <a:spcPts val="700"/>
              </a:spcBef>
              <a:spcAft>
                <a:spcPts val="0"/>
              </a:spcAft>
              <a:buSzPct val="95000"/>
              <a:buFont typeface="Wingdings"/>
              <a:buNone/>
              <a:defRPr/>
            </a:pPr>
            <a:r>
              <a:rPr lang="en-US" sz="2400" b="1" u="sng" dirty="0">
                <a:latin typeface="+mn-lt"/>
              </a:rPr>
              <a:t>ANTICIPATED </a:t>
            </a:r>
          </a:p>
          <a:p>
            <a:pPr marL="374904" indent="-342900" algn="ctr" fontAlgn="auto">
              <a:lnSpc>
                <a:spcPct val="114000"/>
              </a:lnSpc>
              <a:spcBef>
                <a:spcPts val="700"/>
              </a:spcBef>
              <a:spcAft>
                <a:spcPts val="0"/>
              </a:spcAft>
              <a:buSzPct val="95000"/>
              <a:buFont typeface="Wingdings"/>
              <a:buNone/>
              <a:defRPr/>
            </a:pPr>
            <a:r>
              <a:rPr lang="en-US" sz="2400" b="1" u="sng" dirty="0">
                <a:latin typeface="+mn-lt"/>
              </a:rPr>
              <a:t>CONSTRUCTION START DATE:</a:t>
            </a:r>
          </a:p>
          <a:p>
            <a:pPr marL="374904" indent="-342900" algn="ctr" fontAlgn="auto">
              <a:lnSpc>
                <a:spcPct val="114000"/>
              </a:lnSpc>
              <a:spcBef>
                <a:spcPts val="700"/>
              </a:spcBef>
              <a:spcAft>
                <a:spcPts val="0"/>
              </a:spcAft>
              <a:buSzPct val="95000"/>
              <a:buFont typeface="Wingdings"/>
              <a:buNone/>
              <a:defRPr/>
            </a:pPr>
            <a:r>
              <a:rPr lang="en-US" sz="4400" i="1" dirty="0" smtClean="0">
                <a:latin typeface="+mn-lt"/>
              </a:rPr>
              <a:t>January 2016</a:t>
            </a:r>
            <a:endParaRPr lang="en-US" sz="4400" i="1" dirty="0">
              <a:latin typeface="+mn-lt"/>
            </a:endParaRPr>
          </a:p>
          <a:p>
            <a:pPr marL="374904" indent="-342900" algn="ctr" fontAlgn="auto">
              <a:lnSpc>
                <a:spcPct val="114000"/>
              </a:lnSpc>
              <a:spcBef>
                <a:spcPts val="700"/>
              </a:spcBef>
              <a:spcAft>
                <a:spcPts val="0"/>
              </a:spcAft>
              <a:buSzPct val="95000"/>
              <a:buFont typeface="Wingdings"/>
              <a:buNone/>
              <a:defRPr/>
            </a:pPr>
            <a:endParaRPr lang="en-US" sz="2400" b="1" dirty="0">
              <a:latin typeface="+mn-lt"/>
            </a:endParaRPr>
          </a:p>
          <a:p>
            <a:pPr marL="374904" indent="-342900" algn="ctr" fontAlgn="auto">
              <a:lnSpc>
                <a:spcPct val="114000"/>
              </a:lnSpc>
              <a:spcBef>
                <a:spcPts val="700"/>
              </a:spcBef>
              <a:spcAft>
                <a:spcPts val="0"/>
              </a:spcAft>
              <a:buSzPct val="95000"/>
              <a:buFont typeface="Wingdings"/>
              <a:buNone/>
              <a:defRPr/>
            </a:pPr>
            <a:r>
              <a:rPr lang="en-US" sz="2400" b="1" u="sng" dirty="0">
                <a:latin typeface="+mn-lt"/>
              </a:rPr>
              <a:t>PROJECT DURATION:</a:t>
            </a:r>
          </a:p>
          <a:p>
            <a:pPr marL="374904" indent="-342900" algn="ctr" fontAlgn="auto">
              <a:lnSpc>
                <a:spcPct val="114000"/>
              </a:lnSpc>
              <a:spcBef>
                <a:spcPts val="700"/>
              </a:spcBef>
              <a:spcAft>
                <a:spcPts val="0"/>
              </a:spcAft>
              <a:buSzPct val="95000"/>
              <a:buFont typeface="Wingdings"/>
              <a:buNone/>
              <a:defRPr/>
            </a:pPr>
            <a:r>
              <a:rPr lang="en-US" sz="4400" i="1" dirty="0" smtClean="0">
                <a:latin typeface="+mn-lt"/>
              </a:rPr>
              <a:t>112 Calendar Days/</a:t>
            </a:r>
          </a:p>
          <a:p>
            <a:pPr marL="374904" indent="-342900" algn="ctr" fontAlgn="auto">
              <a:lnSpc>
                <a:spcPct val="114000"/>
              </a:lnSpc>
              <a:spcBef>
                <a:spcPts val="700"/>
              </a:spcBef>
              <a:spcAft>
                <a:spcPts val="0"/>
              </a:spcAft>
              <a:buSzPct val="95000"/>
              <a:buFont typeface="Wingdings"/>
              <a:buNone/>
              <a:defRPr/>
            </a:pPr>
            <a:r>
              <a:rPr lang="en-US" sz="4400" i="1" dirty="0" smtClean="0">
                <a:latin typeface="+mn-lt"/>
              </a:rPr>
              <a:t>80 Working Days</a:t>
            </a:r>
            <a:endParaRPr lang="en-US" sz="4400" i="1" dirty="0">
              <a:latin typeface="+mn-lt"/>
            </a:endParaRPr>
          </a:p>
          <a:p>
            <a:pPr marL="374904" indent="-342900" algn="ctr" fontAlgn="auto">
              <a:lnSpc>
                <a:spcPct val="114000"/>
              </a:lnSpc>
              <a:spcBef>
                <a:spcPts val="700"/>
              </a:spcBef>
              <a:spcAft>
                <a:spcPts val="0"/>
              </a:spcAft>
              <a:buSzPct val="95000"/>
              <a:buFont typeface="Wingdings"/>
              <a:buNone/>
              <a:defRPr/>
            </a:pPr>
            <a:r>
              <a:rPr lang="en-US" sz="2600" i="1" dirty="0">
                <a:latin typeface="+mn-lt"/>
              </a:rPr>
              <a:t>barring any unforeseen conditions</a:t>
            </a:r>
          </a:p>
          <a:p>
            <a:pPr marL="374904" indent="-342900" fontAlgn="auto">
              <a:lnSpc>
                <a:spcPct val="114000"/>
              </a:lnSpc>
              <a:spcBef>
                <a:spcPts val="700"/>
              </a:spcBef>
              <a:spcAft>
                <a:spcPts val="0"/>
              </a:spcAft>
              <a:buSzPct val="95000"/>
              <a:buFont typeface="Wingdings"/>
              <a:buNone/>
              <a:defRPr/>
            </a:pPr>
            <a:endParaRPr lang="en-US" sz="2400" b="1" dirty="0">
              <a:solidFill>
                <a:schemeClr val="accent1"/>
              </a:solidFill>
              <a:latin typeface="+mn-lt"/>
            </a:endParaRPr>
          </a:p>
          <a:p>
            <a:pPr marL="374904" indent="-342900" fontAlgn="auto">
              <a:lnSpc>
                <a:spcPct val="114000"/>
              </a:lnSpc>
              <a:spcBef>
                <a:spcPts val="700"/>
              </a:spcBef>
              <a:spcAft>
                <a:spcPts val="0"/>
              </a:spcAft>
              <a:buSzPct val="95000"/>
              <a:buFont typeface="Wingdings"/>
              <a:buNone/>
              <a:defRPr/>
            </a:pPr>
            <a:endParaRPr lang="en-US" sz="2400" dirty="0">
              <a:solidFill>
                <a:schemeClr val="tx2"/>
              </a:solidFill>
              <a:latin typeface="+mn-lt"/>
            </a:endParaRPr>
          </a:p>
          <a:p>
            <a:pPr marL="374904" indent="-342900" fontAlgn="auto">
              <a:lnSpc>
                <a:spcPct val="114000"/>
              </a:lnSpc>
              <a:spcBef>
                <a:spcPts val="700"/>
              </a:spcBef>
              <a:spcAft>
                <a:spcPts val="0"/>
              </a:spcAft>
              <a:buSzPct val="95000"/>
              <a:buFont typeface="Wingdings"/>
              <a:buNone/>
              <a:defRPr/>
            </a:pPr>
            <a:endParaRPr lang="en-US" sz="2400" dirty="0">
              <a:solidFill>
                <a:schemeClr val="tx2"/>
              </a:solidFill>
              <a:latin typeface="+mn-lt"/>
            </a:endParaRPr>
          </a:p>
          <a:p>
            <a:pPr marL="374904" indent="-342900" fontAlgn="auto">
              <a:spcBef>
                <a:spcPts val="700"/>
              </a:spcBef>
              <a:spcAft>
                <a:spcPts val="0"/>
              </a:spcAft>
              <a:buSzPct val="95000"/>
              <a:buFont typeface="Wingdings"/>
              <a:buNone/>
              <a:defRPr/>
            </a:pP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1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143752"/>
              </p:ext>
            </p:extLst>
          </p:nvPr>
        </p:nvGraphicFramePr>
        <p:xfrm>
          <a:off x="4754880" y="1554480"/>
          <a:ext cx="4114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2"/>
          <p:cNvSpPr txBox="1">
            <a:spLocks/>
          </p:cNvSpPr>
          <p:nvPr/>
        </p:nvSpPr>
        <p:spPr>
          <a:xfrm>
            <a:off x="152400" y="5867400"/>
            <a:ext cx="8991600" cy="11430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fontAlgn="auto">
              <a:lnSpc>
                <a:spcPct val="114000"/>
              </a:lnSpc>
              <a:spcBef>
                <a:spcPts val="700"/>
              </a:spcBef>
              <a:spcAft>
                <a:spcPts val="0"/>
              </a:spcAft>
              <a:buSzPct val="95000"/>
              <a:tabLst>
                <a:tab pos="225425" algn="l"/>
              </a:tabLst>
              <a:defRPr/>
            </a:pPr>
            <a:endParaRPr lang="en-US" sz="22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allAtOnce"/>
      <p:bldGraphic spid="1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152400" y="0"/>
            <a:ext cx="9448800" cy="1600200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en-US" b="1" spc="-150" dirty="0">
              <a:ln/>
              <a:solidFill>
                <a:schemeClr val="accent1">
                  <a:lumMod val="60000"/>
                  <a:lumOff val="40000"/>
                </a:schemeClr>
              </a:solidFill>
              <a:effectLst>
                <a:reflection blurRad="12700" stA="50000" endPos="50000" dir="5400000" sy="-100000" rotWithShape="0"/>
              </a:effectLst>
            </a:endParaRPr>
          </a:p>
        </p:txBody>
      </p:sp>
      <p:sp>
        <p:nvSpPr>
          <p:cNvPr id="6" name="Rectangle 1"/>
          <p:cNvSpPr txBox="1">
            <a:spLocks/>
          </p:cNvSpPr>
          <p:nvPr/>
        </p:nvSpPr>
        <p:spPr>
          <a:xfrm>
            <a:off x="190500" y="152400"/>
            <a:ext cx="8839200" cy="1295400"/>
          </a:xfrm>
          <a:prstGeom prst="rect">
            <a:avLst/>
          </a:prstGeom>
        </p:spPr>
        <p:txBody>
          <a:bodyPr anchor="ctr" anchorCtr="0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SR 134/Glendale Avenue Interchange Modification and Monterey Road Improvements Project</a:t>
            </a:r>
            <a:endParaRPr lang="en-US" sz="2800" b="1" spc="-150" dirty="0">
              <a:ln/>
              <a:solidFill>
                <a:schemeClr val="accent1">
                  <a:lumMod val="60000"/>
                  <a:lumOff val="40000"/>
                </a:schemeClr>
              </a:solidFill>
              <a:effectLst>
                <a:reflection blurRad="12700" stA="50000" endPos="50000" dir="5400000" sy="-100000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aivazyan\AppData\Local\Microsoft\Windows\Temporary Internet Files\Content.IE5\136CTT02\MP900437369[1]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0" y="685800"/>
            <a:ext cx="1527556" cy="1526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2"/>
          <p:cNvSpPr>
            <a:spLocks noGrp="1"/>
          </p:cNvSpPr>
          <p:nvPr>
            <p:ph sz="half" idx="1"/>
          </p:nvPr>
        </p:nvSpPr>
        <p:spPr>
          <a:xfrm>
            <a:off x="152400" y="228600"/>
            <a:ext cx="9525000" cy="6324600"/>
          </a:xfrm>
        </p:spPr>
        <p:txBody>
          <a:bodyPr>
            <a:normAutofit fontScale="92500" lnSpcReduction="10000"/>
          </a:bodyPr>
          <a:lstStyle/>
          <a:p>
            <a:pPr marL="137160" indent="0">
              <a:lnSpc>
                <a:spcPct val="114000"/>
              </a:lnSpc>
              <a:buNone/>
            </a:pPr>
            <a:r>
              <a:rPr lang="en-US" sz="4000" dirty="0">
                <a:solidFill>
                  <a:srgbClr val="6B626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       </a:t>
            </a:r>
            <a:endParaRPr lang="en-US" sz="4000" dirty="0" smtClean="0">
              <a:solidFill>
                <a:srgbClr val="6B626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37160" indent="0">
              <a:lnSpc>
                <a:spcPct val="114000"/>
              </a:lnSpc>
              <a:buNone/>
            </a:pPr>
            <a:r>
              <a:rPr lang="en-US" sz="4000" dirty="0">
                <a:solidFill>
                  <a:srgbClr val="6B626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4000" dirty="0" smtClean="0">
                <a:solidFill>
                  <a:srgbClr val="6B626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</a:t>
            </a:r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 Facts</a:t>
            </a:r>
            <a:r>
              <a:rPr lang="en-US" sz="4000" dirty="0">
                <a:solidFill>
                  <a:srgbClr val="6B626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dirty="0">
                <a:solidFill>
                  <a:srgbClr val="6B626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dirty="0">
                <a:solidFill>
                  <a:srgbClr val="6B626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dirty="0">
                <a:solidFill>
                  <a:srgbClr val="6B626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dirty="0">
                <a:solidFill>
                  <a:srgbClr val="6B626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dirty="0">
                <a:solidFill>
                  <a:srgbClr val="6B626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R&amp;R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- Remove and Reconstruct</a:t>
            </a:r>
            <a:b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AC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- Asphalt Concrete</a:t>
            </a:r>
            <a:b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ARHM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Asphalt Rubber Hot Mix</a:t>
            </a:r>
            <a:b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BIOSWALE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 Landscape elements designed to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remove 			  	    silt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pollutions from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surface storm runoff 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i="1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150" y="-313531"/>
            <a:ext cx="9486900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"/>
          <p:cNvSpPr txBox="1">
            <a:spLocks/>
          </p:cNvSpPr>
          <p:nvPr/>
        </p:nvSpPr>
        <p:spPr>
          <a:xfrm>
            <a:off x="139700" y="-144463"/>
            <a:ext cx="8839200" cy="1295400"/>
          </a:xfrm>
          <a:prstGeom prst="rect">
            <a:avLst/>
          </a:prstGeom>
        </p:spPr>
        <p:txBody>
          <a:bodyPr anchor="ctr" anchorCtr="0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SR 134/Glendale Avenue Interchange Modification and Monterey Road Improvements Project</a:t>
            </a:r>
            <a:endParaRPr lang="en-US" sz="2800" b="1" spc="-150" dirty="0">
              <a:ln/>
              <a:solidFill>
                <a:schemeClr val="accent1">
                  <a:lumMod val="60000"/>
                  <a:lumOff val="40000"/>
                </a:schemeClr>
              </a:solidFill>
              <a:effectLst>
                <a:reflection blurRad="12700" stA="50000" endPos="50000" dir="5400000" sy="-100000" rotWithShape="0"/>
              </a:effectLst>
            </a:endParaRPr>
          </a:p>
        </p:txBody>
      </p:sp>
      <p:pic>
        <p:nvPicPr>
          <p:cNvPr id="12" name="Picture 11" descr="P41501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2888591"/>
            <a:ext cx="4987745" cy="3740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2"/>
          <p:cNvSpPr>
            <a:spLocks noGrp="1"/>
          </p:cNvSpPr>
          <p:nvPr>
            <p:ph sz="half" idx="1"/>
          </p:nvPr>
        </p:nvSpPr>
        <p:spPr>
          <a:xfrm>
            <a:off x="139700" y="1524000"/>
            <a:ext cx="4572000" cy="5105400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sz="4000" b="1" dirty="0" smtClean="0"/>
              <a:t>CONCRETE</a:t>
            </a:r>
          </a:p>
          <a:p>
            <a:pPr>
              <a:lnSpc>
                <a:spcPct val="114000"/>
              </a:lnSpc>
            </a:pPr>
            <a:r>
              <a:rPr lang="en-US" sz="2400" b="1" dirty="0" smtClean="0"/>
              <a:t>R&amp;R Uplifted/Damaged:</a:t>
            </a:r>
          </a:p>
          <a:p>
            <a:pPr>
              <a:lnSpc>
                <a:spcPct val="114000"/>
              </a:lnSpc>
              <a:buFont typeface="Arial" charset="0"/>
              <a:buChar char="•"/>
            </a:pPr>
            <a:r>
              <a:rPr lang="en-US" i="1" dirty="0" smtClean="0"/>
              <a:t>Sidewalks</a:t>
            </a:r>
          </a:p>
          <a:p>
            <a:pPr>
              <a:lnSpc>
                <a:spcPct val="114000"/>
              </a:lnSpc>
              <a:buFont typeface="Arial" charset="0"/>
              <a:buChar char="•"/>
            </a:pPr>
            <a:r>
              <a:rPr lang="en-US" i="1" dirty="0" smtClean="0"/>
              <a:t>Curb Ramps</a:t>
            </a:r>
          </a:p>
          <a:p>
            <a:pPr>
              <a:lnSpc>
                <a:spcPct val="114000"/>
              </a:lnSpc>
              <a:buFont typeface="Arial" charset="0"/>
              <a:buChar char="•"/>
            </a:pPr>
            <a:r>
              <a:rPr lang="en-US" i="1" dirty="0" smtClean="0"/>
              <a:t>Driveway Aprons</a:t>
            </a:r>
          </a:p>
          <a:p>
            <a:pPr>
              <a:lnSpc>
                <a:spcPct val="114000"/>
              </a:lnSpc>
              <a:buFont typeface="Arial" charset="0"/>
              <a:buChar char="•"/>
            </a:pPr>
            <a:r>
              <a:rPr lang="en-US" i="1" dirty="0" smtClean="0"/>
              <a:t>Curb/Gutter</a:t>
            </a:r>
          </a:p>
          <a:p>
            <a:pPr>
              <a:lnSpc>
                <a:spcPct val="114000"/>
              </a:lnSpc>
              <a:buFont typeface="Arial" charset="0"/>
              <a:buChar char="•"/>
            </a:pPr>
            <a:r>
              <a:rPr lang="en-US" i="1" dirty="0" smtClean="0"/>
              <a:t>Cross Gutters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P41501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6800" y="2133600"/>
            <a:ext cx="5156200" cy="3867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572000" cy="5105400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sz="4000" b="1" dirty="0" smtClean="0"/>
              <a:t>PAVEMENT</a:t>
            </a:r>
          </a:p>
          <a:p>
            <a:pPr>
              <a:lnSpc>
                <a:spcPct val="114000"/>
              </a:lnSpc>
            </a:pPr>
            <a:r>
              <a:rPr lang="en-US" sz="2400" b="1" dirty="0" smtClean="0"/>
              <a:t>R&amp;R Pavement:</a:t>
            </a:r>
          </a:p>
          <a:p>
            <a:pPr>
              <a:lnSpc>
                <a:spcPct val="114000"/>
              </a:lnSpc>
              <a:buFont typeface="Arial" charset="0"/>
              <a:buChar char="•"/>
            </a:pPr>
            <a:r>
              <a:rPr lang="en-US" i="1" dirty="0" smtClean="0"/>
              <a:t>Base Failure</a:t>
            </a:r>
          </a:p>
          <a:p>
            <a:pPr>
              <a:lnSpc>
                <a:spcPct val="114000"/>
              </a:lnSpc>
              <a:buFont typeface="Arial" charset="0"/>
              <a:buChar char="•"/>
            </a:pPr>
            <a:r>
              <a:rPr lang="en-US" i="1" dirty="0" smtClean="0"/>
              <a:t>Erosion </a:t>
            </a:r>
          </a:p>
          <a:p>
            <a:pPr>
              <a:lnSpc>
                <a:spcPct val="114000"/>
              </a:lnSpc>
              <a:buFont typeface="Arial" charset="0"/>
              <a:buChar char="•"/>
            </a:pPr>
            <a:r>
              <a:rPr lang="en-US" i="1" dirty="0" smtClean="0"/>
              <a:t>Potholes</a:t>
            </a:r>
          </a:p>
          <a:p>
            <a:pPr>
              <a:lnSpc>
                <a:spcPct val="114000"/>
              </a:lnSpc>
              <a:buFont typeface="Arial" charset="0"/>
              <a:buChar char="•"/>
            </a:pPr>
            <a:r>
              <a:rPr lang="en-US" i="1" dirty="0" smtClean="0"/>
              <a:t>Service Life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150" y="-313531"/>
            <a:ext cx="9486900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"/>
          <p:cNvSpPr txBox="1">
            <a:spLocks/>
          </p:cNvSpPr>
          <p:nvPr/>
        </p:nvSpPr>
        <p:spPr>
          <a:xfrm>
            <a:off x="139700" y="-144463"/>
            <a:ext cx="8839200" cy="1295400"/>
          </a:xfrm>
          <a:prstGeom prst="rect">
            <a:avLst/>
          </a:prstGeom>
        </p:spPr>
        <p:txBody>
          <a:bodyPr anchor="ctr" anchorCtr="0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SR 134/Glendale Avenue Interchange Modification and Monterey Road Improvements Project</a:t>
            </a:r>
            <a:endParaRPr lang="en-US" sz="2800" b="1" spc="-150" dirty="0">
              <a:ln/>
              <a:solidFill>
                <a:schemeClr val="accent1">
                  <a:lumMod val="60000"/>
                  <a:lumOff val="40000"/>
                </a:schemeClr>
              </a:solidFill>
              <a:effectLst>
                <a:reflection blurRad="12700" stA="50000" endPos="50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1443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139700" y="1371600"/>
            <a:ext cx="4660900" cy="5257800"/>
          </a:xfrm>
        </p:spPr>
        <p:txBody>
          <a:bodyPr wrap="square" bIns="91440">
            <a:normAutofit fontScale="55000" lnSpcReduction="20000"/>
          </a:bodyPr>
          <a:lstStyle/>
          <a:p>
            <a:pPr>
              <a:lnSpc>
                <a:spcPct val="104000"/>
              </a:lnSpc>
            </a:pPr>
            <a:r>
              <a:rPr lang="en-US" sz="5400" b="1" dirty="0" smtClean="0"/>
              <a:t>Street Resurfacing</a:t>
            </a:r>
            <a:endParaRPr lang="en-US" sz="5400" b="1" dirty="0"/>
          </a:p>
          <a:p>
            <a:pPr>
              <a:lnSpc>
                <a:spcPct val="104000"/>
              </a:lnSpc>
            </a:pPr>
            <a:r>
              <a:rPr lang="en-US" sz="3600" b="1" dirty="0"/>
              <a:t>Method used to improve the ride of the roadway and structural integrity of the pavement</a:t>
            </a:r>
          </a:p>
          <a:p>
            <a:pPr>
              <a:lnSpc>
                <a:spcPct val="104000"/>
              </a:lnSpc>
              <a:buFont typeface="Arial" charset="0"/>
              <a:buChar char="•"/>
            </a:pPr>
            <a:r>
              <a:rPr lang="en-US" sz="4000" i="1" dirty="0"/>
              <a:t>Grind 2” of existing AC</a:t>
            </a:r>
          </a:p>
          <a:p>
            <a:pPr>
              <a:lnSpc>
                <a:spcPct val="104000"/>
              </a:lnSpc>
              <a:buFont typeface="Arial" charset="0"/>
              <a:buChar char="•"/>
            </a:pPr>
            <a:r>
              <a:rPr lang="en-US" sz="4000" i="1" dirty="0"/>
              <a:t>Place 0.5” leveling course</a:t>
            </a:r>
          </a:p>
          <a:p>
            <a:pPr>
              <a:lnSpc>
                <a:spcPct val="104000"/>
              </a:lnSpc>
              <a:buFont typeface="Arial" charset="0"/>
              <a:buChar char="•"/>
            </a:pPr>
            <a:r>
              <a:rPr lang="en-US" sz="4000" i="1" dirty="0" smtClean="0"/>
              <a:t>Place </a:t>
            </a:r>
            <a:r>
              <a:rPr lang="en-US" sz="4000" i="1" dirty="0"/>
              <a:t>1.5” ARHM</a:t>
            </a:r>
          </a:p>
          <a:p>
            <a:pPr>
              <a:lnSpc>
                <a:spcPct val="104000"/>
              </a:lnSpc>
              <a:buFont typeface="Arial" charset="0"/>
              <a:buChar char="•"/>
            </a:pPr>
            <a:r>
              <a:rPr lang="en-US" sz="4000" i="1" dirty="0" smtClean="0"/>
              <a:t>Begins </a:t>
            </a:r>
            <a:r>
              <a:rPr lang="en-US" sz="4000" i="1" u="sng" dirty="0"/>
              <a:t>NEW</a:t>
            </a:r>
            <a:r>
              <a:rPr lang="en-US" sz="4000" i="1" dirty="0"/>
              <a:t> service life </a:t>
            </a:r>
            <a:endParaRPr lang="en-US" sz="4000" i="1" dirty="0" smtClean="0"/>
          </a:p>
          <a:p>
            <a:pPr>
              <a:lnSpc>
                <a:spcPct val="104000"/>
              </a:lnSpc>
              <a:buFont typeface="Arial" charset="0"/>
              <a:buChar char="•"/>
            </a:pPr>
            <a:r>
              <a:rPr lang="en-US" sz="4000" i="1" dirty="0" smtClean="0"/>
              <a:t>Limits Full AC </a:t>
            </a:r>
            <a:r>
              <a:rPr lang="en-US" sz="4000" i="1" dirty="0"/>
              <a:t>Pavement R&amp;R</a:t>
            </a:r>
          </a:p>
          <a:p>
            <a:pPr>
              <a:lnSpc>
                <a:spcPct val="104000"/>
              </a:lnSpc>
              <a:buFont typeface="Arial" charset="0"/>
              <a:buChar char="•"/>
            </a:pPr>
            <a:r>
              <a:rPr lang="en-US" sz="4000" i="1" dirty="0" smtClean="0"/>
              <a:t>Parking </a:t>
            </a:r>
            <a:r>
              <a:rPr lang="en-US" sz="4000" i="1" dirty="0"/>
              <a:t>and access to your street </a:t>
            </a:r>
            <a:r>
              <a:rPr lang="en-US" sz="4000" i="1" dirty="0" smtClean="0"/>
              <a:t>may </a:t>
            </a:r>
            <a:r>
              <a:rPr lang="en-US" sz="4000" i="1" dirty="0"/>
              <a:t>be unavailable during the day of </a:t>
            </a:r>
            <a:r>
              <a:rPr lang="en-US" sz="4000" i="1" dirty="0" smtClean="0"/>
              <a:t>the application</a:t>
            </a:r>
            <a:endParaRPr lang="en-US" sz="40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150" y="-313531"/>
            <a:ext cx="9486900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"/>
          <p:cNvSpPr txBox="1">
            <a:spLocks/>
          </p:cNvSpPr>
          <p:nvPr/>
        </p:nvSpPr>
        <p:spPr>
          <a:xfrm>
            <a:off x="139700" y="-144463"/>
            <a:ext cx="8839200" cy="1295400"/>
          </a:xfrm>
          <a:prstGeom prst="rect">
            <a:avLst/>
          </a:prstGeom>
        </p:spPr>
        <p:txBody>
          <a:bodyPr anchor="ctr" anchorCtr="0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SR 134/Glendale Avenue Interchange Modification and Monterey Road Improvements Project</a:t>
            </a:r>
            <a:endParaRPr lang="en-US" sz="2800" b="1" spc="-150" dirty="0">
              <a:ln/>
              <a:solidFill>
                <a:schemeClr val="accent1">
                  <a:lumMod val="60000"/>
                  <a:lumOff val="40000"/>
                </a:schemeClr>
              </a:solidFill>
              <a:effectLst>
                <a:reflection blurRad="12700" stA="50000" endPos="50000" dir="5400000" sy="-100000" rotWithShape="0"/>
              </a:effectLst>
            </a:endParaRPr>
          </a:p>
        </p:txBody>
      </p:sp>
      <p:pic>
        <p:nvPicPr>
          <p:cNvPr id="6" name="Picture 5" descr="C:\Users\Atanedo\Desktop\Erin Wy 2 @ 2100 Block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91200" y="1703189"/>
            <a:ext cx="2590800" cy="1943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791200" y="4191000"/>
            <a:ext cx="2590800" cy="1940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818468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Grp="1"/>
          </p:cNvSpPr>
          <p:nvPr>
            <p:ph type="title"/>
          </p:nvPr>
        </p:nvSpPr>
        <p:spPr>
          <a:xfrm>
            <a:off x="25567" y="4594763"/>
            <a:ext cx="9093033" cy="947200"/>
          </a:xfrm>
        </p:spPr>
        <p:txBody>
          <a:bodyPr anchor="ctr" anchorCtr="0"/>
          <a:lstStyle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Bioswale at Coronado Drive</a:t>
            </a:r>
            <a:endParaRPr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95825" y="5541963"/>
            <a:ext cx="4448175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U:\Data\Engineering\Design\Projects\2014 AAs Glendale Ave and Monterey Rd 134 Freeway Access Improvements\2. Design\2.9 Consultants\100% Plans - 4-30-15\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7842"/>
            <a:ext cx="7721934" cy="4316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3901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272</Words>
  <Application>Microsoft Office PowerPoint</Application>
  <PresentationFormat>On-screen Show (4:3)</PresentationFormat>
  <Paragraphs>80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Apex</vt:lpstr>
      <vt:lpstr>Community Meeting   SR 134/GLENDALE AVENUE INTERCHANGE MODIFICATION AND MONTEREY ROAD IMPROVEMENTS PROJECT</vt:lpstr>
      <vt:lpstr>PowerPoint Presentation</vt:lpstr>
      <vt:lpstr>SR 134/Glendale Avenue Interchange Modification and Monterey Road Improvements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Bioswale at Coronado Drive</vt:lpstr>
      <vt:lpstr>Bioswale at Coronado Drive</vt:lpstr>
      <vt:lpstr>STREET ALIGNMENT MODIFICATION</vt:lpstr>
      <vt:lpstr>PowerPoint Presentation</vt:lpstr>
      <vt:lpstr>Questions  /  Comments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7</cp:revision>
  <dcterms:created xsi:type="dcterms:W3CDTF">2012-03-01T16:15:57Z</dcterms:created>
  <dcterms:modified xsi:type="dcterms:W3CDTF">2015-08-27T23:07:26Z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TC101769269990</vt:lpwstr>
  </property>
</Properties>
</file>