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charts/chart1.xml" ContentType="application/vnd.openxmlformats-officedocument.drawingml.chart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  <p:sldMasterId id="2147485253" r:id="rId2"/>
    <p:sldMasterId id="2147488063" r:id="rId3"/>
    <p:sldMasterId id="2147488093" r:id="rId4"/>
  </p:sldMasterIdLst>
  <p:notesMasterIdLst>
    <p:notesMasterId r:id="rId72"/>
  </p:notesMasterIdLst>
  <p:handoutMasterIdLst>
    <p:handoutMasterId r:id="rId73"/>
  </p:handoutMasterIdLst>
  <p:sldIdLst>
    <p:sldId id="1212" r:id="rId5"/>
    <p:sldId id="1213" r:id="rId6"/>
    <p:sldId id="900" r:id="rId7"/>
    <p:sldId id="1280" r:id="rId8"/>
    <p:sldId id="943" r:id="rId9"/>
    <p:sldId id="1381" r:id="rId10"/>
    <p:sldId id="1227" r:id="rId11"/>
    <p:sldId id="1228" r:id="rId12"/>
    <p:sldId id="1224" r:id="rId13"/>
    <p:sldId id="1225" r:id="rId14"/>
    <p:sldId id="1226" r:id="rId15"/>
    <p:sldId id="909" r:id="rId16"/>
    <p:sldId id="910" r:id="rId17"/>
    <p:sldId id="1282" r:id="rId18"/>
    <p:sldId id="1278" r:id="rId19"/>
    <p:sldId id="1279" r:id="rId20"/>
    <p:sldId id="1229" r:id="rId21"/>
    <p:sldId id="1230" r:id="rId22"/>
    <p:sldId id="1235" r:id="rId23"/>
    <p:sldId id="1236" r:id="rId24"/>
    <p:sldId id="1237" r:id="rId25"/>
    <p:sldId id="1238" r:id="rId26"/>
    <p:sldId id="1239" r:id="rId27"/>
    <p:sldId id="1241" r:id="rId28"/>
    <p:sldId id="1244" r:id="rId29"/>
    <p:sldId id="1248" r:id="rId30"/>
    <p:sldId id="1252" r:id="rId31"/>
    <p:sldId id="1254" r:id="rId32"/>
    <p:sldId id="1333" r:id="rId33"/>
    <p:sldId id="1337" r:id="rId34"/>
    <p:sldId id="1341" r:id="rId35"/>
    <p:sldId id="1343" r:id="rId36"/>
    <p:sldId id="1345" r:id="rId37"/>
    <p:sldId id="1346" r:id="rId38"/>
    <p:sldId id="1349" r:id="rId39"/>
    <p:sldId id="1351" r:id="rId40"/>
    <p:sldId id="1276" r:id="rId41"/>
    <p:sldId id="1383" r:id="rId42"/>
    <p:sldId id="1384" r:id="rId43"/>
    <p:sldId id="1385" r:id="rId44"/>
    <p:sldId id="1386" r:id="rId45"/>
    <p:sldId id="1387" r:id="rId46"/>
    <p:sldId id="1388" r:id="rId47"/>
    <p:sldId id="1389" r:id="rId48"/>
    <p:sldId id="1390" r:id="rId49"/>
    <p:sldId id="1391" r:id="rId50"/>
    <p:sldId id="1392" r:id="rId51"/>
    <p:sldId id="1393" r:id="rId52"/>
    <p:sldId id="1394" r:id="rId53"/>
    <p:sldId id="1395" r:id="rId54"/>
    <p:sldId id="1396" r:id="rId55"/>
    <p:sldId id="1397" r:id="rId56"/>
    <p:sldId id="1398" r:id="rId57"/>
    <p:sldId id="1399" r:id="rId58"/>
    <p:sldId id="1400" r:id="rId59"/>
    <p:sldId id="1401" r:id="rId60"/>
    <p:sldId id="1402" r:id="rId61"/>
    <p:sldId id="1403" r:id="rId62"/>
    <p:sldId id="1404" r:id="rId63"/>
    <p:sldId id="1405" r:id="rId64"/>
    <p:sldId id="1406" r:id="rId65"/>
    <p:sldId id="1407" r:id="rId66"/>
    <p:sldId id="1408" r:id="rId67"/>
    <p:sldId id="1409" r:id="rId68"/>
    <p:sldId id="1352" r:id="rId69"/>
    <p:sldId id="1353" r:id="rId70"/>
    <p:sldId id="1380" r:id="rId71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buFont typeface="Wingdings" pitchFamily="2" charset="2"/>
      <a:buChar char="§"/>
      <a:defRPr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buFont typeface="Wingdings" pitchFamily="2" charset="2"/>
      <a:buChar char="§"/>
      <a:defRPr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buFont typeface="Wingdings" pitchFamily="2" charset="2"/>
      <a:buChar char="§"/>
      <a:defRPr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buFont typeface="Wingdings" pitchFamily="2" charset="2"/>
      <a:buChar char="§"/>
      <a:defRPr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buFont typeface="Wingdings" pitchFamily="2" charset="2"/>
      <a:buChar char="§"/>
      <a:defRPr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C1C30F8-830E-4990-B0FE-B70E5B8256D5}">
          <p14:sldIdLst>
            <p14:sldId id="1212"/>
            <p14:sldId id="1213"/>
            <p14:sldId id="900"/>
            <p14:sldId id="1280"/>
            <p14:sldId id="943"/>
            <p14:sldId id="1381"/>
            <p14:sldId id="1227"/>
            <p14:sldId id="1228"/>
            <p14:sldId id="1224"/>
            <p14:sldId id="1225"/>
            <p14:sldId id="1226"/>
            <p14:sldId id="909"/>
            <p14:sldId id="910"/>
            <p14:sldId id="1282"/>
            <p14:sldId id="1278"/>
            <p14:sldId id="1279"/>
            <p14:sldId id="1229"/>
            <p14:sldId id="1230"/>
          </p14:sldIdLst>
        </p14:section>
        <p14:section name="Untitled Section" id="{B48BB142-CACD-4F97-A376-AA9583925F7E}">
          <p14:sldIdLst>
            <p14:sldId id="1235"/>
            <p14:sldId id="1236"/>
            <p14:sldId id="1237"/>
            <p14:sldId id="1238"/>
            <p14:sldId id="1239"/>
            <p14:sldId id="1241"/>
            <p14:sldId id="1244"/>
            <p14:sldId id="1248"/>
            <p14:sldId id="1252"/>
            <p14:sldId id="1254"/>
            <p14:sldId id="1333"/>
            <p14:sldId id="1337"/>
            <p14:sldId id="1341"/>
            <p14:sldId id="1343"/>
            <p14:sldId id="1345"/>
            <p14:sldId id="1346"/>
            <p14:sldId id="1349"/>
            <p14:sldId id="1351"/>
            <p14:sldId id="1276"/>
            <p14:sldId id="1383"/>
            <p14:sldId id="1384"/>
            <p14:sldId id="1385"/>
            <p14:sldId id="1386"/>
            <p14:sldId id="1387"/>
            <p14:sldId id="1388"/>
            <p14:sldId id="1389"/>
            <p14:sldId id="1390"/>
            <p14:sldId id="1391"/>
            <p14:sldId id="1392"/>
            <p14:sldId id="1393"/>
            <p14:sldId id="1394"/>
            <p14:sldId id="1395"/>
            <p14:sldId id="1396"/>
            <p14:sldId id="1397"/>
            <p14:sldId id="1398"/>
            <p14:sldId id="1399"/>
            <p14:sldId id="1400"/>
            <p14:sldId id="1401"/>
            <p14:sldId id="1402"/>
            <p14:sldId id="1403"/>
            <p14:sldId id="1404"/>
            <p14:sldId id="1405"/>
            <p14:sldId id="1406"/>
            <p14:sldId id="1407"/>
            <p14:sldId id="1408"/>
            <p14:sldId id="1409"/>
            <p14:sldId id="1352"/>
            <p14:sldId id="1353"/>
            <p14:sldId id="138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EAAB00"/>
    <a:srgbClr val="FF9900"/>
    <a:srgbClr val="FFCC00"/>
    <a:srgbClr val="983222"/>
    <a:srgbClr val="21578A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60" autoAdjust="0"/>
    <p:restoredTop sz="95086" autoAdjust="0"/>
  </p:normalViewPr>
  <p:slideViewPr>
    <p:cSldViewPr>
      <p:cViewPr>
        <p:scale>
          <a:sx n="100" d="100"/>
          <a:sy n="100" d="100"/>
        </p:scale>
        <p:origin x="-1932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68"/>
    </p:cViewPr>
  </p:sorterViewPr>
  <p:notesViewPr>
    <p:cSldViewPr>
      <p:cViewPr varScale="1">
        <p:scale>
          <a:sx n="87" d="100"/>
          <a:sy n="87" d="100"/>
        </p:scale>
        <p:origin x="-3780" y="-7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76" Type="http://schemas.openxmlformats.org/officeDocument/2006/relationships/theme" Target="theme/theme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slide" Target="slides/slide57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900" b="1" i="0" u="none" strike="noStrike" baseline="0">
                <a:solidFill>
                  <a:schemeClr val="tx2"/>
                </a:solidFill>
                <a:latin typeface="Arial"/>
                <a:ea typeface="Arial"/>
                <a:cs typeface="Arial"/>
              </a:defRPr>
            </a:pPr>
            <a:r>
              <a:rPr lang="en-US" b="0" dirty="0">
                <a:solidFill>
                  <a:schemeClr val="tx2"/>
                </a:solidFill>
              </a:rPr>
              <a:t>Source of Service Funding</a:t>
            </a:r>
          </a:p>
        </c:rich>
      </c:tx>
      <c:layout>
        <c:manualLayout>
          <c:xMode val="edge"/>
          <c:yMode val="edge"/>
          <c:x val="0.239201966346135"/>
          <c:y val="4.3413780594498859E-3"/>
        </c:manualLayout>
      </c:layout>
      <c:overlay val="0"/>
      <c:spPr>
        <a:noFill/>
        <a:ln w="25401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8684603886397608"/>
          <c:y val="0.11056910569105691"/>
          <c:w val="0.79521674140508225"/>
          <c:h val="0.609756097560975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User Fees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25404">
                <a:solidFill>
                  <a:srgbClr val="000000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25404">
                <a:solidFill>
                  <a:srgbClr val="000000"/>
                </a:solidFill>
                <a:prstDash val="solid"/>
              </a:ln>
            </c:spPr>
          </c:dPt>
          <c:dPt>
            <c:idx val="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25404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0809334984800739E-3"/>
                  <c:y val="-3.7104795099477416E-3"/>
                </c:manualLayout>
              </c:layout>
              <c:tx>
                <c:rich>
                  <a:bodyPr/>
                  <a:lstStyle/>
                  <a:p>
                    <a:r>
                      <a:rPr lang="en-US" sz="1800" b="0"/>
                      <a:t>User 
Fees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800" b="0"/>
                      <a:t>User 
Fees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800" b="0"/>
                      <a:t>User 
Fees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</c:dLbl>
            <c:spPr>
              <a:noFill/>
              <a:ln w="25401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100% Private Benefit (1)</c:v>
                </c:pt>
                <c:pt idx="1">
                  <c:v>Some Public Benefit (2)</c:v>
                </c:pt>
                <c:pt idx="2">
                  <c:v>Some Private Benefit (3)</c:v>
                </c:pt>
                <c:pt idx="3">
                  <c:v>100% Public Benefit (4)</c:v>
                </c:pt>
              </c:strCache>
            </c:strRef>
          </c:cat>
          <c:val>
            <c:numRef>
              <c:f>Sheet1!$B$2:$E$2</c:f>
              <c:numCache>
                <c:formatCode>0%</c:formatCode>
                <c:ptCount val="4"/>
                <c:pt idx="0">
                  <c:v>1</c:v>
                </c:pt>
                <c:pt idx="1">
                  <c:v>0.65</c:v>
                </c:pt>
                <c:pt idx="2">
                  <c:v>0.35</c:v>
                </c:pt>
                <c:pt idx="3" formatCode="General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Taxes (GF)</c:v>
                </c:pt>
              </c:strCache>
            </c:strRef>
          </c:tx>
          <c:spPr>
            <a:solidFill>
              <a:srgbClr val="92D050"/>
            </a:solidFill>
            <a:ln w="25404">
              <a:solidFill>
                <a:srgbClr val="000000"/>
              </a:solidFill>
              <a:prstDash val="solid"/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  <a:ln w="25404">
                <a:solidFill>
                  <a:srgbClr val="000000"/>
                </a:solidFill>
                <a:prstDash val="solid"/>
              </a:ln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 w="25404">
                <a:solidFill>
                  <a:srgbClr val="000000"/>
                </a:solidFill>
                <a:prstDash val="solid"/>
              </a:ln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25404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delete val="1"/>
            </c:dLbl>
            <c:spPr>
              <a:noFill/>
              <a:ln w="25401">
                <a:noFill/>
              </a:ln>
            </c:spPr>
            <c:txPr>
              <a:bodyPr/>
              <a:lstStyle/>
              <a:p>
                <a:pPr>
                  <a:defRPr sz="155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100% Private Benefit (1)</c:v>
                </c:pt>
                <c:pt idx="1">
                  <c:v>Some Public Benefit (2)</c:v>
                </c:pt>
                <c:pt idx="2">
                  <c:v>Some Private Benefit (3)</c:v>
                </c:pt>
                <c:pt idx="3">
                  <c:v>100% Public Benefit (4)</c:v>
                </c:pt>
              </c:strCache>
            </c:strRef>
          </c:cat>
          <c:val>
            <c:numRef>
              <c:f>Sheet1!$B$3:$E$3</c:f>
              <c:numCache>
                <c:formatCode>0%</c:formatCode>
                <c:ptCount val="4"/>
                <c:pt idx="0">
                  <c:v>0</c:v>
                </c:pt>
                <c:pt idx="1">
                  <c:v>0.35</c:v>
                </c:pt>
                <c:pt idx="2">
                  <c:v>0.65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53369984"/>
        <c:axId val="153384064"/>
      </c:barChart>
      <c:catAx>
        <c:axId val="153369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5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3384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3384064"/>
        <c:scaling>
          <c:orientation val="minMax"/>
          <c:max val="1"/>
        </c:scaling>
        <c:delete val="0"/>
        <c:axPos val="l"/>
        <c:majorGridlines>
          <c:spPr>
            <a:ln w="3176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out"/>
        <c:minorTickMark val="none"/>
        <c:tickLblPos val="nextTo"/>
        <c:spPr>
          <a:ln w="317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3369984"/>
        <c:crosses val="autoZero"/>
        <c:crossBetween val="between"/>
        <c:majorUnit val="1"/>
        <c:min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5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3043979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07" tIns="46654" rIns="93307" bIns="46654" numCol="1" anchor="t" anchorCtr="0" compatLnSpc="1">
            <a:prstTxWarp prst="textNoShape">
              <a:avLst/>
            </a:prstTxWarp>
          </a:bodyPr>
          <a:lstStyle>
            <a:lvl1pPr defTabSz="933167" eaLnBrk="1" hangingPunct="1">
              <a:buFontTx/>
              <a:buNone/>
              <a:defRPr sz="10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r>
              <a:rPr lang="en-US"/>
              <a:t>Budget Study Session #2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7534" y="1"/>
            <a:ext cx="3043979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07" tIns="46654" rIns="93307" bIns="46654" numCol="1" anchor="t" anchorCtr="0" compatLnSpc="1">
            <a:prstTxWarp prst="textNoShape">
              <a:avLst/>
            </a:prstTxWarp>
          </a:bodyPr>
          <a:lstStyle>
            <a:lvl1pPr algn="r" defTabSz="933167" eaLnBrk="1" hangingPunct="1">
              <a:buFontTx/>
              <a:buNone/>
              <a:defRPr sz="12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41739"/>
            <a:ext cx="3043979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07" tIns="46654" rIns="93307" bIns="46654" numCol="1" anchor="b" anchorCtr="0" compatLnSpc="1">
            <a:prstTxWarp prst="textNoShape">
              <a:avLst/>
            </a:prstTxWarp>
          </a:bodyPr>
          <a:lstStyle>
            <a:lvl1pPr defTabSz="933167" eaLnBrk="1" hangingPunct="1">
              <a:buFontTx/>
              <a:buNone/>
              <a:defRPr sz="10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r>
              <a:rPr lang="en-US"/>
              <a:t>May </a:t>
            </a:r>
            <a:r>
              <a:rPr lang="en-US" smtClean="0"/>
              <a:t>10, 2016</a:t>
            </a:r>
            <a:endParaRPr lang="en-US" dirty="0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7534" y="8841739"/>
            <a:ext cx="3043979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07" tIns="46654" rIns="93307" bIns="46654" numCol="1" anchor="b" anchorCtr="0" compatLnSpc="1">
            <a:prstTxWarp prst="textNoShape">
              <a:avLst/>
            </a:prstTxWarp>
          </a:bodyPr>
          <a:lstStyle>
            <a:lvl1pPr algn="r" defTabSz="933167" eaLnBrk="1" hangingPunct="1">
              <a:buFontTx/>
              <a:buNone/>
              <a:defRPr sz="12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67D01DB8-B59C-4F86-88A3-29B4F51BF6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4183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3043979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eaLnBrk="1" hangingPunct="1">
              <a:buFontTx/>
              <a:buNone/>
              <a:defRPr sz="12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534" y="1"/>
            <a:ext cx="3043979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Tx/>
              <a:buNone/>
              <a:defRPr sz="12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1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2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946" y="4422461"/>
            <a:ext cx="5617208" cy="4188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2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41739"/>
            <a:ext cx="3043979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eaLnBrk="1" hangingPunct="1">
              <a:buFontTx/>
              <a:buNone/>
              <a:defRPr sz="12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534" y="8841739"/>
            <a:ext cx="3043979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Tx/>
              <a:buNone/>
              <a:defRPr sz="12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13E713C2-4FD9-4497-A588-C05F5803E3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454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125C98B5-466A-421F-B608-9B09276113FF}" type="slidenum">
              <a:rPr lang="en-US" altLang="en-US" smtClean="0">
                <a:solidFill>
                  <a:srgbClr val="000000"/>
                </a:solidFill>
              </a:rPr>
              <a:pPr/>
              <a:t>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1375" cy="3489325"/>
          </a:xfrm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734" y="4422460"/>
            <a:ext cx="5149637" cy="4188778"/>
          </a:xfrm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12" indent="-286121">
              <a:defRPr>
                <a:solidFill>
                  <a:srgbClr val="FFFF00"/>
                </a:solidFill>
                <a:latin typeface="Arial" charset="0"/>
              </a:defRPr>
            </a:lvl2pPr>
            <a:lvl3pPr marL="1144481" indent="-228896">
              <a:defRPr>
                <a:solidFill>
                  <a:srgbClr val="FFFF00"/>
                </a:solidFill>
                <a:latin typeface="Arial" charset="0"/>
              </a:defRPr>
            </a:lvl3pPr>
            <a:lvl4pPr marL="1602274" indent="-228896">
              <a:defRPr>
                <a:solidFill>
                  <a:srgbClr val="FFFF00"/>
                </a:solidFill>
                <a:latin typeface="Arial" charset="0"/>
              </a:defRPr>
            </a:lvl4pPr>
            <a:lvl5pPr marL="2060066" indent="-228896">
              <a:defRPr>
                <a:solidFill>
                  <a:srgbClr val="FFFF00"/>
                </a:solidFill>
                <a:latin typeface="Arial" charset="0"/>
              </a:defRPr>
            </a:lvl5pPr>
            <a:lvl6pPr marL="2517859" indent="-228896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651" indent="-228896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444" indent="-228896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236" indent="-228896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1F723656-A47A-427B-87BF-2D6F5656A4FF}" type="slidenum">
              <a:rPr lang="en-US" altLang="en-US" smtClean="0">
                <a:solidFill>
                  <a:srgbClr val="000000"/>
                </a:solidFill>
              </a:rPr>
              <a:pPr/>
              <a:t>10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91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12" indent="-286121">
              <a:defRPr>
                <a:solidFill>
                  <a:srgbClr val="FFFF00"/>
                </a:solidFill>
                <a:latin typeface="Arial" charset="0"/>
              </a:defRPr>
            </a:lvl2pPr>
            <a:lvl3pPr marL="1144481" indent="-228896">
              <a:defRPr>
                <a:solidFill>
                  <a:srgbClr val="FFFF00"/>
                </a:solidFill>
                <a:latin typeface="Arial" charset="0"/>
              </a:defRPr>
            </a:lvl3pPr>
            <a:lvl4pPr marL="1602274" indent="-228896">
              <a:defRPr>
                <a:solidFill>
                  <a:srgbClr val="FFFF00"/>
                </a:solidFill>
                <a:latin typeface="Arial" charset="0"/>
              </a:defRPr>
            </a:lvl4pPr>
            <a:lvl5pPr marL="2060066" indent="-228896">
              <a:defRPr>
                <a:solidFill>
                  <a:srgbClr val="FFFF00"/>
                </a:solidFill>
                <a:latin typeface="Arial" charset="0"/>
              </a:defRPr>
            </a:lvl5pPr>
            <a:lvl6pPr marL="2517859" indent="-228896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651" indent="-228896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444" indent="-228896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236" indent="-228896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7F86FA26-CB7D-43BC-BD76-3DD306BFEE50}" type="slidenum">
              <a:rPr lang="en-US" altLang="en-US" smtClean="0">
                <a:solidFill>
                  <a:srgbClr val="000000"/>
                </a:solidFill>
              </a:rPr>
              <a:pPr/>
              <a:t>11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92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DDA121DE-5707-403F-B20B-8806126B9D0E}" type="slidenum">
              <a:rPr lang="en-US" altLang="en-US" smtClean="0">
                <a:solidFill>
                  <a:srgbClr val="000000"/>
                </a:solidFill>
              </a:rPr>
              <a:pPr/>
              <a:t>12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94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443044C4-6A6A-48C8-AB81-05F58239FDAB}" type="slidenum">
              <a:rPr lang="en-US" altLang="en-US" smtClean="0">
                <a:solidFill>
                  <a:srgbClr val="000000"/>
                </a:solidFill>
              </a:rPr>
              <a:pPr/>
              <a:t>13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1200" b="1" i="0" u="none" strike="noStrike" dirty="0" smtClean="0">
                <a:effectLst/>
                <a:latin typeface="Arial Unicode MS"/>
              </a:rPr>
              <a:t>Library 16-17 401 Budget: </a:t>
            </a:r>
          </a:p>
          <a:p>
            <a:pPr eaLnBrk="1" hangingPunct="1"/>
            <a:r>
              <a:rPr lang="en-US" sz="1200" b="0" i="0" u="none" strike="noStrike" baseline="0" dirty="0" smtClean="0">
                <a:effectLst/>
                <a:latin typeface="Arial" charset="0"/>
              </a:rPr>
              <a:t>$</a:t>
            </a:r>
            <a:r>
              <a:rPr lang="en-US" sz="1200" b="0" i="0" u="none" strike="noStrike" dirty="0" smtClean="0">
                <a:effectLst/>
                <a:latin typeface="Arial Unicode MS"/>
              </a:rPr>
              <a:t>250,000 Central Library</a:t>
            </a:r>
            <a:r>
              <a:rPr lang="en-US" sz="1200" b="0" i="0" u="none" strike="noStrike" baseline="0" dirty="0" smtClean="0">
                <a:effectLst/>
                <a:latin typeface="Arial Unicode MS"/>
              </a:rPr>
              <a:t> Renovation</a:t>
            </a:r>
            <a:endParaRPr lang="en-US" sz="1200" b="0" i="0" u="none" strike="noStrike" dirty="0" smtClean="0">
              <a:effectLst/>
              <a:latin typeface="Arial Unicode MS"/>
            </a:endParaRPr>
          </a:p>
          <a:p>
            <a:pPr eaLnBrk="1" hangingPunct="1"/>
            <a:r>
              <a:rPr lang="en-US" sz="1200" b="0" i="0" u="none" strike="noStrike" baseline="0" dirty="0" smtClean="0">
                <a:effectLst/>
                <a:latin typeface="Arial" charset="0"/>
              </a:rPr>
              <a:t>$</a:t>
            </a:r>
            <a:r>
              <a:rPr lang="en-US" sz="1200" b="0" i="0" u="none" strike="noStrike" dirty="0" smtClean="0">
                <a:effectLst/>
                <a:latin typeface="Arial Unicode MS"/>
              </a:rPr>
              <a:t>100,000 Branch Libraries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b="1" dirty="0" smtClean="0"/>
              <a:t>Fire 16-17 401 Budget:</a:t>
            </a:r>
            <a:r>
              <a:rPr lang="en-US" altLang="en-US" b="1" baseline="0" dirty="0" smtClean="0"/>
              <a:t> </a:t>
            </a:r>
          </a:p>
          <a:p>
            <a:pPr eaLnBrk="1" hangingPunct="1"/>
            <a:r>
              <a:rPr lang="en-US" altLang="en-US" baseline="0" dirty="0" smtClean="0"/>
              <a:t>$376k Fire Burn Building Reconstruction located at Training Center</a:t>
            </a:r>
          </a:p>
          <a:p>
            <a:pPr eaLnBrk="1" hangingPunct="1"/>
            <a:r>
              <a:rPr lang="en-US" altLang="en-US" baseline="0" dirty="0" smtClean="0"/>
              <a:t>$175k Fire Station 26 Reconstruction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07C6E855-7D67-442A-BBAE-FB7BCB552408}" type="slidenum">
              <a:rPr lang="en-US" altLang="en-US" smtClean="0">
                <a:solidFill>
                  <a:srgbClr val="000000"/>
                </a:solidFill>
              </a:rPr>
              <a:pPr/>
              <a:t>14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98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A8EC2B33-C52E-4929-AA2F-31D1F2E70D59}" type="slidenum">
              <a:rPr lang="en-US" altLang="en-US" smtClean="0">
                <a:solidFill>
                  <a:srgbClr val="000000"/>
                </a:solidFill>
              </a:rPr>
              <a:pPr/>
              <a:t>15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99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08489329-2521-4913-89F9-797310D4A5A9}" type="slidenum">
              <a:rPr lang="en-US" altLang="en-US" smtClean="0">
                <a:solidFill>
                  <a:srgbClr val="000000"/>
                </a:solidFill>
              </a:rPr>
              <a:pPr/>
              <a:t>16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3988" indent="-286150">
              <a:defRPr b="1">
                <a:solidFill>
                  <a:schemeClr val="tx1"/>
                </a:solidFill>
                <a:latin typeface="Arial" charset="0"/>
              </a:defRPr>
            </a:lvl2pPr>
            <a:lvl3pPr marL="1144598" indent="-228919">
              <a:defRPr b="1">
                <a:solidFill>
                  <a:schemeClr val="tx1"/>
                </a:solidFill>
                <a:latin typeface="Arial" charset="0"/>
              </a:defRPr>
            </a:lvl3pPr>
            <a:lvl4pPr marL="1602438" indent="-228919">
              <a:defRPr b="1">
                <a:solidFill>
                  <a:schemeClr val="tx1"/>
                </a:solidFill>
                <a:latin typeface="Arial" charset="0"/>
              </a:defRPr>
            </a:lvl4pPr>
            <a:lvl5pPr marL="2060277" indent="-228919">
              <a:defRPr b="1">
                <a:solidFill>
                  <a:schemeClr val="tx1"/>
                </a:solidFill>
                <a:latin typeface="Arial" charset="0"/>
              </a:defRPr>
            </a:lvl5pPr>
            <a:lvl6pPr marL="2518117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595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79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635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6F3E92C3-1E71-47AE-834C-2EF23328CE92}" type="slidenum">
              <a:rPr lang="en-US" altLang="en-US" b="0" smtClean="0">
                <a:solidFill>
                  <a:srgbClr val="000000"/>
                </a:solidFill>
              </a:rPr>
              <a:pPr/>
              <a:t>17</a:t>
            </a:fld>
            <a:endParaRPr lang="en-US" altLang="en-US" b="0" dirty="0" smtClean="0">
              <a:solidFill>
                <a:srgbClr val="000000"/>
              </a:solidFill>
            </a:endParaRPr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2963" cy="3489325"/>
          </a:xfrm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2462"/>
            <a:ext cx="5150273" cy="4188778"/>
          </a:xfrm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3988" indent="-286150">
              <a:defRPr b="1">
                <a:solidFill>
                  <a:schemeClr val="tx1"/>
                </a:solidFill>
                <a:latin typeface="Arial" charset="0"/>
              </a:defRPr>
            </a:lvl2pPr>
            <a:lvl3pPr marL="1144598" indent="-228919">
              <a:defRPr b="1">
                <a:solidFill>
                  <a:schemeClr val="tx1"/>
                </a:solidFill>
                <a:latin typeface="Arial" charset="0"/>
              </a:defRPr>
            </a:lvl3pPr>
            <a:lvl4pPr marL="1602438" indent="-228919">
              <a:defRPr b="1">
                <a:solidFill>
                  <a:schemeClr val="tx1"/>
                </a:solidFill>
                <a:latin typeface="Arial" charset="0"/>
              </a:defRPr>
            </a:lvl4pPr>
            <a:lvl5pPr marL="2060277" indent="-228919">
              <a:defRPr b="1">
                <a:solidFill>
                  <a:schemeClr val="tx1"/>
                </a:solidFill>
                <a:latin typeface="Arial" charset="0"/>
              </a:defRPr>
            </a:lvl5pPr>
            <a:lvl6pPr marL="2518117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595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79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635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92723E3D-698D-4685-8629-52C449CC29E6}" type="slidenum">
              <a:rPr lang="en-US" altLang="en-US" b="0" smtClean="0">
                <a:solidFill>
                  <a:prstClr val="black"/>
                </a:solidFill>
              </a:rPr>
              <a:pPr/>
              <a:t>18</a:t>
            </a:fld>
            <a:endParaRPr lang="en-US" altLang="en-US" b="0" dirty="0" smtClean="0">
              <a:solidFill>
                <a:prstClr val="black"/>
              </a:solidFill>
            </a:endParaRPr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1375" cy="3489325"/>
          </a:xfrm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2462"/>
            <a:ext cx="5150273" cy="4188778"/>
          </a:xfrm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3988" indent="-286150">
              <a:defRPr b="1">
                <a:solidFill>
                  <a:schemeClr val="tx1"/>
                </a:solidFill>
                <a:latin typeface="Arial" charset="0"/>
              </a:defRPr>
            </a:lvl2pPr>
            <a:lvl3pPr marL="1144598" indent="-228919">
              <a:defRPr b="1">
                <a:solidFill>
                  <a:schemeClr val="tx1"/>
                </a:solidFill>
                <a:latin typeface="Arial" charset="0"/>
              </a:defRPr>
            </a:lvl3pPr>
            <a:lvl4pPr marL="1602438" indent="-228919">
              <a:defRPr b="1">
                <a:solidFill>
                  <a:schemeClr val="tx1"/>
                </a:solidFill>
                <a:latin typeface="Arial" charset="0"/>
              </a:defRPr>
            </a:lvl4pPr>
            <a:lvl5pPr marL="2060277" indent="-228919">
              <a:defRPr b="1">
                <a:solidFill>
                  <a:schemeClr val="tx1"/>
                </a:solidFill>
                <a:latin typeface="Arial" charset="0"/>
              </a:defRPr>
            </a:lvl5pPr>
            <a:lvl6pPr marL="2518117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595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79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635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7C2084A8-4A64-403D-8C75-B07E1CFF0F8B}" type="slidenum">
              <a:rPr lang="en-US" altLang="en-US" b="0" smtClean="0">
                <a:solidFill>
                  <a:srgbClr val="000000"/>
                </a:solidFill>
              </a:rPr>
              <a:pPr/>
              <a:t>19</a:t>
            </a:fld>
            <a:endParaRPr lang="en-US" altLang="en-US" b="0" dirty="0" smtClean="0">
              <a:solidFill>
                <a:srgbClr val="000000"/>
              </a:solidFill>
            </a:endParaRPr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2963" cy="3489325"/>
          </a:xfrm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2462"/>
            <a:ext cx="5150273" cy="4188778"/>
          </a:xfrm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BF3056C6-8F1C-47A2-B08D-6314DC4F1376}" type="slidenum">
              <a:rPr lang="en-US" altLang="en-US" smtClean="0">
                <a:solidFill>
                  <a:srgbClr val="000000"/>
                </a:solidFill>
              </a:rPr>
              <a:pPr/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8500"/>
            <a:ext cx="4652962" cy="3489325"/>
          </a:xfrm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734" y="4422460"/>
            <a:ext cx="5149637" cy="4188778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97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59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3988" indent="-286150">
              <a:defRPr b="1">
                <a:solidFill>
                  <a:schemeClr val="tx1"/>
                </a:solidFill>
                <a:latin typeface="Arial" charset="0"/>
              </a:defRPr>
            </a:lvl2pPr>
            <a:lvl3pPr marL="1144598" indent="-228919">
              <a:defRPr b="1">
                <a:solidFill>
                  <a:schemeClr val="tx1"/>
                </a:solidFill>
                <a:latin typeface="Arial" charset="0"/>
              </a:defRPr>
            </a:lvl3pPr>
            <a:lvl4pPr marL="1602438" indent="-228919">
              <a:defRPr b="1">
                <a:solidFill>
                  <a:schemeClr val="tx1"/>
                </a:solidFill>
                <a:latin typeface="Arial" charset="0"/>
              </a:defRPr>
            </a:lvl4pPr>
            <a:lvl5pPr marL="2060277" indent="-228919">
              <a:defRPr b="1">
                <a:solidFill>
                  <a:schemeClr val="tx1"/>
                </a:solidFill>
                <a:latin typeface="Arial" charset="0"/>
              </a:defRPr>
            </a:lvl5pPr>
            <a:lvl6pPr marL="2518117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595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79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635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1046955E-DB88-48CF-8B2B-7DCDE8834E61}" type="slidenum">
              <a:rPr lang="en-US" b="0" smtClean="0">
                <a:solidFill>
                  <a:prstClr val="black"/>
                </a:solidFill>
              </a:rPr>
              <a:pPr/>
              <a:t>20</a:t>
            </a:fld>
            <a:endParaRPr lang="en-US" b="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0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60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3988" indent="-286150">
              <a:defRPr b="1">
                <a:solidFill>
                  <a:schemeClr val="tx1"/>
                </a:solidFill>
                <a:latin typeface="Arial" charset="0"/>
              </a:defRPr>
            </a:lvl2pPr>
            <a:lvl3pPr marL="1144598" indent="-228919">
              <a:defRPr b="1">
                <a:solidFill>
                  <a:schemeClr val="tx1"/>
                </a:solidFill>
                <a:latin typeface="Arial" charset="0"/>
              </a:defRPr>
            </a:lvl3pPr>
            <a:lvl4pPr marL="1602438" indent="-228919">
              <a:defRPr b="1">
                <a:solidFill>
                  <a:schemeClr val="tx1"/>
                </a:solidFill>
                <a:latin typeface="Arial" charset="0"/>
              </a:defRPr>
            </a:lvl4pPr>
            <a:lvl5pPr marL="2060277" indent="-228919">
              <a:defRPr b="1">
                <a:solidFill>
                  <a:schemeClr val="tx1"/>
                </a:solidFill>
                <a:latin typeface="Arial" charset="0"/>
              </a:defRPr>
            </a:lvl5pPr>
            <a:lvl6pPr marL="2518117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595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79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635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38AB1DFD-7293-45DB-90BD-2FF17F194CD1}" type="slidenum">
              <a:rPr lang="en-US" b="0" smtClean="0">
                <a:solidFill>
                  <a:prstClr val="black"/>
                </a:solidFill>
              </a:rPr>
              <a:pPr/>
              <a:t>21</a:t>
            </a:fld>
            <a:endParaRPr lang="en-US" b="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1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61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3988" indent="-286150">
              <a:defRPr b="1">
                <a:solidFill>
                  <a:schemeClr val="tx1"/>
                </a:solidFill>
                <a:latin typeface="Arial" charset="0"/>
              </a:defRPr>
            </a:lvl2pPr>
            <a:lvl3pPr marL="1144598" indent="-228919">
              <a:defRPr b="1">
                <a:solidFill>
                  <a:schemeClr val="tx1"/>
                </a:solidFill>
                <a:latin typeface="Arial" charset="0"/>
              </a:defRPr>
            </a:lvl3pPr>
            <a:lvl4pPr marL="1602438" indent="-228919">
              <a:defRPr b="1">
                <a:solidFill>
                  <a:schemeClr val="tx1"/>
                </a:solidFill>
                <a:latin typeface="Arial" charset="0"/>
              </a:defRPr>
            </a:lvl4pPr>
            <a:lvl5pPr marL="2060277" indent="-228919">
              <a:defRPr b="1">
                <a:solidFill>
                  <a:schemeClr val="tx1"/>
                </a:solidFill>
                <a:latin typeface="Arial" charset="0"/>
              </a:defRPr>
            </a:lvl5pPr>
            <a:lvl6pPr marL="2518117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595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79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635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D9F66453-C515-4E8C-BAA5-0209C7528F73}" type="slidenum">
              <a:rPr lang="en-US" b="0" smtClean="0">
                <a:solidFill>
                  <a:prstClr val="black"/>
                </a:solidFill>
              </a:rPr>
              <a:pPr/>
              <a:t>22</a:t>
            </a:fld>
            <a:endParaRPr lang="en-US" b="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2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62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3988" indent="-286150">
              <a:defRPr b="1">
                <a:solidFill>
                  <a:schemeClr val="tx1"/>
                </a:solidFill>
                <a:latin typeface="Arial" charset="0"/>
              </a:defRPr>
            </a:lvl2pPr>
            <a:lvl3pPr marL="1144598" indent="-228919">
              <a:defRPr b="1">
                <a:solidFill>
                  <a:schemeClr val="tx1"/>
                </a:solidFill>
                <a:latin typeface="Arial" charset="0"/>
              </a:defRPr>
            </a:lvl3pPr>
            <a:lvl4pPr marL="1602438" indent="-228919">
              <a:defRPr b="1">
                <a:solidFill>
                  <a:schemeClr val="tx1"/>
                </a:solidFill>
                <a:latin typeface="Arial" charset="0"/>
              </a:defRPr>
            </a:lvl4pPr>
            <a:lvl5pPr marL="2060277" indent="-228919">
              <a:defRPr b="1">
                <a:solidFill>
                  <a:schemeClr val="tx1"/>
                </a:solidFill>
                <a:latin typeface="Arial" charset="0"/>
              </a:defRPr>
            </a:lvl5pPr>
            <a:lvl6pPr marL="2518117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595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79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635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C942CD32-8687-48A6-8124-0D49281FC1E0}" type="slidenum">
              <a:rPr lang="en-US" b="0" smtClean="0">
                <a:solidFill>
                  <a:prstClr val="black"/>
                </a:solidFill>
              </a:rPr>
              <a:pPr/>
              <a:t>23</a:t>
            </a:fld>
            <a:endParaRPr lang="en-US" b="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64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3988" indent="-286150">
              <a:defRPr b="1">
                <a:solidFill>
                  <a:schemeClr val="tx1"/>
                </a:solidFill>
                <a:latin typeface="Arial" charset="0"/>
              </a:defRPr>
            </a:lvl2pPr>
            <a:lvl3pPr marL="1144598" indent="-228919">
              <a:defRPr b="1">
                <a:solidFill>
                  <a:schemeClr val="tx1"/>
                </a:solidFill>
                <a:latin typeface="Arial" charset="0"/>
              </a:defRPr>
            </a:lvl3pPr>
            <a:lvl4pPr marL="1602438" indent="-228919">
              <a:defRPr b="1">
                <a:solidFill>
                  <a:schemeClr val="tx1"/>
                </a:solidFill>
                <a:latin typeface="Arial" charset="0"/>
              </a:defRPr>
            </a:lvl4pPr>
            <a:lvl5pPr marL="2060277" indent="-228919">
              <a:defRPr b="1">
                <a:solidFill>
                  <a:schemeClr val="tx1"/>
                </a:solidFill>
                <a:latin typeface="Arial" charset="0"/>
              </a:defRPr>
            </a:lvl5pPr>
            <a:lvl6pPr marL="2518117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595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79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635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9D899B8E-70C3-47DE-BA2E-D21D8C02A319}" type="slidenum">
              <a:rPr lang="en-US" b="0" smtClean="0">
                <a:solidFill>
                  <a:prstClr val="black"/>
                </a:solidFill>
              </a:rPr>
              <a:pPr/>
              <a:t>24</a:t>
            </a:fld>
            <a:endParaRPr lang="en-US" b="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3988" indent="-286150">
              <a:defRPr b="1">
                <a:solidFill>
                  <a:schemeClr val="tx1"/>
                </a:solidFill>
                <a:latin typeface="Arial" charset="0"/>
              </a:defRPr>
            </a:lvl2pPr>
            <a:lvl3pPr marL="1144598" indent="-228919">
              <a:defRPr b="1">
                <a:solidFill>
                  <a:schemeClr val="tx1"/>
                </a:solidFill>
                <a:latin typeface="Arial" charset="0"/>
              </a:defRPr>
            </a:lvl3pPr>
            <a:lvl4pPr marL="1602438" indent="-228919">
              <a:defRPr b="1">
                <a:solidFill>
                  <a:schemeClr val="tx1"/>
                </a:solidFill>
                <a:latin typeface="Arial" charset="0"/>
              </a:defRPr>
            </a:lvl4pPr>
            <a:lvl5pPr marL="2060277" indent="-228919">
              <a:defRPr b="1">
                <a:solidFill>
                  <a:schemeClr val="tx1"/>
                </a:solidFill>
                <a:latin typeface="Arial" charset="0"/>
              </a:defRPr>
            </a:lvl5pPr>
            <a:lvl6pPr marL="2518117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595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79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635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BC078E74-C2C6-4FDC-AC79-29A809EC64A2}" type="slidenum">
              <a:rPr lang="en-US" altLang="en-US" b="0" smtClean="0">
                <a:solidFill>
                  <a:srgbClr val="000000"/>
                </a:solidFill>
              </a:rPr>
              <a:pPr/>
              <a:t>25</a:t>
            </a:fld>
            <a:endParaRPr lang="en-US" altLang="en-US" b="0" dirty="0" smtClean="0">
              <a:solidFill>
                <a:srgbClr val="000000"/>
              </a:solidFill>
            </a:endParaRPr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2963" cy="3489325"/>
          </a:xfrm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2462"/>
            <a:ext cx="5150273" cy="4188778"/>
          </a:xfrm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20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72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0637" indent="-284860">
              <a:defRPr b="1">
                <a:solidFill>
                  <a:schemeClr val="tx1"/>
                </a:solidFill>
                <a:latin typeface="Arial" charset="0"/>
              </a:defRPr>
            </a:lvl2pPr>
            <a:lvl3pPr marL="1139442" indent="-227888">
              <a:defRPr b="1">
                <a:solidFill>
                  <a:schemeClr val="tx1"/>
                </a:solidFill>
                <a:latin typeface="Arial" charset="0"/>
              </a:defRPr>
            </a:lvl3pPr>
            <a:lvl4pPr marL="1595218" indent="-227888">
              <a:defRPr b="1">
                <a:solidFill>
                  <a:schemeClr val="tx1"/>
                </a:solidFill>
                <a:latin typeface="Arial" charset="0"/>
              </a:defRPr>
            </a:lvl4pPr>
            <a:lvl5pPr marL="2050995" indent="-227888">
              <a:defRPr b="1">
                <a:solidFill>
                  <a:schemeClr val="tx1"/>
                </a:solidFill>
                <a:latin typeface="Arial" charset="0"/>
              </a:defRPr>
            </a:lvl5pPr>
            <a:lvl6pPr marL="2506772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62548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18325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74101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42C561B2-4310-4856-94FC-069552824BDE}" type="slidenum">
              <a:rPr lang="en-US" b="0" smtClean="0">
                <a:solidFill>
                  <a:prstClr val="black"/>
                </a:solidFill>
              </a:rPr>
              <a:pPr/>
              <a:t>26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76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0637" indent="-284860">
              <a:defRPr b="1">
                <a:solidFill>
                  <a:schemeClr val="tx1"/>
                </a:solidFill>
                <a:latin typeface="Arial" charset="0"/>
              </a:defRPr>
            </a:lvl2pPr>
            <a:lvl3pPr marL="1139442" indent="-227888">
              <a:defRPr b="1">
                <a:solidFill>
                  <a:schemeClr val="tx1"/>
                </a:solidFill>
                <a:latin typeface="Arial" charset="0"/>
              </a:defRPr>
            </a:lvl3pPr>
            <a:lvl4pPr marL="1595218" indent="-227888">
              <a:defRPr b="1">
                <a:solidFill>
                  <a:schemeClr val="tx1"/>
                </a:solidFill>
                <a:latin typeface="Arial" charset="0"/>
              </a:defRPr>
            </a:lvl4pPr>
            <a:lvl5pPr marL="2050995" indent="-227888">
              <a:defRPr b="1">
                <a:solidFill>
                  <a:schemeClr val="tx1"/>
                </a:solidFill>
                <a:latin typeface="Arial" charset="0"/>
              </a:defRPr>
            </a:lvl5pPr>
            <a:lvl6pPr marL="2506772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62548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18325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74101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88707995-F06F-41FE-99DF-3E055E7118CD}" type="slidenum">
              <a:rPr lang="en-US" b="0" smtClean="0">
                <a:solidFill>
                  <a:prstClr val="black"/>
                </a:solidFill>
              </a:rPr>
              <a:pPr/>
              <a:t>27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76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0539" indent="-284823">
              <a:defRPr b="1">
                <a:solidFill>
                  <a:schemeClr val="tx1"/>
                </a:solidFill>
                <a:latin typeface="Arial" charset="0"/>
              </a:defRPr>
            </a:lvl2pPr>
            <a:lvl3pPr marL="1139291" indent="-227858">
              <a:defRPr b="1">
                <a:solidFill>
                  <a:schemeClr val="tx1"/>
                </a:solidFill>
                <a:latin typeface="Arial" charset="0"/>
              </a:defRPr>
            </a:lvl3pPr>
            <a:lvl4pPr marL="1595008" indent="-227858">
              <a:defRPr b="1">
                <a:solidFill>
                  <a:schemeClr val="tx1"/>
                </a:solidFill>
                <a:latin typeface="Arial" charset="0"/>
              </a:defRPr>
            </a:lvl4pPr>
            <a:lvl5pPr marL="2050723" indent="-227858">
              <a:defRPr b="1">
                <a:solidFill>
                  <a:schemeClr val="tx1"/>
                </a:solidFill>
                <a:latin typeface="Arial" charset="0"/>
              </a:defRPr>
            </a:lvl5pPr>
            <a:lvl6pPr marL="2506441" indent="-22785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62157" indent="-22785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17874" indent="-22785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73590" indent="-22785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88707995-F06F-41FE-99DF-3E055E7118CD}" type="slidenum">
              <a:rPr lang="en-US" b="0" smtClean="0">
                <a:solidFill>
                  <a:prstClr val="black"/>
                </a:solidFill>
              </a:rPr>
              <a:pPr/>
              <a:t>28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12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81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0637" indent="-284860">
              <a:defRPr b="1">
                <a:solidFill>
                  <a:schemeClr val="tx1"/>
                </a:solidFill>
                <a:latin typeface="Arial" charset="0"/>
              </a:defRPr>
            </a:lvl2pPr>
            <a:lvl3pPr marL="1139442" indent="-227888">
              <a:defRPr b="1">
                <a:solidFill>
                  <a:schemeClr val="tx1"/>
                </a:solidFill>
                <a:latin typeface="Arial" charset="0"/>
              </a:defRPr>
            </a:lvl3pPr>
            <a:lvl4pPr marL="1595218" indent="-227888">
              <a:defRPr b="1">
                <a:solidFill>
                  <a:schemeClr val="tx1"/>
                </a:solidFill>
                <a:latin typeface="Arial" charset="0"/>
              </a:defRPr>
            </a:lvl4pPr>
            <a:lvl5pPr marL="2050995" indent="-227888">
              <a:defRPr b="1">
                <a:solidFill>
                  <a:schemeClr val="tx1"/>
                </a:solidFill>
                <a:latin typeface="Arial" charset="0"/>
              </a:defRPr>
            </a:lvl5pPr>
            <a:lvl6pPr marL="2506772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62548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18325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74101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5B82D771-6B65-4346-ABC9-B5E267986A07}" type="slidenum">
              <a:rPr lang="en-US" b="0" smtClean="0">
                <a:solidFill>
                  <a:prstClr val="black"/>
                </a:solidFill>
              </a:rPr>
              <a:pPr/>
              <a:t>29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64FEFC96-7B82-47BB-A4D8-B6EC7A2A190E}" type="slidenum">
              <a:rPr lang="en-US" altLang="en-US" smtClean="0">
                <a:solidFill>
                  <a:srgbClr val="000000"/>
                </a:solidFill>
              </a:rPr>
              <a:pPr/>
              <a:t>3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8500"/>
            <a:ext cx="4652962" cy="3489325"/>
          </a:xfrm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734" y="4422461"/>
            <a:ext cx="5149637" cy="4188778"/>
          </a:xfrm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0637" indent="-284860">
              <a:defRPr b="1">
                <a:solidFill>
                  <a:schemeClr val="tx1"/>
                </a:solidFill>
                <a:latin typeface="Arial" charset="0"/>
              </a:defRPr>
            </a:lvl2pPr>
            <a:lvl3pPr marL="1139442" indent="-227888">
              <a:defRPr b="1">
                <a:solidFill>
                  <a:schemeClr val="tx1"/>
                </a:solidFill>
                <a:latin typeface="Arial" charset="0"/>
              </a:defRPr>
            </a:lvl3pPr>
            <a:lvl4pPr marL="1595218" indent="-227888">
              <a:defRPr b="1">
                <a:solidFill>
                  <a:schemeClr val="tx1"/>
                </a:solidFill>
                <a:latin typeface="Arial" charset="0"/>
              </a:defRPr>
            </a:lvl4pPr>
            <a:lvl5pPr marL="2050995" indent="-227888">
              <a:defRPr b="1">
                <a:solidFill>
                  <a:schemeClr val="tx1"/>
                </a:solidFill>
                <a:latin typeface="Arial" charset="0"/>
              </a:defRPr>
            </a:lvl5pPr>
            <a:lvl6pPr marL="2506772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62548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18325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74101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22785253-C71F-44F8-9F79-AE994E123A6A}" type="slidenum">
              <a:rPr lang="en-US" b="0" smtClean="0">
                <a:solidFill>
                  <a:prstClr val="black"/>
                </a:solidFill>
              </a:rPr>
              <a:pPr/>
              <a:t>30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38100" indent="-283885">
              <a:defRPr>
                <a:solidFill>
                  <a:srgbClr val="FFFF00"/>
                </a:solidFill>
                <a:latin typeface="Arial" charset="0"/>
              </a:defRPr>
            </a:lvl2pPr>
            <a:lvl3pPr marL="1135541" indent="-227108">
              <a:defRPr>
                <a:solidFill>
                  <a:srgbClr val="FFFF00"/>
                </a:solidFill>
                <a:latin typeface="Arial" charset="0"/>
              </a:defRPr>
            </a:lvl3pPr>
            <a:lvl4pPr marL="1589756" indent="-227108">
              <a:defRPr>
                <a:solidFill>
                  <a:srgbClr val="FFFF00"/>
                </a:solidFill>
                <a:latin typeface="Arial" charset="0"/>
              </a:defRPr>
            </a:lvl4pPr>
            <a:lvl5pPr marL="2043972" indent="-227108">
              <a:defRPr>
                <a:solidFill>
                  <a:srgbClr val="FFFF00"/>
                </a:solidFill>
                <a:latin typeface="Arial" charset="0"/>
              </a:defRPr>
            </a:lvl5pPr>
            <a:lvl6pPr marL="2498189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52406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06622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60838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856C7F95-A505-4BB7-949C-F8F2A1ED36A7}" type="slidenum">
              <a:rPr lang="en-US" altLang="en-US" smtClean="0">
                <a:solidFill>
                  <a:prstClr val="black"/>
                </a:solidFill>
              </a:rPr>
              <a:pPr/>
              <a:t>31</a:t>
            </a:fld>
            <a:endParaRPr lang="en-US" alt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38100" indent="-283885">
              <a:defRPr>
                <a:solidFill>
                  <a:srgbClr val="FFFF00"/>
                </a:solidFill>
                <a:latin typeface="Arial" charset="0"/>
              </a:defRPr>
            </a:lvl2pPr>
            <a:lvl3pPr marL="1135541" indent="-227108">
              <a:defRPr>
                <a:solidFill>
                  <a:srgbClr val="FFFF00"/>
                </a:solidFill>
                <a:latin typeface="Arial" charset="0"/>
              </a:defRPr>
            </a:lvl3pPr>
            <a:lvl4pPr marL="1589756" indent="-227108">
              <a:defRPr>
                <a:solidFill>
                  <a:srgbClr val="FFFF00"/>
                </a:solidFill>
                <a:latin typeface="Arial" charset="0"/>
              </a:defRPr>
            </a:lvl4pPr>
            <a:lvl5pPr marL="2043972" indent="-227108">
              <a:defRPr>
                <a:solidFill>
                  <a:srgbClr val="FFFF00"/>
                </a:solidFill>
                <a:latin typeface="Arial" charset="0"/>
              </a:defRPr>
            </a:lvl5pPr>
            <a:lvl6pPr marL="2498189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52406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06622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60838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4FC5D52F-D4B5-4DED-AB79-7C84DC69D724}" type="slidenum">
              <a:rPr lang="en-US" altLang="en-US" smtClean="0">
                <a:solidFill>
                  <a:prstClr val="black"/>
                </a:solidFill>
              </a:rPr>
              <a:pPr/>
              <a:t>32</a:t>
            </a:fld>
            <a:endParaRPr lang="en-US" alt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38100" indent="-283885">
              <a:defRPr>
                <a:solidFill>
                  <a:srgbClr val="FFFF00"/>
                </a:solidFill>
                <a:latin typeface="Arial" charset="0"/>
              </a:defRPr>
            </a:lvl2pPr>
            <a:lvl3pPr marL="1135541" indent="-227108">
              <a:defRPr>
                <a:solidFill>
                  <a:srgbClr val="FFFF00"/>
                </a:solidFill>
                <a:latin typeface="Arial" charset="0"/>
              </a:defRPr>
            </a:lvl3pPr>
            <a:lvl4pPr marL="1589756" indent="-227108">
              <a:defRPr>
                <a:solidFill>
                  <a:srgbClr val="FFFF00"/>
                </a:solidFill>
                <a:latin typeface="Arial" charset="0"/>
              </a:defRPr>
            </a:lvl4pPr>
            <a:lvl5pPr marL="2043972" indent="-227108">
              <a:defRPr>
                <a:solidFill>
                  <a:srgbClr val="FFFF00"/>
                </a:solidFill>
                <a:latin typeface="Arial" charset="0"/>
              </a:defRPr>
            </a:lvl5pPr>
            <a:lvl6pPr marL="2498189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52406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06622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60838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4A2C1A1A-DDEA-47A8-B9CC-6E88DCA92F52}" type="slidenum">
              <a:rPr lang="en-US" altLang="en-US" smtClean="0">
                <a:solidFill>
                  <a:prstClr val="black"/>
                </a:solidFill>
              </a:rPr>
              <a:pPr/>
              <a:t>33</a:t>
            </a:fld>
            <a:endParaRPr lang="en-US" alt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38100" indent="-283885">
              <a:defRPr>
                <a:solidFill>
                  <a:srgbClr val="FFFF00"/>
                </a:solidFill>
                <a:latin typeface="Arial" charset="0"/>
              </a:defRPr>
            </a:lvl2pPr>
            <a:lvl3pPr marL="1135541" indent="-227108">
              <a:defRPr>
                <a:solidFill>
                  <a:srgbClr val="FFFF00"/>
                </a:solidFill>
                <a:latin typeface="Arial" charset="0"/>
              </a:defRPr>
            </a:lvl3pPr>
            <a:lvl4pPr marL="1589756" indent="-227108">
              <a:defRPr>
                <a:solidFill>
                  <a:srgbClr val="FFFF00"/>
                </a:solidFill>
                <a:latin typeface="Arial" charset="0"/>
              </a:defRPr>
            </a:lvl4pPr>
            <a:lvl5pPr marL="2043972" indent="-227108">
              <a:defRPr>
                <a:solidFill>
                  <a:srgbClr val="FFFF00"/>
                </a:solidFill>
                <a:latin typeface="Arial" charset="0"/>
              </a:defRPr>
            </a:lvl5pPr>
            <a:lvl6pPr marL="2498189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52406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06622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60838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8C2C3F5C-A527-4572-84DD-535AC613E0D1}" type="slidenum">
              <a:rPr lang="en-US" altLang="en-US" smtClean="0">
                <a:solidFill>
                  <a:prstClr val="black"/>
                </a:solidFill>
              </a:rPr>
              <a:pPr/>
              <a:t>34</a:t>
            </a:fld>
            <a:endParaRPr lang="en-US" alt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38100" indent="-283885">
              <a:defRPr>
                <a:solidFill>
                  <a:srgbClr val="FFFF00"/>
                </a:solidFill>
                <a:latin typeface="Arial" charset="0"/>
              </a:defRPr>
            </a:lvl2pPr>
            <a:lvl3pPr marL="1135541" indent="-227108">
              <a:defRPr>
                <a:solidFill>
                  <a:srgbClr val="FFFF00"/>
                </a:solidFill>
                <a:latin typeface="Arial" charset="0"/>
              </a:defRPr>
            </a:lvl3pPr>
            <a:lvl4pPr marL="1589756" indent="-227108">
              <a:defRPr>
                <a:solidFill>
                  <a:srgbClr val="FFFF00"/>
                </a:solidFill>
                <a:latin typeface="Arial" charset="0"/>
              </a:defRPr>
            </a:lvl4pPr>
            <a:lvl5pPr marL="2043972" indent="-227108">
              <a:defRPr>
                <a:solidFill>
                  <a:srgbClr val="FFFF00"/>
                </a:solidFill>
                <a:latin typeface="Arial" charset="0"/>
              </a:defRPr>
            </a:lvl5pPr>
            <a:lvl6pPr marL="2498189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52406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06622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60838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349F65E7-801B-45F2-8741-CAB9EF1A42A9}" type="slidenum">
              <a:rPr lang="en-US" altLang="en-US" smtClean="0">
                <a:solidFill>
                  <a:prstClr val="black"/>
                </a:solidFill>
              </a:rPr>
              <a:pPr/>
              <a:t>35</a:t>
            </a:fld>
            <a:endParaRPr lang="en-US" alt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71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77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0637" indent="-284860">
              <a:defRPr b="1">
                <a:solidFill>
                  <a:schemeClr val="tx1"/>
                </a:solidFill>
                <a:latin typeface="Arial" charset="0"/>
              </a:defRPr>
            </a:lvl2pPr>
            <a:lvl3pPr marL="1139442" indent="-227888">
              <a:defRPr b="1">
                <a:solidFill>
                  <a:schemeClr val="tx1"/>
                </a:solidFill>
                <a:latin typeface="Arial" charset="0"/>
              </a:defRPr>
            </a:lvl3pPr>
            <a:lvl4pPr marL="1595218" indent="-227888">
              <a:defRPr b="1">
                <a:solidFill>
                  <a:schemeClr val="tx1"/>
                </a:solidFill>
                <a:latin typeface="Arial" charset="0"/>
              </a:defRPr>
            </a:lvl4pPr>
            <a:lvl5pPr marL="2050995" indent="-227888">
              <a:defRPr b="1">
                <a:solidFill>
                  <a:schemeClr val="tx1"/>
                </a:solidFill>
                <a:latin typeface="Arial" charset="0"/>
              </a:defRPr>
            </a:lvl5pPr>
            <a:lvl6pPr marL="2506772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62548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18325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74101" indent="-227888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3D209F2C-BC55-4070-B1CA-A9CA0110E237}" type="slidenum">
              <a:rPr lang="en-US" b="0" smtClean="0">
                <a:solidFill>
                  <a:prstClr val="black"/>
                </a:solidFill>
              </a:rPr>
              <a:pPr/>
              <a:t>36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94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89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3988" indent="-286150">
              <a:defRPr b="1">
                <a:solidFill>
                  <a:schemeClr val="tx1"/>
                </a:solidFill>
                <a:latin typeface="Arial" charset="0"/>
              </a:defRPr>
            </a:lvl2pPr>
            <a:lvl3pPr marL="1144598" indent="-228919">
              <a:defRPr b="1">
                <a:solidFill>
                  <a:schemeClr val="tx1"/>
                </a:solidFill>
                <a:latin typeface="Arial" charset="0"/>
              </a:defRPr>
            </a:lvl3pPr>
            <a:lvl4pPr marL="1602438" indent="-228919">
              <a:defRPr b="1">
                <a:solidFill>
                  <a:schemeClr val="tx1"/>
                </a:solidFill>
                <a:latin typeface="Arial" charset="0"/>
              </a:defRPr>
            </a:lvl4pPr>
            <a:lvl5pPr marL="2060277" indent="-228919">
              <a:defRPr b="1">
                <a:solidFill>
                  <a:schemeClr val="tx1"/>
                </a:solidFill>
                <a:latin typeface="Arial" charset="0"/>
              </a:defRPr>
            </a:lvl5pPr>
            <a:lvl6pPr marL="2518117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595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796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635" indent="-228919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41C275EC-D4A8-4118-A583-8A450CF5D231}" type="slidenum">
              <a:rPr lang="en-US" b="0" smtClean="0">
                <a:solidFill>
                  <a:prstClr val="black"/>
                </a:solidFill>
              </a:rPr>
              <a:pPr/>
              <a:t>37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09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210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41898C24-C074-4770-A92F-6F24323CB739}" type="slidenum">
              <a:rPr lang="en-US" b="0" smtClean="0">
                <a:solidFill>
                  <a:prstClr val="black"/>
                </a:solidFill>
              </a:rPr>
              <a:pPr/>
              <a:t>38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19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11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D359C2FF-34E9-46CF-AD23-2BCFACA0D99B}" type="slidenum">
              <a:rPr lang="en-US" b="0" smtClean="0">
                <a:solidFill>
                  <a:prstClr val="black"/>
                </a:solidFill>
              </a:rPr>
              <a:pPr/>
              <a:t>39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C0B0770D-8F95-42BE-A639-0CD56B9960DC}" type="slidenum">
              <a:rPr lang="en-US" altLang="en-US" smtClean="0">
                <a:solidFill>
                  <a:srgbClr val="000000"/>
                </a:solidFill>
              </a:rPr>
              <a:pPr/>
              <a:t>4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 smtClean="0"/>
              <a:t>Special </a:t>
            </a:r>
            <a:r>
              <a:rPr lang="en-US" altLang="en-US" baseline="0" dirty="0" smtClean="0"/>
              <a:t>Rev: FY 16-17 </a:t>
            </a:r>
            <a:r>
              <a:rPr lang="en-US" altLang="en-US" baseline="0" dirty="0" err="1" smtClean="0"/>
              <a:t>Mgmt</a:t>
            </a:r>
            <a:r>
              <a:rPr lang="en-US" altLang="en-US" baseline="0" dirty="0" smtClean="0"/>
              <a:t> </a:t>
            </a:r>
            <a:r>
              <a:rPr lang="en-US" altLang="en-US" baseline="0" dirty="0" err="1" smtClean="0"/>
              <a:t>Svcs</a:t>
            </a:r>
            <a:r>
              <a:rPr lang="en-US" altLang="en-US" baseline="0" dirty="0" smtClean="0"/>
              <a:t> decrease of $2.5M due to reclassification of Econ Dev from Special Rev Fund to General Fund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Capital</a:t>
            </a:r>
            <a:r>
              <a:rPr lang="en-US" altLang="en-US" baseline="0" dirty="0" smtClean="0"/>
              <a:t> Improvement Funds: FY 16-17 CSP increased from 5.5M to 17.7M </a:t>
            </a:r>
          </a:p>
          <a:p>
            <a:pPr eaLnBrk="1" hangingPunct="1"/>
            <a:r>
              <a:rPr lang="en-US" altLang="en-US" baseline="0" dirty="0" smtClean="0"/>
              <a:t>ISFs Net $6M increase: </a:t>
            </a:r>
          </a:p>
          <a:p>
            <a:pPr eaLnBrk="1" hangingPunct="1"/>
            <a:r>
              <a:rPr lang="en-US" altLang="en-US" baseline="0" dirty="0" smtClean="0"/>
              <a:t>	Fund 612 Liability INCREASE of $0.7M (8.4%),</a:t>
            </a:r>
          </a:p>
          <a:p>
            <a:pPr eaLnBrk="1" hangingPunct="1"/>
            <a:r>
              <a:rPr lang="en-US" altLang="en-US" baseline="0" dirty="0" smtClean="0"/>
              <a:t>	ISD Rate DECREASED $7M (-29%), </a:t>
            </a:r>
          </a:p>
          <a:p>
            <a:pPr eaLnBrk="1" hangingPunct="1"/>
            <a:r>
              <a:rPr lang="en-US" altLang="en-US" baseline="0" dirty="0" smtClean="0"/>
              <a:t>	Benefits INCREASED $3.9M (7.1%)</a:t>
            </a:r>
          </a:p>
          <a:p>
            <a:pPr eaLnBrk="1" hangingPunct="1"/>
            <a:r>
              <a:rPr lang="en-US" altLang="en-US" baseline="0" dirty="0" smtClean="0"/>
              <a:t>	Fleet INCREASED of $1.3M (due to Capital Outlay), </a:t>
            </a:r>
          </a:p>
          <a:p>
            <a:pPr eaLnBrk="1" hangingPunct="1"/>
            <a:r>
              <a:rPr lang="en-US" altLang="en-US" baseline="0" dirty="0" smtClean="0"/>
              <a:t>	NEW </a:t>
            </a:r>
            <a:r>
              <a:rPr lang="en-US" altLang="en-US" baseline="0" dirty="0" err="1" smtClean="0"/>
              <a:t>Bldg</a:t>
            </a:r>
            <a:r>
              <a:rPr lang="en-US" altLang="en-US" baseline="0" dirty="0" smtClean="0"/>
              <a:t> </a:t>
            </a:r>
            <a:r>
              <a:rPr lang="en-US" altLang="en-US" baseline="0" dirty="0" err="1" smtClean="0"/>
              <a:t>Maint</a:t>
            </a:r>
            <a:r>
              <a:rPr lang="en-US" altLang="en-US" baseline="0" dirty="0" smtClean="0"/>
              <a:t> Fund 607 Rate of $7.5M</a:t>
            </a:r>
            <a:endParaRPr lang="en-US" altLang="en-US" dirty="0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29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12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95B6E8F8-7CD4-4B0B-94DC-12B98845D612}" type="slidenum">
              <a:rPr lang="en-US" b="0" smtClean="0">
                <a:solidFill>
                  <a:prstClr val="black"/>
                </a:solidFill>
              </a:rPr>
              <a:pPr/>
              <a:t>40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15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31F357BB-A183-4E6F-97D2-175873080F79}" type="slidenum">
              <a:rPr lang="en-US" b="0" smtClean="0">
                <a:solidFill>
                  <a:prstClr val="black"/>
                </a:solidFill>
              </a:rPr>
              <a:pPr/>
              <a:t>41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60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16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D4010F66-900A-44ED-BDDD-73F577F444DD}" type="slidenum">
              <a:rPr lang="en-US" b="0" smtClean="0">
                <a:solidFill>
                  <a:prstClr val="black"/>
                </a:solidFill>
              </a:rPr>
              <a:pPr/>
              <a:t>42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32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23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FE68233A-B215-4CB7-A83B-558D88833F14}" type="slidenum">
              <a:rPr lang="en-US" b="0" smtClean="0">
                <a:solidFill>
                  <a:prstClr val="black"/>
                </a:solidFill>
              </a:rPr>
              <a:pPr/>
              <a:t>43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16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4166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068243F3-4150-4D3F-A7E7-CEDD72B283A1}" type="slidenum">
              <a:rPr lang="en-US" b="0" smtClean="0">
                <a:solidFill>
                  <a:srgbClr val="000000"/>
                </a:solidFill>
              </a:rPr>
              <a:pPr/>
              <a:t>44</a:t>
            </a:fld>
            <a:endParaRPr lang="en-US" b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44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4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337E64-481B-40D8-85F1-545F6F22C683}" type="slidenum">
              <a:rPr lang="en-US" b="0" smtClean="0">
                <a:solidFill>
                  <a:prstClr val="black"/>
                </a:solidFill>
              </a:rPr>
              <a:pPr/>
              <a:t>45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44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4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337E64-481B-40D8-85F1-545F6F22C683}" type="slidenum">
              <a:rPr lang="en-US" b="0" smtClean="0">
                <a:solidFill>
                  <a:prstClr val="black"/>
                </a:solidFill>
              </a:rPr>
              <a:pPr/>
              <a:t>46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44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4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337E64-481B-40D8-85F1-545F6F22C683}" type="slidenum">
              <a:rPr lang="en-US" b="0" smtClean="0">
                <a:solidFill>
                  <a:prstClr val="black"/>
                </a:solidFill>
              </a:rPr>
              <a:pPr/>
              <a:t>47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44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4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337E64-481B-40D8-85F1-545F6F22C683}" type="slidenum">
              <a:rPr lang="en-US" b="0" smtClean="0">
                <a:solidFill>
                  <a:prstClr val="black"/>
                </a:solidFill>
              </a:rPr>
              <a:pPr/>
              <a:t>48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44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4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337E64-481B-40D8-85F1-545F6F22C683}" type="slidenum">
              <a:rPr lang="en-US" b="0" smtClean="0">
                <a:solidFill>
                  <a:prstClr val="black"/>
                </a:solidFill>
              </a:rPr>
              <a:pPr/>
              <a:t>49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63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86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C0E64245-E1CD-4E39-A3BA-D2AB29F1D73B}" type="slidenum">
              <a:rPr lang="en-US" altLang="en-US" smtClean="0">
                <a:solidFill>
                  <a:schemeClr val="tx1"/>
                </a:solidFill>
              </a:rPr>
              <a:pPr/>
              <a:t>5</a:t>
            </a:fld>
            <a:endParaRPr lang="en-US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44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4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337E64-481B-40D8-85F1-545F6F22C683}" type="slidenum">
              <a:rPr lang="en-US" b="0" smtClean="0">
                <a:solidFill>
                  <a:prstClr val="black"/>
                </a:solidFill>
              </a:rPr>
              <a:pPr/>
              <a:t>50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44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4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337E64-481B-40D8-85F1-545F6F22C683}" type="slidenum">
              <a:rPr lang="en-US" b="0" smtClean="0">
                <a:solidFill>
                  <a:prstClr val="black"/>
                </a:solidFill>
              </a:rPr>
              <a:pPr/>
              <a:t>51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44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4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337E64-481B-40D8-85F1-545F6F22C683}" type="slidenum">
              <a:rPr lang="en-US" b="0" smtClean="0">
                <a:solidFill>
                  <a:prstClr val="black"/>
                </a:solidFill>
              </a:rPr>
              <a:pPr/>
              <a:t>52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44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4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337E64-481B-40D8-85F1-545F6F22C683}" type="slidenum">
              <a:rPr lang="en-US" b="0" smtClean="0">
                <a:solidFill>
                  <a:prstClr val="black"/>
                </a:solidFill>
              </a:rPr>
              <a:pPr/>
              <a:t>53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44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4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337E64-481B-40D8-85F1-545F6F22C683}" type="slidenum">
              <a:rPr lang="en-US" b="0" smtClean="0">
                <a:solidFill>
                  <a:prstClr val="black"/>
                </a:solidFill>
              </a:rPr>
              <a:pPr/>
              <a:t>54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44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4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337E64-481B-40D8-85F1-545F6F22C683}" type="slidenum">
              <a:rPr lang="en-US" b="0" smtClean="0">
                <a:solidFill>
                  <a:prstClr val="black"/>
                </a:solidFill>
              </a:rPr>
              <a:pPr/>
              <a:t>55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44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4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337E64-481B-40D8-85F1-545F6F22C683}" type="slidenum">
              <a:rPr lang="en-US" b="0" smtClean="0">
                <a:solidFill>
                  <a:prstClr val="black"/>
                </a:solidFill>
              </a:rPr>
              <a:pPr/>
              <a:t>56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44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234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337E64-481B-40D8-85F1-545F6F22C683}" type="slidenum">
              <a:rPr lang="en-US" b="0" smtClean="0">
                <a:solidFill>
                  <a:prstClr val="black"/>
                </a:solidFill>
              </a:rPr>
              <a:pPr/>
              <a:t>57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44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4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337E64-481B-40D8-85F1-545F6F22C683}" type="slidenum">
              <a:rPr lang="en-US" b="0" smtClean="0">
                <a:solidFill>
                  <a:prstClr val="black"/>
                </a:solidFill>
              </a:rPr>
              <a:pPr/>
              <a:t>58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44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234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337E64-481B-40D8-85F1-545F6F22C683}" type="slidenum">
              <a:rPr lang="en-US" b="0" smtClean="0">
                <a:solidFill>
                  <a:prstClr val="black"/>
                </a:solidFill>
              </a:rPr>
              <a:pPr/>
              <a:t>59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38100" indent="-283885">
              <a:defRPr>
                <a:solidFill>
                  <a:srgbClr val="FFFF00"/>
                </a:solidFill>
                <a:latin typeface="Arial" charset="0"/>
              </a:defRPr>
            </a:lvl2pPr>
            <a:lvl3pPr marL="1135541" indent="-227108">
              <a:defRPr>
                <a:solidFill>
                  <a:srgbClr val="FFFF00"/>
                </a:solidFill>
                <a:latin typeface="Arial" charset="0"/>
              </a:defRPr>
            </a:lvl3pPr>
            <a:lvl4pPr marL="1589756" indent="-227108">
              <a:defRPr>
                <a:solidFill>
                  <a:srgbClr val="FFFF00"/>
                </a:solidFill>
                <a:latin typeface="Arial" charset="0"/>
              </a:defRPr>
            </a:lvl4pPr>
            <a:lvl5pPr marL="2043972" indent="-227108">
              <a:defRPr>
                <a:solidFill>
                  <a:srgbClr val="FFFF00"/>
                </a:solidFill>
                <a:latin typeface="Arial" charset="0"/>
              </a:defRPr>
            </a:lvl5pPr>
            <a:lvl6pPr marL="2498189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52406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06622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60838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940737A6-D845-451F-A1B1-EB8E4A8CD177}" type="slidenum">
              <a:rPr lang="en-US" altLang="en-US" smtClean="0">
                <a:solidFill>
                  <a:prstClr val="black"/>
                </a:solidFill>
              </a:rPr>
              <a:pPr/>
              <a:t>6</a:t>
            </a:fld>
            <a:endParaRPr lang="en-US" alt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85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85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64" indent="-286179">
              <a:defRPr b="1">
                <a:solidFill>
                  <a:schemeClr val="tx1"/>
                </a:solidFill>
                <a:latin typeface="Arial" charset="0"/>
              </a:defRPr>
            </a:lvl2pPr>
            <a:lvl3pPr marL="1144715" indent="-228943">
              <a:defRPr b="1">
                <a:solidFill>
                  <a:schemeClr val="tx1"/>
                </a:solidFill>
                <a:latin typeface="Arial" charset="0"/>
              </a:defRPr>
            </a:lvl3pPr>
            <a:lvl4pPr marL="1602600" indent="-228943">
              <a:defRPr b="1">
                <a:solidFill>
                  <a:schemeClr val="tx1"/>
                </a:solidFill>
                <a:latin typeface="Arial" charset="0"/>
              </a:defRPr>
            </a:lvl4pPr>
            <a:lvl5pPr marL="2060486" indent="-228943">
              <a:defRPr b="1">
                <a:solidFill>
                  <a:schemeClr val="tx1"/>
                </a:solidFill>
                <a:latin typeface="Arial" charset="0"/>
              </a:defRPr>
            </a:lvl5pPr>
            <a:lvl6pPr marL="2518372" indent="-22894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258" indent="-22894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4144" indent="-22894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2029" indent="-22894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20B1EA6C-B5C3-4F67-AFDC-F679FCF36050}" type="slidenum">
              <a:rPr lang="en-US" b="0" smtClean="0">
                <a:solidFill>
                  <a:prstClr val="black"/>
                </a:solidFill>
              </a:rPr>
              <a:pPr/>
              <a:t>60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34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233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5473EB0A-E2B7-4653-BDA1-0246675E65E4}" type="slidenum">
              <a:rPr lang="en-US" b="0" smtClean="0">
                <a:solidFill>
                  <a:prstClr val="black"/>
                </a:solidFill>
              </a:rPr>
              <a:pPr/>
              <a:t>61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44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234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337E64-481B-40D8-85F1-545F6F22C683}" type="slidenum">
              <a:rPr lang="en-US" b="0" smtClean="0">
                <a:solidFill>
                  <a:prstClr val="black"/>
                </a:solidFill>
              </a:rPr>
              <a:pPr/>
              <a:t>62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16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4166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068243F3-4150-4D3F-A7E7-CEDD72B283A1}" type="slidenum">
              <a:rPr lang="en-US" b="0" smtClean="0">
                <a:solidFill>
                  <a:srgbClr val="000000"/>
                </a:solidFill>
              </a:rPr>
              <a:pPr/>
              <a:t>63</a:t>
            </a:fld>
            <a:endParaRPr lang="en-US" b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09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10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41898C24-C074-4770-A92F-6F24323CB739}" type="slidenum">
              <a:rPr lang="en-US" b="0" smtClean="0">
                <a:solidFill>
                  <a:prstClr val="black"/>
                </a:solidFill>
              </a:rPr>
              <a:pPr/>
              <a:t>64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65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324186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66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547644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37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43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FF39D126-0CDF-46FF-AEEF-47A89C2581B7}" type="slidenum">
              <a:rPr lang="en-US" b="0" smtClean="0">
                <a:solidFill>
                  <a:prstClr val="black"/>
                </a:solidFill>
              </a:rPr>
              <a:pPr/>
              <a:t>67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7DB50099-76F4-44E1-B743-3D5DED4CEDFA}" type="slidenum">
              <a:rPr lang="en-US" altLang="en-US" smtClean="0">
                <a:solidFill>
                  <a:srgbClr val="000000"/>
                </a:solidFill>
              </a:rPr>
              <a:pPr/>
              <a:t>7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8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698A305C-71A7-4336-9A44-87B176520F3B}" type="slidenum">
              <a:rPr lang="en-US" altLang="en-US" smtClean="0">
                <a:solidFill>
                  <a:srgbClr val="000000"/>
                </a:solidFill>
              </a:rPr>
              <a:pPr/>
              <a:t>8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12" indent="-286121">
              <a:defRPr>
                <a:solidFill>
                  <a:srgbClr val="FFFF00"/>
                </a:solidFill>
                <a:latin typeface="Arial" charset="0"/>
              </a:defRPr>
            </a:lvl2pPr>
            <a:lvl3pPr marL="1144481" indent="-228896">
              <a:defRPr>
                <a:solidFill>
                  <a:srgbClr val="FFFF00"/>
                </a:solidFill>
                <a:latin typeface="Arial" charset="0"/>
              </a:defRPr>
            </a:lvl3pPr>
            <a:lvl4pPr marL="1602274" indent="-228896">
              <a:defRPr>
                <a:solidFill>
                  <a:srgbClr val="FFFF00"/>
                </a:solidFill>
                <a:latin typeface="Arial" charset="0"/>
              </a:defRPr>
            </a:lvl4pPr>
            <a:lvl5pPr marL="2060066" indent="-228896">
              <a:defRPr>
                <a:solidFill>
                  <a:srgbClr val="FFFF00"/>
                </a:solidFill>
                <a:latin typeface="Arial" charset="0"/>
              </a:defRPr>
            </a:lvl5pPr>
            <a:lvl6pPr marL="2517859" indent="-228896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651" indent="-228896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444" indent="-228896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236" indent="-228896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86D1C8A1-7699-42C6-B73B-8BFDB4377B84}" type="slidenum">
              <a:rPr lang="en-US" altLang="en-US" smtClean="0">
                <a:solidFill>
                  <a:srgbClr val="000000"/>
                </a:solidFill>
              </a:rPr>
              <a:pPr/>
              <a:t>9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90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19200"/>
            <a:ext cx="8229600" cy="1219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  <a:br>
              <a:rPr lang="en-US" noProof="0" smtClean="0"/>
            </a:b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496321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F30845-FF6E-46D5-AAD5-0FC794932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70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52400"/>
            <a:ext cx="2152650" cy="552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305550" cy="5521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754D36-67D0-416E-8AA1-EFEDA9BCC5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48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CFD87F-0353-40F2-BDE8-022005F15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98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0"/>
            <a:ext cx="8610600" cy="453072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4A9EA2-AE94-4BA0-81C8-B5EB130C81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210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42291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143000"/>
            <a:ext cx="42291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3484563"/>
            <a:ext cx="42291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86300" y="3484563"/>
            <a:ext cx="42291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0257F63-3233-487D-AD23-0B933C0A5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645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143000"/>
            <a:ext cx="42291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6300" y="3484563"/>
            <a:ext cx="42291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3CC0A1F-A503-4240-9DEB-FCEB9D1261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430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610600" cy="5521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5DC9E2-076F-452E-98ED-9E8DBF481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139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19200"/>
            <a:ext cx="8229600" cy="1219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  <a:br>
              <a:rPr lang="en-US" noProof="0" smtClean="0"/>
            </a:b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36158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Slide </a:t>
            </a:r>
            <a:fld id="{DAD9B214-A5A7-43BD-A5B0-1C38BA43D93E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932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Slide </a:t>
            </a:r>
            <a:fld id="{0BA2E58F-2F43-4428-8ACA-CED5C8A8EA76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50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21A53-6A43-4977-A24C-EA6A7E765C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85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Slide </a:t>
            </a:r>
            <a:fld id="{A78F076E-169B-49A7-8B48-321DFA687298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159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Slide </a:t>
            </a:r>
            <a:fld id="{04EA944A-BB9C-4671-AD8D-FCBBD87D32A7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92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Slide </a:t>
            </a:r>
            <a:fld id="{4419AE24-1E6E-4AC6-A8CB-95D79012EADE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00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Slide </a:t>
            </a:r>
            <a:fld id="{9C130C01-B51D-40CF-9784-3E65DF71499F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95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Slide </a:t>
            </a:r>
            <a:fld id="{EDBC96CA-CB74-448F-9026-D9054885212C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65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Slide </a:t>
            </a:r>
            <a:fld id="{B60820E7-7A6D-4C20-916C-A1551FBE9B03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113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Slide </a:t>
            </a:r>
            <a:fld id="{A28AAEEB-EA13-4236-B342-53D6FF0F10DA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242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52400"/>
            <a:ext cx="2152650" cy="552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305550" cy="5521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Slide </a:t>
            </a:r>
            <a:fld id="{1C9ABAD8-B816-43CA-A4D2-BFCAB0F31EAE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656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0"/>
            <a:ext cx="8610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Slide </a:t>
            </a:r>
            <a:fld id="{7AE05D22-3A56-4925-9216-A2C97DFE3230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473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610600" cy="5521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buFont typeface="Wingdings" pitchFamily="2" charset="2"/>
              <a:buChar char="§"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Slide </a:t>
            </a:r>
            <a:fld id="{9C32F868-9826-42CE-B0BC-3588F905FB29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38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8BE68D-1221-4F44-AC9F-87A465D02F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25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19200"/>
            <a:ext cx="8229600" cy="1219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  <a:br>
              <a:rPr lang="en-US" noProof="0" smtClean="0"/>
            </a:b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69819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effectLst/>
              </a:defRPr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82567FDD-A5C3-45F5-804E-58C1DE113623}" type="slidenum">
              <a:rPr lang="en-US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323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3F407233-57C1-4480-BCF4-0F4A08EA4083}" type="slidenum">
              <a:rPr lang="en-US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386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7CDFD2C3-47C5-497A-AE7C-DDF437990864}" type="slidenum">
              <a:rPr lang="en-US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418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319DDBCF-86B6-4B44-8F6A-8CA7F1480C9B}" type="slidenum">
              <a:rPr lang="en-US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024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AF4525A5-5652-42B3-B7C4-B5CA41906C54}" type="slidenum">
              <a:rPr lang="en-US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0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AA0D86D3-8A33-4C3B-8CE1-49B299A91786}" type="slidenum">
              <a:rPr lang="en-US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520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1AFAA197-FAF8-4D70-85A8-26BB1D3906D1}" type="slidenum">
              <a:rPr lang="en-US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06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171450" indent="-171450"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C189CBAC-A405-43AC-BA27-462C57D0A1AE}" type="slidenum">
              <a:rPr lang="en-US" smtClean="0">
                <a:solidFill>
                  <a:srgbClr val="FFFFFF"/>
                </a:solidFill>
              </a:rPr>
              <a:pPr marL="171450" indent="-171450"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820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5408838D-51A0-4645-A762-2D9BEA2C7456}" type="slidenum">
              <a:rPr lang="en-US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786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DD4347-4EB5-4C7B-8B0A-A807F1696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116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52400"/>
            <a:ext cx="2152650" cy="552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305550" cy="5521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800A8983-DA17-4817-98F9-D604DBB06AD1}" type="slidenum">
              <a:rPr lang="en-US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505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0"/>
            <a:ext cx="8610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F63F5D74-FD05-4677-BA40-5A376142011A}" type="slidenum">
              <a:rPr lang="en-US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950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BC102412-30E6-4AD2-8822-313BA2AC44A9}" type="slidenum">
              <a:rPr lang="en-US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455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610600" cy="5521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8C4AABED-E824-4BA9-B171-AB55EC9128C1}" type="slidenum">
              <a:rPr lang="en-US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932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19200"/>
            <a:ext cx="8229600" cy="1219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  <a:br>
              <a:rPr lang="en-US" noProof="0" smtClean="0"/>
            </a:b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25712311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43AC0DC0-C9BC-4059-B2B4-AEC7F9422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637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84D80A86-B322-472E-8D2B-D06C3F7AB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9554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3AA9CC50-2AC0-4803-BE77-4071A9156F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45087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02DCD696-CF77-4CD1-872A-652E9D742F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65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E78CBE63-23DC-48FF-9C26-359904E6AE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18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BEF89F-30E0-480A-81DD-AC832147A2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4566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F6D68BA4-B0B2-471F-A7D6-8A28651D3C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6495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60572C69-C81D-49CC-9097-12182C63EF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90227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1CA168B6-34D6-494F-A0ED-0E7B1CCBE1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70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39E0E24A-3178-4F2C-AC2C-50F5F97EB6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68199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52400"/>
            <a:ext cx="2152650" cy="552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305550" cy="5521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59C10CD5-7E0C-4220-91D8-38B1FB50D5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8259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0"/>
            <a:ext cx="8610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024A8651-71E6-42C1-BD84-BA5251987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7425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610600" cy="5521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D649C4D4-247B-4459-8A66-04AE266A7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8758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7E7EFDF3-FBBE-47E4-9A72-0AA589703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294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30BF1C7-1264-49CF-A46A-93C68D97E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9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16F997F-154C-4788-AB0E-0D6E1367E0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771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526E7B8-6DD0-467B-BF48-0BE458793A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34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320BB3F-C3EE-4573-9ECF-EB0E0CE5C3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15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6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5.xml"/><Relationship Id="rId2" Type="http://schemas.openxmlformats.org/officeDocument/2006/relationships/slideLayout" Target="../slideLayouts/slideLayout45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Relationship Id="rId14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0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393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610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930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Tx/>
              <a:buNone/>
              <a:defRPr sz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30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buFontTx/>
              <a:buNone/>
              <a:defRPr sz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31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Tx/>
              <a:buNone/>
              <a:defRPr sz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4DBB445E-BBD8-4EC9-8D8C-48A1984CE9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006" r:id="rId1"/>
    <p:sldLayoutId id="2147487960" r:id="rId2"/>
    <p:sldLayoutId id="2147487961" r:id="rId3"/>
    <p:sldLayoutId id="2147487962" r:id="rId4"/>
    <p:sldLayoutId id="2147487963" r:id="rId5"/>
    <p:sldLayoutId id="2147487964" r:id="rId6"/>
    <p:sldLayoutId id="2147487965" r:id="rId7"/>
    <p:sldLayoutId id="2147487966" r:id="rId8"/>
    <p:sldLayoutId id="2147487967" r:id="rId9"/>
    <p:sldLayoutId id="2147487968" r:id="rId10"/>
    <p:sldLayoutId id="2147487969" r:id="rId11"/>
    <p:sldLayoutId id="2147487970" r:id="rId12"/>
    <p:sldLayoutId id="2147487971" r:id="rId13"/>
    <p:sldLayoutId id="2147487972" r:id="rId14"/>
    <p:sldLayoutId id="2147487973" r:id="rId15"/>
    <p:sldLayoutId id="2147487974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–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257300" indent="-228600" algn="l" rtl="0" eaLnBrk="0" fontAlgn="base" hangingPunct="0">
        <a:spcBef>
          <a:spcPct val="20000"/>
        </a:spcBef>
        <a:spcAft>
          <a:spcPct val="0"/>
        </a:spcAft>
        <a:buFont typeface="Arial Unicode MS" pitchFamily="34" charset="-128"/>
        <a:buChar char="&gt;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0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393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610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930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buFontTx/>
              <a:buNone/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30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buFontTx/>
              <a:buNone/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31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Tx/>
              <a:buNone/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F5B1E4B2-8CED-4969-802A-C23B4E18D6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033" r:id="rId1"/>
    <p:sldLayoutId id="2147488034" r:id="rId2"/>
    <p:sldLayoutId id="2147488035" r:id="rId3"/>
    <p:sldLayoutId id="2147488036" r:id="rId4"/>
    <p:sldLayoutId id="2147488037" r:id="rId5"/>
    <p:sldLayoutId id="2147488038" r:id="rId6"/>
    <p:sldLayoutId id="2147488039" r:id="rId7"/>
    <p:sldLayoutId id="2147488040" r:id="rId8"/>
    <p:sldLayoutId id="2147488041" r:id="rId9"/>
    <p:sldLayoutId id="2147488042" r:id="rId10"/>
    <p:sldLayoutId id="2147488043" r:id="rId11"/>
    <p:sldLayoutId id="2147488044" r:id="rId12"/>
    <p:sldLayoutId id="2147488045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–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257300" indent="-228600" algn="l" rtl="0" eaLnBrk="0" fontAlgn="base" hangingPunct="0">
        <a:spcBef>
          <a:spcPct val="20000"/>
        </a:spcBef>
        <a:spcAft>
          <a:spcPct val="0"/>
        </a:spcAft>
        <a:buFont typeface="Arial Unicode MS" pitchFamily="34" charset="-128"/>
        <a:buChar char="&gt;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0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393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610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930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buFontTx/>
              <a:buNone/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930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algn="ctr">
              <a:buFontTx/>
              <a:buNone/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931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buFontTx/>
              <a:buNone/>
              <a:defRPr/>
            </a:pPr>
            <a:r>
              <a:rPr lang="en-US">
                <a:solidFill>
                  <a:srgbClr val="FFFFFF"/>
                </a:solidFill>
              </a:rPr>
              <a:t>Slide </a:t>
            </a:r>
            <a:fld id="{5A6EE134-28A3-4A03-B6BE-9948B7B9A747}" type="slidenum">
              <a:rPr lang="en-US">
                <a:solidFill>
                  <a:srgbClr val="FFFFFF"/>
                </a:solidFill>
              </a:rPr>
              <a:pPr>
                <a:buFontTx/>
                <a:buNone/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19176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8064" r:id="rId1"/>
    <p:sldLayoutId id="2147488065" r:id="rId2"/>
    <p:sldLayoutId id="2147488066" r:id="rId3"/>
    <p:sldLayoutId id="2147488067" r:id="rId4"/>
    <p:sldLayoutId id="2147488068" r:id="rId5"/>
    <p:sldLayoutId id="2147488069" r:id="rId6"/>
    <p:sldLayoutId id="2147488070" r:id="rId7"/>
    <p:sldLayoutId id="2147488071" r:id="rId8"/>
    <p:sldLayoutId id="2147488072" r:id="rId9"/>
    <p:sldLayoutId id="2147488073" r:id="rId10"/>
    <p:sldLayoutId id="2147488074" r:id="rId11"/>
    <p:sldLayoutId id="2147488075" r:id="rId12"/>
    <p:sldLayoutId id="2147488076" r:id="rId13"/>
    <p:sldLayoutId id="2147488077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–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257300" indent="-228600" algn="l" rtl="0" eaLnBrk="0" fontAlgn="base" hangingPunct="0">
        <a:spcBef>
          <a:spcPct val="20000"/>
        </a:spcBef>
        <a:spcAft>
          <a:spcPct val="0"/>
        </a:spcAft>
        <a:buFont typeface="Arial Unicode MS" pitchFamily="34" charset="-128"/>
        <a:buChar char="&gt;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0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393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610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930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buFontTx/>
              <a:buNone/>
              <a:defRPr/>
            </a:pPr>
            <a:endParaRPr lang="en-US">
              <a:latin typeface="Arial"/>
            </a:endParaRPr>
          </a:p>
        </p:txBody>
      </p:sp>
      <p:sp>
        <p:nvSpPr>
          <p:cNvPr id="13930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algn="ctr">
              <a:buFontTx/>
              <a:buNone/>
              <a:defRPr/>
            </a:pPr>
            <a:endParaRPr lang="en-US">
              <a:latin typeface="Arial"/>
            </a:endParaRPr>
          </a:p>
        </p:txBody>
      </p:sp>
      <p:sp>
        <p:nvSpPr>
          <p:cNvPr id="13931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buFontTx/>
              <a:buNone/>
              <a:defRPr/>
            </a:pPr>
            <a:r>
              <a:rPr lang="en-US">
                <a:latin typeface="Arial"/>
              </a:rPr>
              <a:t>Slide </a:t>
            </a:r>
            <a:fld id="{EBFA9A28-706D-48A2-9A42-9CF8731B9972}" type="slidenum">
              <a:rPr lang="en-US">
                <a:latin typeface="Arial"/>
              </a:rPr>
              <a:pPr>
                <a:buFontTx/>
                <a:buNone/>
                <a:defRPr/>
              </a:pPr>
              <a:t>‹#›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843709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8094" r:id="rId1"/>
    <p:sldLayoutId id="2147488095" r:id="rId2"/>
    <p:sldLayoutId id="2147488096" r:id="rId3"/>
    <p:sldLayoutId id="2147488097" r:id="rId4"/>
    <p:sldLayoutId id="2147488098" r:id="rId5"/>
    <p:sldLayoutId id="2147488099" r:id="rId6"/>
    <p:sldLayoutId id="2147488100" r:id="rId7"/>
    <p:sldLayoutId id="2147488101" r:id="rId8"/>
    <p:sldLayoutId id="2147488102" r:id="rId9"/>
    <p:sldLayoutId id="2147488103" r:id="rId10"/>
    <p:sldLayoutId id="2147488104" r:id="rId11"/>
    <p:sldLayoutId id="2147488105" r:id="rId12"/>
    <p:sldLayoutId id="2147488106" r:id="rId13"/>
    <p:sldLayoutId id="2147488107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–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257300" indent="-228600" algn="l" rtl="0" eaLnBrk="0" fontAlgn="base" hangingPunct="0">
        <a:spcBef>
          <a:spcPct val="20000"/>
        </a:spcBef>
        <a:spcAft>
          <a:spcPct val="0"/>
        </a:spcAft>
        <a:buFont typeface="Arial Unicode MS" pitchFamily="34" charset="-128"/>
        <a:buChar char="&gt;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50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5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5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5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5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5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5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5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5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5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5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5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5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5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5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5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5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5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5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5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5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8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5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5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5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45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50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45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45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5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685800" y="1676400"/>
            <a:ext cx="7620000" cy="218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3600" dirty="0" smtClean="0">
                <a:effectLst/>
              </a:rPr>
              <a:t> </a:t>
            </a:r>
            <a:endParaRPr lang="en-US" altLang="en-US" sz="3600" dirty="0">
              <a:effectLst/>
            </a:endParaRPr>
          </a:p>
          <a:p>
            <a:pPr algn="ctr" eaLnBrk="1" hangingPunct="1">
              <a:buFontTx/>
              <a:buNone/>
            </a:pPr>
            <a:r>
              <a:rPr lang="en-US" altLang="en-US" sz="3600" dirty="0">
                <a:effectLst/>
              </a:rPr>
              <a:t>City of Glendale</a:t>
            </a:r>
          </a:p>
          <a:p>
            <a:pPr algn="ctr" eaLnBrk="1" hangingPunct="1">
              <a:buFontTx/>
              <a:buNone/>
            </a:pPr>
            <a:r>
              <a:rPr lang="en-US" altLang="en-US" sz="3200" dirty="0">
                <a:solidFill>
                  <a:srgbClr val="FFFFFF"/>
                </a:solidFill>
                <a:effectLst/>
              </a:rPr>
              <a:t>Budget Study Session #2</a:t>
            </a:r>
          </a:p>
          <a:p>
            <a:pPr algn="ctr" eaLnBrk="1" hangingPunct="1">
              <a:buFontTx/>
              <a:buNone/>
            </a:pPr>
            <a:r>
              <a:rPr lang="en-US" altLang="en-US" sz="3200" dirty="0">
                <a:effectLst/>
              </a:rPr>
              <a:t>May </a:t>
            </a:r>
            <a:r>
              <a:rPr lang="en-US" altLang="en-US" sz="3200" dirty="0" smtClean="0">
                <a:effectLst/>
              </a:rPr>
              <a:t>10, 2016</a:t>
            </a:r>
            <a:endParaRPr lang="en-US" altLang="en-US" sz="3200" dirty="0">
              <a:solidFill>
                <a:srgbClr val="FFFF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7127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r>
              <a:rPr lang="en-US" dirty="0" smtClean="0">
                <a:solidFill>
                  <a:srgbClr val="FFFFFF"/>
                </a:solidFill>
              </a:rPr>
              <a:t>10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87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Summary of Appropriations</a:t>
            </a:r>
            <a:r>
              <a:rPr lang="en-US" i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i="1" dirty="0" smtClean="0">
                <a:solidFill>
                  <a:schemeClr val="tx1"/>
                </a:solidFill>
                <a:effectLst/>
              </a:rPr>
            </a:br>
            <a:r>
              <a:rPr lang="en-US" dirty="0" smtClean="0">
                <a:solidFill>
                  <a:srgbClr val="FFFF00"/>
                </a:solidFill>
                <a:effectLst/>
              </a:rPr>
              <a:t>Special Revenue Funds (2 of 3)</a:t>
            </a:r>
          </a:p>
        </p:txBody>
      </p:sp>
      <p:graphicFrame>
        <p:nvGraphicFramePr>
          <p:cNvPr id="1187931" name="Group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733493"/>
              </p:ext>
            </p:extLst>
          </p:nvPr>
        </p:nvGraphicFramePr>
        <p:xfrm>
          <a:off x="71927" y="990600"/>
          <a:ext cx="8915400" cy="4370321"/>
        </p:xfrm>
        <a:graphic>
          <a:graphicData uri="http://schemas.openxmlformats.org/drawingml/2006/table">
            <a:tbl>
              <a:tblPr/>
              <a:tblGrid>
                <a:gridCol w="3842638"/>
                <a:gridCol w="1405486"/>
                <a:gridCol w="1305076"/>
                <a:gridCol w="1371600"/>
                <a:gridCol w="990600"/>
              </a:tblGrid>
              <a:tr h="4063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Fund</a:t>
                      </a:r>
                    </a:p>
                  </a:txBody>
                  <a:tcPr marT="45716" marB="45716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2015-16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Increase / </a:t>
                      </a:r>
                    </a:p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(Decrease)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Change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3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215-Economic Development Fund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2,470,705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          -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$(2,470,705)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(100%)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216-Miscellaneous Grant Fund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5,540,000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198,000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(5,342,000)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(96.4%)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6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217-Filming Fund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500,852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526,212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25,360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5.1%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251-Air Quality Improvement Fund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307,207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330,089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22,882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7.4%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252-PW Special Grants Fund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23,862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(23,862)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(100%)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253-San Fernando Landscape Fund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81,124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89,986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8,862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10.9%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254-Measure R Local Return Fund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1,915,000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2,409,800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494,800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25.8%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0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256-Transit Prop A Local Return Fund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3,940,780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7,197,820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3,257,040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82.6%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257-Transit Prop C Local Return Fund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4,224,488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3,950,256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(274,232)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(6.5%)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258-Transit Utility Fund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9,528,661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9,604,404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75,743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0.8%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3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260-Asset Forfeiture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 570,092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568,473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(1,619)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(0.3%)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 Box 59"/>
          <p:cNvSpPr txBox="1">
            <a:spLocks noChangeArrowheads="1"/>
          </p:cNvSpPr>
          <p:nvPr/>
        </p:nvSpPr>
        <p:spPr bwMode="auto">
          <a:xfrm>
            <a:off x="71927" y="6339681"/>
            <a:ext cx="41148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3500" indent="-6350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Tx/>
              <a:buNone/>
            </a:pPr>
            <a:r>
              <a:rPr lang="en-US" altLang="en-US" sz="1100" dirty="0" smtClean="0">
                <a:solidFill>
                  <a:schemeClr val="tx1"/>
                </a:solidFill>
                <a:effectLst/>
              </a:rPr>
              <a:t>*</a:t>
            </a:r>
            <a:r>
              <a:rPr lang="en-US" altLang="en-US" sz="1100" dirty="0">
                <a:solidFill>
                  <a:schemeClr val="tx1"/>
                </a:solidFill>
                <a:effectLst/>
              </a:rPr>
              <a:t>F</a:t>
            </a:r>
            <a:r>
              <a:rPr lang="en-US" altLang="en-US" sz="1100" dirty="0" smtClean="0">
                <a:solidFill>
                  <a:schemeClr val="tx1"/>
                </a:solidFill>
                <a:effectLst/>
              </a:rPr>
              <a:t>unds 501,510 &amp; 520 moved to Special Revenue Funds from Enterprise Funds in FY 15/16</a:t>
            </a:r>
            <a:endParaRPr lang="en-US" altLang="en-US" sz="11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9640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r>
              <a:rPr lang="en-US" dirty="0" smtClean="0">
                <a:solidFill>
                  <a:srgbClr val="FFFFFF"/>
                </a:solidFill>
              </a:rPr>
              <a:t>11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89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Summary of Appropriations</a:t>
            </a:r>
            <a:r>
              <a:rPr lang="en-US" i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i="1" dirty="0" smtClean="0">
                <a:solidFill>
                  <a:schemeClr val="tx1"/>
                </a:solidFill>
                <a:effectLst/>
              </a:rPr>
            </a:br>
            <a:r>
              <a:rPr lang="en-US" dirty="0" smtClean="0">
                <a:solidFill>
                  <a:srgbClr val="FFFF00"/>
                </a:solidFill>
                <a:effectLst/>
              </a:rPr>
              <a:t>Special Revenue Funds (3 of 3)</a:t>
            </a:r>
          </a:p>
        </p:txBody>
      </p:sp>
      <p:graphicFrame>
        <p:nvGraphicFramePr>
          <p:cNvPr id="1189917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209984"/>
              </p:ext>
            </p:extLst>
          </p:nvPr>
        </p:nvGraphicFramePr>
        <p:xfrm>
          <a:off x="71927" y="774120"/>
          <a:ext cx="8915400" cy="4864680"/>
        </p:xfrm>
        <a:graphic>
          <a:graphicData uri="http://schemas.openxmlformats.org/drawingml/2006/table">
            <a:tbl>
              <a:tblPr/>
              <a:tblGrid>
                <a:gridCol w="3733800"/>
                <a:gridCol w="1447800"/>
                <a:gridCol w="1447800"/>
                <a:gridCol w="1371600"/>
                <a:gridCol w="914400"/>
              </a:tblGrid>
              <a:tr h="551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Fund</a:t>
                      </a:r>
                    </a:p>
                  </a:txBody>
                  <a:tcPr marT="45716" marB="45716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2015-16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Increase / </a:t>
                      </a:r>
                    </a:p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(Decrease)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Change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261-Police Special Grants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 934,125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 363,528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(570,597)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(61.1%)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262-Supplemental Law Enforcement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405,801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397,501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(8,300)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(2.0%)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266-Fire Mutual Aid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199,967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250,000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50,033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25.0%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267-Special Events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370,222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307,485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(62,737)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(16.9%)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270-Nutritional Meals Grant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429,740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430,827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1,087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0.3%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9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275-Library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322,226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245,214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(77,012)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(23.9%)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5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290-Electric Public Benefit Fund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6,420,598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7,711,563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1,290,965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20.1%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5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501-Recreation Fund*</a:t>
                      </a:r>
                    </a:p>
                  </a:txBody>
                  <a:tcPr marT="45726" marB="45726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5,148,421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3,579,584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(1,568,837)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(30.5%)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510-Hazardous Disposal Fund*</a:t>
                      </a:r>
                    </a:p>
                  </a:txBody>
                  <a:tcPr marT="45726" marB="45726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1,529,863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1,534,266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4,403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0.3%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7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511-Emergency Medical Services Fund</a:t>
                      </a:r>
                    </a:p>
                  </a:txBody>
                  <a:tcPr marT="45726" marB="45726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5,464,093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5,917,304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453,211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8.3%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520-Parking Fund*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10,210,312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8,829,655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(1,380,657)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(13.5%)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0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Special Revenue Total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$103,702,342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$100,630,978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$(3,071,364)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(3.0%)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59"/>
          <p:cNvSpPr txBox="1">
            <a:spLocks noChangeArrowheads="1"/>
          </p:cNvSpPr>
          <p:nvPr/>
        </p:nvSpPr>
        <p:spPr bwMode="auto">
          <a:xfrm>
            <a:off x="71927" y="6339681"/>
            <a:ext cx="41148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3500" indent="-6350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Tx/>
              <a:buNone/>
            </a:pPr>
            <a:r>
              <a:rPr lang="en-US" altLang="en-US" sz="1100" dirty="0" smtClean="0">
                <a:solidFill>
                  <a:schemeClr val="tx1"/>
                </a:solidFill>
                <a:effectLst/>
              </a:rPr>
              <a:t>*</a:t>
            </a:r>
            <a:r>
              <a:rPr lang="en-US" altLang="en-US" sz="1100" dirty="0">
                <a:solidFill>
                  <a:schemeClr val="tx1"/>
                </a:solidFill>
                <a:effectLst/>
              </a:rPr>
              <a:t>F</a:t>
            </a:r>
            <a:r>
              <a:rPr lang="en-US" altLang="en-US" sz="1100" dirty="0" smtClean="0">
                <a:solidFill>
                  <a:schemeClr val="tx1"/>
                </a:solidFill>
                <a:effectLst/>
              </a:rPr>
              <a:t>unds 501,510 &amp; 520 moved to Special Revenue Funds from Enterprise Funds in FY 15/16</a:t>
            </a:r>
            <a:endParaRPr lang="en-US" altLang="en-US" sz="11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3465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BB1CA80A-C320-4A17-884C-1C923663FDE8}" type="slidenum">
              <a:rPr lang="en-US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93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Summary of Appropriations</a:t>
            </a:r>
            <a:r>
              <a:rPr lang="en-US" i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i="1" dirty="0" smtClean="0">
                <a:solidFill>
                  <a:schemeClr val="tx1"/>
                </a:solidFill>
                <a:effectLst/>
              </a:rPr>
            </a:br>
            <a:r>
              <a:rPr lang="en-US" dirty="0" smtClean="0">
                <a:solidFill>
                  <a:srgbClr val="FFFF00"/>
                </a:solidFill>
                <a:effectLst/>
              </a:rPr>
              <a:t>Debt Service Funds</a:t>
            </a:r>
          </a:p>
        </p:txBody>
      </p:sp>
      <p:graphicFrame>
        <p:nvGraphicFramePr>
          <p:cNvPr id="1194013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230862"/>
              </p:ext>
            </p:extLst>
          </p:nvPr>
        </p:nvGraphicFramePr>
        <p:xfrm>
          <a:off x="152400" y="1219200"/>
          <a:ext cx="8915400" cy="1847088"/>
        </p:xfrm>
        <a:graphic>
          <a:graphicData uri="http://schemas.openxmlformats.org/drawingml/2006/table">
            <a:tbl>
              <a:tblPr/>
              <a:tblGrid>
                <a:gridCol w="3595688"/>
                <a:gridCol w="1497012"/>
                <a:gridCol w="1423988"/>
                <a:gridCol w="1497012"/>
                <a:gridCol w="9017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Fund</a:t>
                      </a:r>
                    </a:p>
                  </a:txBody>
                  <a:tcPr marT="45716" marB="45716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2015-16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Increase / </a:t>
                      </a:r>
                    </a:p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(Decrease)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Change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303-Police Building Project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3,025,000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3,010,000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1143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(15,000)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(0.5%)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Debt Service Total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3,025,000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3,010,000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(15,000)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(0.5%)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B0ECF5BB-345E-4D41-A08B-10F3BF120758}" type="slidenum">
              <a:rPr lang="en-US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96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Summary of Appropriations</a:t>
            </a:r>
            <a:r>
              <a:rPr lang="en-US" i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i="1" dirty="0" smtClean="0">
                <a:solidFill>
                  <a:schemeClr val="tx1"/>
                </a:solidFill>
                <a:effectLst/>
              </a:rPr>
            </a:br>
            <a:r>
              <a:rPr lang="en-US" dirty="0" smtClean="0">
                <a:solidFill>
                  <a:srgbClr val="FFFF00"/>
                </a:solidFill>
                <a:effectLst/>
              </a:rPr>
              <a:t>Capital Improvement Funds</a:t>
            </a:r>
          </a:p>
        </p:txBody>
      </p:sp>
      <p:graphicFrame>
        <p:nvGraphicFramePr>
          <p:cNvPr id="1196151" name="Group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479355"/>
              </p:ext>
            </p:extLst>
          </p:nvPr>
        </p:nvGraphicFramePr>
        <p:xfrm>
          <a:off x="0" y="1073048"/>
          <a:ext cx="8839200" cy="4577786"/>
        </p:xfrm>
        <a:graphic>
          <a:graphicData uri="http://schemas.openxmlformats.org/drawingml/2006/table">
            <a:tbl>
              <a:tblPr/>
              <a:tblGrid>
                <a:gridCol w="3514725"/>
                <a:gridCol w="1484630"/>
                <a:gridCol w="1427480"/>
                <a:gridCol w="1497965"/>
                <a:gridCol w="914400"/>
              </a:tblGrid>
              <a:tr h="6033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Fund</a:t>
                      </a:r>
                    </a:p>
                  </a:txBody>
                  <a:tcPr marT="45716" marB="45716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2015-16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Increase / </a:t>
                      </a:r>
                    </a:p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(Decrease)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Change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0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Fund 401 Capital Improvement (GF)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Community Services &amp; Parks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1,575,000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$   1,400,000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$      (175,000)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11.1%)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Fire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35,000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551,000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516,000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1,474.3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7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Library, Arts &amp; Culture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950,000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350,000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(600,000)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(63.2%)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2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Public Works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815,000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2,479,000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1,664,000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204.2%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8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Transfers (Scholl Canyon)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2,000,000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2,000,000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2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Total Fund 401 Capital Improvement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5,375,000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$   6,780,000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$     1,405,000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26.1%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402-State Gas Tax Fund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4,380,000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1,854,000  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(2,526,000)  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(57.7%)  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405-Parks Mitigation Fee Fund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4,000,000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16,173,000    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12,173,000    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304.3%    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407-Library Mitigation Fee Fund</a:t>
                      </a:r>
                    </a:p>
                  </a:txBody>
                  <a:tcPr marT="45676" marB="4567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</a:t>
                      </a:r>
                    </a:p>
                  </a:txBody>
                  <a:tcPr marT="45676" marB="4567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555,000</a:t>
                      </a:r>
                    </a:p>
                  </a:txBody>
                  <a:tcPr marT="45676" marB="4567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555,000</a:t>
                      </a:r>
                    </a:p>
                  </a:txBody>
                  <a:tcPr marT="45676" marB="4567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100%</a:t>
                      </a:r>
                    </a:p>
                  </a:txBody>
                  <a:tcPr marT="45676" marB="45676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7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676" marB="4567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676" marB="4567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676" marB="4567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676" marB="4567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676" marB="45676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2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Total Capital Improvement Funds</a:t>
                      </a:r>
                    </a:p>
                  </a:txBody>
                  <a:tcPr marT="45676" marB="4567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13,755,000</a:t>
                      </a:r>
                    </a:p>
                  </a:txBody>
                  <a:tcPr marT="45676" marB="4567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$ 25,362,000</a:t>
                      </a:r>
                    </a:p>
                  </a:txBody>
                  <a:tcPr marT="45676" marB="4567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11,607,000</a:t>
                      </a:r>
                    </a:p>
                  </a:txBody>
                  <a:tcPr marT="45676" marB="4567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84.4%</a:t>
                      </a:r>
                    </a:p>
                  </a:txBody>
                  <a:tcPr marT="45676" marB="45676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16695C68-5A09-4281-A38F-39F352713975}" type="slidenum">
              <a:rPr lang="en-US">
                <a:solidFill>
                  <a:srgbClr val="FFFFFF"/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00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Summary of Appropriations</a:t>
            </a:r>
            <a:r>
              <a:rPr lang="en-US" i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i="1" dirty="0" smtClean="0">
                <a:solidFill>
                  <a:schemeClr val="tx1"/>
                </a:solidFill>
                <a:effectLst/>
              </a:rPr>
            </a:br>
            <a:r>
              <a:rPr lang="en-US" kern="1200" dirty="0">
                <a:solidFill>
                  <a:srgbClr val="FFFF00"/>
                </a:solidFill>
                <a:effectLst/>
                <a:latin typeface="Arial" charset="0"/>
                <a:ea typeface="+mn-ea"/>
                <a:cs typeface="+mn-cs"/>
              </a:rPr>
              <a:t>Enterprise </a:t>
            </a:r>
            <a:r>
              <a:rPr lang="en-US" kern="1200" dirty="0" smtClean="0">
                <a:solidFill>
                  <a:srgbClr val="FFFF00"/>
                </a:solidFill>
                <a:effectLst/>
                <a:latin typeface="Arial" charset="0"/>
                <a:ea typeface="+mn-ea"/>
                <a:cs typeface="+mn-cs"/>
              </a:rPr>
              <a:t>Funds</a:t>
            </a:r>
            <a:endParaRPr lang="en-US" kern="1200" dirty="0">
              <a:solidFill>
                <a:srgbClr val="FFFF00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1200201" name="Group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499621"/>
              </p:ext>
            </p:extLst>
          </p:nvPr>
        </p:nvGraphicFramePr>
        <p:xfrm>
          <a:off x="228600" y="1155192"/>
          <a:ext cx="8763000" cy="4331208"/>
        </p:xfrm>
        <a:graphic>
          <a:graphicData uri="http://schemas.openxmlformats.org/drawingml/2006/table">
            <a:tbl>
              <a:tblPr/>
              <a:tblGrid>
                <a:gridCol w="3276600"/>
                <a:gridCol w="1524000"/>
                <a:gridCol w="1524000"/>
                <a:gridCol w="1524000"/>
                <a:gridCol w="9144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Fund</a:t>
                      </a:r>
                    </a:p>
                  </a:txBody>
                  <a:tcPr marT="45716" marB="45716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2015-16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Increase / </a:t>
                      </a:r>
                    </a:p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(Decrease)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Change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525-Sewer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34,059,747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30,480,999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(3,578,748)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(10.5%)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530-Refuse Disposal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25,706,964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24,657,570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(1,049,394)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(4.1%)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552-Electric Works Revenue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233,543,262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251,103,371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17,560,109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7.5%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553-Electric Depreciation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28,565,238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15,768,182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(12,797,056)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(44.8%)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555-Electric Customer Paid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2,854,422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1,894,751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(959,671)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(33.6%)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572-Water Works Revenue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49,350,121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51,977,680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2,627,559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5.3%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573-Water Depreciation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11,452,736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4,222,618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(7,230,118)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(63.1%)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575-Water Customer Paid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1,610,567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1,469,640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(140,927)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(8.8%)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701-Fire Communication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3,823,476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4,342,264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518,788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13.6%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Enterprise Total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$ 390,966,533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$ 385,917,075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(5,049,458)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(1.3%)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10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5C93D69A-A903-4A46-BEF1-6DD5BA90DDF2}" type="slidenum">
              <a:rPr lang="en-US">
                <a:solidFill>
                  <a:srgbClr val="FFFFFF"/>
                </a:solidFill>
              </a:rPr>
              <a:pPr>
                <a:defRPr/>
              </a:pPr>
              <a:t>15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02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Summary of Appropriations</a:t>
            </a:r>
            <a:r>
              <a:rPr lang="en-US" i="1" dirty="0" smtClean="0">
                <a:solidFill>
                  <a:schemeClr val="tx1"/>
                </a:solidFill>
              </a:rPr>
              <a:t/>
            </a:r>
            <a:br>
              <a:rPr lang="en-US" i="1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rgbClr val="FFFF00"/>
                </a:solidFill>
                <a:effectLst/>
              </a:rPr>
              <a:t>Internal Service Funds (1 of 2)</a:t>
            </a:r>
          </a:p>
        </p:txBody>
      </p:sp>
      <p:graphicFrame>
        <p:nvGraphicFramePr>
          <p:cNvPr id="1202205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784851"/>
              </p:ext>
            </p:extLst>
          </p:nvPr>
        </p:nvGraphicFramePr>
        <p:xfrm>
          <a:off x="152400" y="1066800"/>
          <a:ext cx="8874442" cy="4285488"/>
        </p:xfrm>
        <a:graphic>
          <a:graphicData uri="http://schemas.openxmlformats.org/drawingml/2006/table">
            <a:tbl>
              <a:tblPr/>
              <a:tblGrid>
                <a:gridCol w="3581400"/>
                <a:gridCol w="1483042"/>
                <a:gridCol w="1447800"/>
                <a:gridCol w="1412558"/>
                <a:gridCol w="949642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Fund</a:t>
                      </a:r>
                    </a:p>
                  </a:txBody>
                  <a:tcPr marT="45716" marB="45716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2015-16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Increase / </a:t>
                      </a:r>
                    </a:p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(Decrease)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Change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601-Fleet / Equipment Mgmt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14,725,214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16,023,658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1,298,444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8.8%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602-Joint Helicopter Operation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1,475,259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1,626,652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151,393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10.3%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603-ISD Infrastructure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8,236,590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7,773,035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(463,555)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(5.6%)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604-ISD Applications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12,558,297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6,498,261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(6,060,036)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(48.3%)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607-Building Maintenance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7,472,899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7,472,899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610-Unemployment Insurance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314,790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78,243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(236,547)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(75.1%)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612-Liability Insurance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7,961,959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8,632,422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670,463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8.4%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614-Compensation Insurance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12,220,632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12,928,223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707,591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5.8%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615-Dental Insurance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1,571,908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1,655,291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83,383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5.3%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23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B566F313-A1AE-4011-8C2E-78D8F08079C8}" type="slidenum">
              <a:rPr lang="en-US">
                <a:solidFill>
                  <a:srgbClr val="FFFFFF"/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>
                <a:solidFill>
                  <a:schemeClr val="tx1"/>
                </a:solidFill>
              </a:rPr>
              <a:t>Summary of Appropriations</a:t>
            </a:r>
            <a:br>
              <a:rPr lang="en-US" altLang="en-US" sz="2800" dirty="0">
                <a:solidFill>
                  <a:schemeClr val="tx1"/>
                </a:solidFill>
              </a:rPr>
            </a:br>
            <a:r>
              <a:rPr lang="en-US" altLang="en-US" dirty="0" smtClean="0">
                <a:solidFill>
                  <a:srgbClr val="FFFF00"/>
                </a:solidFill>
                <a:effectLst/>
              </a:rPr>
              <a:t>Internal Service Funds (2 of 2)</a:t>
            </a:r>
          </a:p>
        </p:txBody>
      </p:sp>
      <p:graphicFrame>
        <p:nvGraphicFramePr>
          <p:cNvPr id="1204253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456376"/>
              </p:ext>
            </p:extLst>
          </p:nvPr>
        </p:nvGraphicFramePr>
        <p:xfrm>
          <a:off x="152400" y="1219200"/>
          <a:ext cx="8915400" cy="3884168"/>
        </p:xfrm>
        <a:graphic>
          <a:graphicData uri="http://schemas.openxmlformats.org/drawingml/2006/table">
            <a:tbl>
              <a:tblPr/>
              <a:tblGrid>
                <a:gridCol w="3505200"/>
                <a:gridCol w="1676400"/>
                <a:gridCol w="1524000"/>
                <a:gridCol w="1295400"/>
                <a:gridCol w="914400"/>
              </a:tblGrid>
              <a:tr h="704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Fund</a:t>
                      </a:r>
                    </a:p>
                  </a:txBody>
                  <a:tcPr marT="45716" marB="45716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2015-16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Increase / </a:t>
                      </a:r>
                    </a:p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(Decrease)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Change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616-Medical Insurance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27,364,869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35,101,482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$ 7,736,613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28.3%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617-Vision Insurance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276,736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294,568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17,832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6.4%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640-Employee Benefits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3,390,800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4,317,791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926,991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27.3%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641-RHSP Benefits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1,723,039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2,017,690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294,651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17.1%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642-Post Employment Benefits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7,850,310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2,220,175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(5,630,135)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(71.7%)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660-ISD Wireless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3,819,381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3,192,028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(627,353)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(16.4%)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Internal Service Total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103,489,784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$ 109,832,418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$ 6,342,634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6.1%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480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685800" y="1676400"/>
            <a:ext cx="7620000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/>
          <a:p>
            <a:pPr algn="ctr" eaLnBrk="1" hangingPunct="1">
              <a:buFontTx/>
              <a:buNone/>
            </a:pPr>
            <a:endParaRPr lang="en-US" altLang="en-US" sz="3600" dirty="0">
              <a:effectLst/>
            </a:endParaRPr>
          </a:p>
          <a:p>
            <a:pPr algn="ctr" eaLnBrk="1" hangingPunct="1">
              <a:buFontTx/>
              <a:buNone/>
            </a:pPr>
            <a:r>
              <a:rPr lang="en-US" altLang="en-US" sz="3600" dirty="0">
                <a:effectLst/>
              </a:rPr>
              <a:t>Capital Improvement Program</a:t>
            </a:r>
          </a:p>
          <a:p>
            <a:pPr algn="ctr" eaLnBrk="1" hangingPunct="1">
              <a:buFontTx/>
              <a:buNone/>
            </a:pPr>
            <a:r>
              <a:rPr lang="en-US" altLang="en-US" sz="3600" dirty="0">
                <a:solidFill>
                  <a:srgbClr val="FFFFFF"/>
                </a:solidFill>
                <a:effectLst/>
              </a:rPr>
              <a:t>(CIP)</a:t>
            </a:r>
          </a:p>
        </p:txBody>
      </p:sp>
    </p:spTree>
    <p:extLst>
      <p:ext uri="{BB962C8B-B14F-4D97-AF65-F5344CB8AC3E}">
        <p14:creationId xmlns:p14="http://schemas.microsoft.com/office/powerpoint/2010/main" val="300449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b="0" dirty="0" smtClean="0">
                <a:solidFill>
                  <a:srgbClr val="FFFFFF"/>
                </a:solidFill>
              </a:rPr>
              <a:t>Slide </a:t>
            </a:r>
            <a:fld id="{DBB1C659-B836-453B-B978-07D15571F24B}" type="slidenum">
              <a:rPr lang="en-US" b="0" smtClean="0">
                <a:solidFill>
                  <a:srgbClr val="FFFFFF"/>
                </a:solidFill>
              </a:rPr>
              <a:pPr>
                <a:buFont typeface="Wingdings" pitchFamily="2" charset="2"/>
                <a:buNone/>
              </a:pPr>
              <a:t>18</a:t>
            </a:fld>
            <a:endParaRPr lang="en-US" b="0" dirty="0" smtClean="0">
              <a:solidFill>
                <a:srgbClr val="FFFFFF"/>
              </a:solidFill>
            </a:endParaRPr>
          </a:p>
        </p:txBody>
      </p:sp>
      <p:sp>
        <p:nvSpPr>
          <p:cNvPr id="70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696200" cy="5181600"/>
          </a:xfrm>
        </p:spPr>
        <p:txBody>
          <a:bodyPr/>
          <a:lstStyle/>
          <a:p>
            <a:pPr eaLnBrk="1" hangingPunct="1">
              <a:spcAft>
                <a:spcPts val="600"/>
              </a:spcAft>
              <a:defRPr/>
            </a:pPr>
            <a:r>
              <a:rPr lang="en-US" dirty="0" smtClean="0">
                <a:effectLst/>
              </a:rPr>
              <a:t>CIP General Fund (401)</a:t>
            </a:r>
          </a:p>
          <a:p>
            <a:pPr lvl="1" eaLnBrk="1" hangingPunct="1">
              <a:spcBef>
                <a:spcPts val="300"/>
              </a:spcBef>
              <a:spcAft>
                <a:spcPts val="600"/>
              </a:spcAft>
              <a:defRPr/>
            </a:pPr>
            <a:r>
              <a:rPr lang="en-US" dirty="0" smtClean="0">
                <a:effectLst/>
              </a:rPr>
              <a:t>Sales Tax Funding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n-US" dirty="0" smtClean="0">
                <a:effectLst/>
              </a:rPr>
              <a:t>FY 2016-17 Proposed Budget &amp; Budget Summary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n-US" dirty="0" smtClean="0">
                <a:effectLst/>
              </a:rPr>
              <a:t>Project Summary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dirty="0" smtClean="0">
                <a:effectLst/>
              </a:rPr>
              <a:t>CIP Other Funds</a:t>
            </a:r>
          </a:p>
          <a:p>
            <a:pPr lvl="1" eaLnBrk="1" hangingPunct="1">
              <a:spcAft>
                <a:spcPct val="60000"/>
              </a:spcAft>
              <a:defRPr/>
            </a:pPr>
            <a:r>
              <a:rPr lang="en-US" dirty="0" smtClean="0">
                <a:effectLst/>
              </a:rPr>
              <a:t>Community Services &amp; Parks, Library, Arts &amp; Culture</a:t>
            </a:r>
            <a:r>
              <a:rPr lang="en-US" dirty="0">
                <a:effectLst/>
              </a:rPr>
              <a:t>, Community Development, </a:t>
            </a:r>
            <a:r>
              <a:rPr lang="en-US" dirty="0" smtClean="0">
                <a:effectLst/>
              </a:rPr>
              <a:t>Public Works, Information Services Department, and Glendale Water &amp; Power</a:t>
            </a:r>
          </a:p>
          <a:p>
            <a:pPr eaLnBrk="1" hangingPunct="1">
              <a:spcAft>
                <a:spcPct val="60000"/>
              </a:spcAft>
              <a:defRPr/>
            </a:pPr>
            <a:r>
              <a:rPr lang="en-US" dirty="0" smtClean="0">
                <a:effectLst/>
              </a:rPr>
              <a:t>CIP Recap</a:t>
            </a:r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534400" cy="762000"/>
          </a:xfrm>
          <a:noFill/>
        </p:spPr>
        <p:txBody>
          <a:bodyPr/>
          <a:lstStyle/>
          <a:p>
            <a:pPr eaLnBrk="1" hangingPunct="1"/>
            <a:r>
              <a:rPr lang="en-US" altLang="en-US" sz="2800" dirty="0" smtClean="0">
                <a:solidFill>
                  <a:srgbClr val="FFFF00"/>
                </a:solidFill>
                <a:effectLst/>
              </a:rPr>
              <a:t>Capital Improvement Program</a:t>
            </a:r>
          </a:p>
        </p:txBody>
      </p:sp>
    </p:spTree>
    <p:extLst>
      <p:ext uri="{BB962C8B-B14F-4D97-AF65-F5344CB8AC3E}">
        <p14:creationId xmlns:p14="http://schemas.microsoft.com/office/powerpoint/2010/main" val="38720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685800" y="1676400"/>
            <a:ext cx="76200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/>
          <a:p>
            <a:pPr algn="ctr" eaLnBrk="1" hangingPunct="1">
              <a:buFontTx/>
              <a:buNone/>
            </a:pPr>
            <a:endParaRPr lang="en-US" altLang="en-US" sz="3600" dirty="0">
              <a:effectLst/>
            </a:endParaRPr>
          </a:p>
          <a:p>
            <a:pPr algn="ctr" eaLnBrk="1" hangingPunct="1">
              <a:buFontTx/>
              <a:buNone/>
            </a:pPr>
            <a:r>
              <a:rPr lang="en-US" altLang="en-US" sz="3600" dirty="0">
                <a:effectLst/>
              </a:rPr>
              <a:t>Capital Improvement Program</a:t>
            </a:r>
          </a:p>
          <a:p>
            <a:pPr algn="ctr" eaLnBrk="1" hangingPunct="1">
              <a:buFontTx/>
              <a:buNone/>
            </a:pPr>
            <a:r>
              <a:rPr lang="en-US" altLang="en-US" sz="3600" dirty="0">
                <a:effectLst/>
              </a:rPr>
              <a:t>General Fund</a:t>
            </a:r>
          </a:p>
          <a:p>
            <a:pPr algn="ctr" eaLnBrk="1" hangingPunct="1">
              <a:buFontTx/>
              <a:buNone/>
            </a:pPr>
            <a:r>
              <a:rPr lang="en-US" altLang="en-US" sz="3600" dirty="0">
                <a:solidFill>
                  <a:srgbClr val="FFFFFF"/>
                </a:solidFill>
                <a:effectLst/>
              </a:rPr>
              <a:t>Fund 401</a:t>
            </a:r>
          </a:p>
        </p:txBody>
      </p:sp>
    </p:spTree>
    <p:extLst>
      <p:ext uri="{BB962C8B-B14F-4D97-AF65-F5344CB8AC3E}">
        <p14:creationId xmlns:p14="http://schemas.microsoft.com/office/powerpoint/2010/main" val="295760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002E50B-F086-4EEB-8A60-C50097C5641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60965" name="Rectangle 165"/>
          <p:cNvSpPr>
            <a:spLocks noChangeArrowheads="1"/>
          </p:cNvSpPr>
          <p:nvPr/>
        </p:nvSpPr>
        <p:spPr bwMode="auto">
          <a:xfrm>
            <a:off x="295275" y="3048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buFontTx/>
              <a:buNone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FY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2016-17 Proposed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Budget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Agenda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09575" y="1447800"/>
            <a:ext cx="8305800" cy="4530725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 smtClean="0">
                <a:effectLst/>
              </a:rPr>
              <a:t>Summary of Appropriations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dirty="0" smtClean="0">
                <a:effectLst/>
              </a:rPr>
              <a:t>Capital </a:t>
            </a:r>
            <a:r>
              <a:rPr lang="en-US" dirty="0">
                <a:effectLst/>
              </a:rPr>
              <a:t>Improvement </a:t>
            </a:r>
            <a:r>
              <a:rPr lang="en-US" dirty="0" smtClean="0">
                <a:effectLst/>
              </a:rPr>
              <a:t>Program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dirty="0" smtClean="0">
                <a:effectLst/>
              </a:rPr>
              <a:t>Proposed Citywide Fee Schedule Changes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dirty="0" smtClean="0">
                <a:effectLst/>
              </a:rPr>
              <a:t>Budget Calendar</a:t>
            </a:r>
          </a:p>
          <a:p>
            <a:pPr>
              <a:defRPr/>
            </a:pPr>
            <a:r>
              <a:rPr lang="en-US" dirty="0" smtClean="0">
                <a:effectLst/>
              </a:rPr>
              <a:t>Questions &amp; Comments</a:t>
            </a:r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91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>
                <a:solidFill>
                  <a:srgbClr val="FFFFFF"/>
                </a:solidFill>
                <a:effectLst/>
              </a:rPr>
              <a:t>Slide </a:t>
            </a:r>
            <a:fld id="{16160112-F8DC-4F2E-9B72-FA47FDF9A04F}" type="slidenum">
              <a:rPr lang="en-US">
                <a:solidFill>
                  <a:srgbClr val="FFFFFF"/>
                </a:solidFill>
                <a:effectLst/>
              </a:rPr>
              <a:pPr>
                <a:buFont typeface="Wingdings" pitchFamily="2" charset="2"/>
                <a:buNone/>
                <a:defRPr/>
              </a:pPr>
              <a:t>20</a:t>
            </a:fld>
            <a:endParaRPr lang="en-US" dirty="0">
              <a:solidFill>
                <a:srgbClr val="FFFFFF"/>
              </a:solidFill>
              <a:effectLst/>
            </a:endParaRP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ffectLst/>
              </a:rPr>
              <a:t>CIP General Fund (Fund 401) </a:t>
            </a:r>
            <a:br>
              <a:rPr lang="en-US" altLang="en-US" dirty="0" smtClean="0">
                <a:effectLst/>
              </a:rPr>
            </a:br>
            <a:r>
              <a:rPr lang="en-US" altLang="en-US" sz="2000" dirty="0" smtClean="0">
                <a:solidFill>
                  <a:srgbClr val="FFFF00"/>
                </a:solidFill>
                <a:effectLst/>
              </a:rPr>
              <a:t>Sales Tax Funding</a:t>
            </a:r>
            <a:br>
              <a:rPr lang="en-US" altLang="en-US" sz="2000" dirty="0" smtClean="0">
                <a:solidFill>
                  <a:srgbClr val="FFFF00"/>
                </a:solidFill>
                <a:effectLst/>
              </a:rPr>
            </a:br>
            <a:r>
              <a:rPr lang="en-US" altLang="en-US" sz="1600" dirty="0" smtClean="0">
                <a:solidFill>
                  <a:schemeClr val="tx1"/>
                </a:solidFill>
                <a:effectLst/>
              </a:rPr>
              <a:t>(In Millions)</a:t>
            </a:r>
          </a:p>
        </p:txBody>
      </p:sp>
      <p:graphicFrame>
        <p:nvGraphicFramePr>
          <p:cNvPr id="579041" name="Group 48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42543754"/>
              </p:ext>
            </p:extLst>
          </p:nvPr>
        </p:nvGraphicFramePr>
        <p:xfrm>
          <a:off x="304800" y="1447800"/>
          <a:ext cx="4038600" cy="3706787"/>
        </p:xfrm>
        <a:graphic>
          <a:graphicData uri="http://schemas.openxmlformats.org/drawingml/2006/table">
            <a:tbl>
              <a:tblPr/>
              <a:tblGrid>
                <a:gridCol w="1676400"/>
                <a:gridCol w="1050925"/>
                <a:gridCol w="1311275"/>
              </a:tblGrid>
              <a:tr h="5791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Fiscal Year</a:t>
                      </a: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CIP Fund 401</a:t>
                      </a: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of Sales Tax</a:t>
                      </a: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2007-08</a:t>
                      </a:r>
                    </a:p>
                  </a:txBody>
                  <a:tcPr marT="45723" marB="4572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3.3 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14.00%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2008-09</a:t>
                      </a:r>
                    </a:p>
                  </a:txBody>
                  <a:tcPr marT="45723" marB="4572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3.0 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14.00%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2009-10</a:t>
                      </a:r>
                    </a:p>
                  </a:txBody>
                  <a:tcPr marT="45723" marB="4572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0.9 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4.00%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2010-11</a:t>
                      </a:r>
                    </a:p>
                  </a:txBody>
                  <a:tcPr marT="45723" marB="4572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-   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2011-12</a:t>
                      </a:r>
                    </a:p>
                  </a:txBody>
                  <a:tcPr marT="45723" marB="4572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-   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2012-13</a:t>
                      </a:r>
                    </a:p>
                  </a:txBody>
                  <a:tcPr marT="45724" marB="4572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0.3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1.00%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2013-14</a:t>
                      </a:r>
                    </a:p>
                  </a:txBody>
                  <a:tcPr marT="45724" marB="4572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0.3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1.00%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FY 2014-15</a:t>
                      </a:r>
                    </a:p>
                  </a:txBody>
                  <a:tcPr marT="45724" marB="4572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    0.3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 1.00%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2015-16</a:t>
                      </a:r>
                    </a:p>
                  </a:txBody>
                  <a:tcPr marT="45724" marB="4572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0.5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1.25%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79042" name="Group 48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73412320"/>
              </p:ext>
            </p:extLst>
          </p:nvPr>
        </p:nvGraphicFramePr>
        <p:xfrm>
          <a:off x="4914900" y="1447800"/>
          <a:ext cx="4000500" cy="3012995"/>
        </p:xfrm>
        <a:graphic>
          <a:graphicData uri="http://schemas.openxmlformats.org/drawingml/2006/table">
            <a:tbl>
              <a:tblPr/>
              <a:tblGrid>
                <a:gridCol w="1714500"/>
                <a:gridCol w="1066800"/>
                <a:gridCol w="1219200"/>
              </a:tblGrid>
              <a:tr h="5791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Fiscal Year</a:t>
                      </a:r>
                    </a:p>
                  </a:txBody>
                  <a:tcPr marT="45724" marB="45724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CIP Fund 401</a:t>
                      </a:r>
                    </a:p>
                  </a:txBody>
                  <a:tcPr marT="45724" marB="45724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of Sales Tax</a:t>
                      </a:r>
                    </a:p>
                  </a:txBody>
                  <a:tcPr marT="45724" marB="45724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2016-17 Est</a:t>
                      </a:r>
                    </a:p>
                  </a:txBody>
                  <a:tcPr marT="45724" marB="45724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    0.6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1.50%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2017-18 Est</a:t>
                      </a:r>
                    </a:p>
                  </a:txBody>
                  <a:tcPr marT="45724" marB="4572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    0.7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1.75%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2018-19 Est</a:t>
                      </a:r>
                    </a:p>
                  </a:txBody>
                  <a:tcPr marT="45724" marB="4572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    0.9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2.00%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2019-20 Est</a:t>
                      </a:r>
                    </a:p>
                  </a:txBody>
                  <a:tcPr marT="45724" marB="4572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    0.9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2.00%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2020-21 Est</a:t>
                      </a:r>
                    </a:p>
                  </a:txBody>
                  <a:tcPr marT="45724" marB="4572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    0.9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2.00%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2021-22 Est</a:t>
                      </a:r>
                    </a:p>
                  </a:txBody>
                  <a:tcPr marT="45724" marB="4572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    1.0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2.00%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2022-23 Est</a:t>
                      </a:r>
                    </a:p>
                  </a:txBody>
                  <a:tcPr marT="45724" marB="4572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1.2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2.50%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04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>
                <a:solidFill>
                  <a:srgbClr val="FFFFFF"/>
                </a:solidFill>
                <a:effectLst/>
              </a:rPr>
              <a:t>Slide </a:t>
            </a:r>
            <a:fld id="{323E0B85-2928-4352-85B1-E3AD017C1DDB}" type="slidenum">
              <a:rPr lang="en-US">
                <a:solidFill>
                  <a:srgbClr val="FFFFFF"/>
                </a:solidFill>
                <a:effectLst/>
              </a:rPr>
              <a:pPr>
                <a:buFont typeface="Wingdings" pitchFamily="2" charset="2"/>
                <a:buNone/>
                <a:defRPr/>
              </a:pPr>
              <a:t>21</a:t>
            </a:fld>
            <a:endParaRPr lang="en-US" dirty="0">
              <a:solidFill>
                <a:srgbClr val="FFFFFF"/>
              </a:solidFill>
              <a:effectLst/>
            </a:endParaRPr>
          </a:p>
        </p:txBody>
      </p:sp>
      <p:sp>
        <p:nvSpPr>
          <p:cNvPr id="63491" name="Rectangle 2"/>
          <p:cNvSpPr>
            <a:spLocks noChangeArrowheads="1"/>
          </p:cNvSpPr>
          <p:nvPr/>
        </p:nvSpPr>
        <p:spPr bwMode="auto">
          <a:xfrm>
            <a:off x="381000" y="385763"/>
            <a:ext cx="8534400" cy="52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effectLst/>
              </a:rPr>
              <a:t>CIP General </a:t>
            </a:r>
            <a:r>
              <a:rPr lang="en-US" altLang="en-US" sz="2400" dirty="0" smtClean="0">
                <a:solidFill>
                  <a:srgbClr val="FFFFFF"/>
                </a:solidFill>
                <a:effectLst/>
              </a:rPr>
              <a:t>Fund (Fund 401)</a:t>
            </a:r>
            <a:r>
              <a:rPr lang="en-US" altLang="en-US" sz="2400" dirty="0">
                <a:solidFill>
                  <a:srgbClr val="FFFFFF"/>
                </a:solidFill>
                <a:effectLst/>
              </a:rPr>
              <a:t/>
            </a:r>
            <a:br>
              <a:rPr lang="en-US" altLang="en-US" sz="2400" dirty="0">
                <a:solidFill>
                  <a:srgbClr val="FFFFFF"/>
                </a:solidFill>
                <a:effectLst/>
              </a:rPr>
            </a:br>
            <a:r>
              <a:rPr lang="en-US" altLang="en-US" sz="2000" dirty="0">
                <a:effectLst/>
              </a:rPr>
              <a:t>FY </a:t>
            </a:r>
            <a:r>
              <a:rPr lang="en-US" altLang="en-US" sz="2000" dirty="0" smtClean="0">
                <a:effectLst/>
              </a:rPr>
              <a:t>2016-17 </a:t>
            </a:r>
            <a:r>
              <a:rPr lang="en-US" altLang="en-US" sz="2000" dirty="0">
                <a:effectLst/>
              </a:rPr>
              <a:t>Proposed Budget</a:t>
            </a:r>
            <a:br>
              <a:rPr lang="en-US" altLang="en-US" sz="2000" dirty="0">
                <a:effectLst/>
              </a:rPr>
            </a:br>
            <a:r>
              <a:rPr lang="en-US" altLang="en-US" sz="1600" dirty="0">
                <a:solidFill>
                  <a:srgbClr val="FFFFFF"/>
                </a:solidFill>
                <a:effectLst/>
              </a:rPr>
              <a:t>(In Thousands)</a:t>
            </a:r>
          </a:p>
        </p:txBody>
      </p:sp>
      <p:graphicFrame>
        <p:nvGraphicFramePr>
          <p:cNvPr id="555134" name="Group 12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759946052"/>
              </p:ext>
            </p:extLst>
          </p:nvPr>
        </p:nvGraphicFramePr>
        <p:xfrm>
          <a:off x="1371600" y="1219200"/>
          <a:ext cx="5943600" cy="4742796"/>
        </p:xfrm>
        <a:graphic>
          <a:graphicData uri="http://schemas.openxmlformats.org/drawingml/2006/table">
            <a:tbl>
              <a:tblPr/>
              <a:tblGrid>
                <a:gridCol w="4648200"/>
                <a:gridCol w="12954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9" marB="45719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   FY 2016-17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Projected Resources</a:t>
                      </a:r>
                    </a:p>
                  </a:txBody>
                  <a:tcPr marT="45719" marB="4571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Scholl Canyon Tipping Fee</a:t>
                      </a:r>
                    </a:p>
                  </a:txBody>
                  <a:tcPr marT="45719" marB="4571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3,995     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Transfer in – GF (Sales Tax)</a:t>
                      </a:r>
                    </a:p>
                  </a:txBody>
                  <a:tcPr marT="45719" marB="4571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582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Transfer in – GF (Street Improvement Projects)</a:t>
                      </a:r>
                    </a:p>
                  </a:txBody>
                  <a:tcPr marT="45719" marB="4571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1,000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Resources</a:t>
                      </a:r>
                    </a:p>
                  </a:txBody>
                  <a:tcPr marT="45719" marB="4571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5,577    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Projected Appropriation</a:t>
                      </a:r>
                    </a:p>
                  </a:txBody>
                  <a:tcPr marT="45719" marB="4571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Proposed FY 2016-17 Budget</a:t>
                      </a:r>
                    </a:p>
                  </a:txBody>
                  <a:tcPr marT="45719" marB="4571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    (4,780)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Transfer to Fund 403 (Landfill)</a:t>
                      </a:r>
                    </a:p>
                  </a:txBody>
                  <a:tcPr marT="45719" marB="4571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(2,000)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Appropriation</a:t>
                      </a:r>
                    </a:p>
                  </a:txBody>
                  <a:tcPr marT="45719" marB="4571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(6,780)     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Reprogrammed Appropriation</a:t>
                      </a:r>
                    </a:p>
                  </a:txBody>
                  <a:tcPr marT="45719" marB="4571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2,703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Net Surplus / (Use of Fund Balance)</a:t>
                      </a:r>
                    </a:p>
                  </a:txBody>
                  <a:tcPr marT="45719" marB="4571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1,500   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971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7874CA31-ECAE-4889-AA15-61A91BDA2182}" type="slidenum">
              <a:rPr lang="en-US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22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4515" name="Rectangle 2"/>
          <p:cNvSpPr>
            <a:spLocks noChangeArrowheads="1"/>
          </p:cNvSpPr>
          <p:nvPr/>
        </p:nvSpPr>
        <p:spPr bwMode="auto">
          <a:xfrm>
            <a:off x="381000" y="381000"/>
            <a:ext cx="8534400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effectLst/>
              </a:rPr>
              <a:t>CIP General </a:t>
            </a:r>
            <a:r>
              <a:rPr lang="en-US" altLang="en-US" sz="2400" dirty="0" smtClean="0">
                <a:solidFill>
                  <a:srgbClr val="FFFFFF"/>
                </a:solidFill>
                <a:effectLst/>
              </a:rPr>
              <a:t>Fund (Fund 401)</a:t>
            </a:r>
            <a:r>
              <a:rPr lang="en-US" altLang="en-US" sz="2400" dirty="0">
                <a:solidFill>
                  <a:srgbClr val="FFFFFF"/>
                </a:solidFill>
                <a:effectLst/>
              </a:rPr>
              <a:t/>
            </a:r>
            <a:br>
              <a:rPr lang="en-US" altLang="en-US" sz="2400" dirty="0">
                <a:solidFill>
                  <a:srgbClr val="FFFFFF"/>
                </a:solidFill>
                <a:effectLst/>
              </a:rPr>
            </a:br>
            <a:r>
              <a:rPr lang="en-US" altLang="en-US" sz="2000" dirty="0">
                <a:effectLst/>
              </a:rPr>
              <a:t>FY </a:t>
            </a:r>
            <a:r>
              <a:rPr lang="en-US" altLang="en-US" sz="2000" dirty="0" smtClean="0">
                <a:effectLst/>
              </a:rPr>
              <a:t>2016-17 </a:t>
            </a:r>
            <a:r>
              <a:rPr lang="en-US" altLang="en-US" sz="2000" dirty="0">
                <a:effectLst/>
              </a:rPr>
              <a:t>Budget Summary</a:t>
            </a:r>
            <a:br>
              <a:rPr lang="en-US" altLang="en-US" sz="2000" dirty="0">
                <a:effectLst/>
              </a:rPr>
            </a:br>
            <a:r>
              <a:rPr lang="en-US" altLang="en-US" sz="1600" dirty="0">
                <a:solidFill>
                  <a:srgbClr val="FFFFFF"/>
                </a:solidFill>
                <a:effectLst/>
              </a:rPr>
              <a:t>(In Thousands)</a:t>
            </a:r>
          </a:p>
        </p:txBody>
      </p:sp>
      <p:graphicFrame>
        <p:nvGraphicFramePr>
          <p:cNvPr id="556104" name="Group 7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091093744"/>
              </p:ext>
            </p:extLst>
          </p:nvPr>
        </p:nvGraphicFramePr>
        <p:xfrm>
          <a:off x="1219200" y="1219200"/>
          <a:ext cx="6629400" cy="3682048"/>
        </p:xfrm>
        <a:graphic>
          <a:graphicData uri="http://schemas.openxmlformats.org/drawingml/2006/table">
            <a:tbl>
              <a:tblPr/>
              <a:tblGrid>
                <a:gridCol w="5089525"/>
                <a:gridCol w="1539875"/>
              </a:tblGrid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Projected Resources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5,577          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8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Less FY 2016-17 New Appropriation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(6,780)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Reprogrammed Appropriation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2,703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2016-17 Net Surplus / (Use of Fund Balance)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1,500       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Beginning Fund Balance (Est) @ 7/1/2016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(2,358)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Ending Fund Balance (Est) @ 6/30/2017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(858)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Reserved for PEG Capital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(24)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Available Ending Fund Balance (Est) @ 6/30/2017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(882)                      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81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5490A039-916F-40AA-AE9E-782D7F2B091C}" type="slidenum">
              <a:rPr lang="en-US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23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ffectLst/>
              </a:rPr>
              <a:t>CIP General Fund (Fund 401)</a:t>
            </a:r>
            <a:br>
              <a:rPr lang="en-US" altLang="en-US" dirty="0" smtClean="0">
                <a:effectLst/>
              </a:rPr>
            </a:br>
            <a:r>
              <a:rPr lang="en-US" altLang="en-US" sz="2000" dirty="0" smtClean="0">
                <a:solidFill>
                  <a:srgbClr val="FFFF00"/>
                </a:solidFill>
                <a:effectLst/>
              </a:rPr>
              <a:t>Project Summary (1 of 2)</a:t>
            </a:r>
            <a:br>
              <a:rPr lang="en-US" altLang="en-US" sz="2000" dirty="0" smtClean="0">
                <a:solidFill>
                  <a:srgbClr val="FFFF00"/>
                </a:solidFill>
                <a:effectLst/>
              </a:rPr>
            </a:br>
            <a:r>
              <a:rPr lang="en-US" altLang="en-US" sz="1600" dirty="0" smtClean="0">
                <a:solidFill>
                  <a:schemeClr val="tx1"/>
                </a:solidFill>
                <a:effectLst/>
              </a:rPr>
              <a:t>(In Thousands)</a:t>
            </a:r>
          </a:p>
        </p:txBody>
      </p:sp>
      <p:graphicFrame>
        <p:nvGraphicFramePr>
          <p:cNvPr id="559278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0298344"/>
              </p:ext>
            </p:extLst>
          </p:nvPr>
        </p:nvGraphicFramePr>
        <p:xfrm>
          <a:off x="762000" y="1120775"/>
          <a:ext cx="7848600" cy="4938713"/>
        </p:xfrm>
        <a:graphic>
          <a:graphicData uri="http://schemas.openxmlformats.org/drawingml/2006/table">
            <a:tbl>
              <a:tblPr/>
              <a:tblGrid>
                <a:gridCol w="3657600"/>
                <a:gridCol w="1524000"/>
                <a:gridCol w="1447800"/>
                <a:gridCol w="1219200"/>
              </a:tblGrid>
              <a:tr h="671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Life To Date Project Budget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Remaining Budget 3/31/16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  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Fire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Fire Station 26 </a:t>
                      </a:r>
                      <a:r>
                        <a:rPr lang="en-US" sz="1400" dirty="0" smtClean="0"/>
                        <a:t>Reconstruction 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63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22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175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Training Center Burn Bldg Reconstruction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376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Subtotal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      143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      41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551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Public Works 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Signal Power Backup System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519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445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179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ADA Facility Modification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785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dirty="0" smtClean="0"/>
                        <a:t>  Project Management Staff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Police Building Access Control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175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Illuminated Street Sign Replacement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Street Improvements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1,300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Subtotal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   1,458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     605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2,479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98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908CB498-635E-47A3-A519-FEDE4C40E3D1}" type="slidenum">
              <a:rPr lang="en-US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24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ffectLst/>
              </a:rPr>
              <a:t>CIP General Fund (Fund 401)</a:t>
            </a:r>
            <a:br>
              <a:rPr lang="en-US" altLang="en-US" dirty="0" smtClean="0">
                <a:effectLst/>
              </a:rPr>
            </a:br>
            <a:r>
              <a:rPr lang="en-US" altLang="en-US" sz="2000" dirty="0" smtClean="0">
                <a:solidFill>
                  <a:srgbClr val="FFFF00"/>
                </a:solidFill>
                <a:effectLst/>
              </a:rPr>
              <a:t>Project Summary (2 of 2)</a:t>
            </a:r>
            <a:br>
              <a:rPr lang="en-US" altLang="en-US" sz="2000" dirty="0" smtClean="0">
                <a:solidFill>
                  <a:srgbClr val="FFFF00"/>
                </a:solidFill>
                <a:effectLst/>
              </a:rPr>
            </a:br>
            <a:r>
              <a:rPr lang="en-US" altLang="en-US" sz="1600" dirty="0" smtClean="0">
                <a:solidFill>
                  <a:schemeClr val="tx1"/>
                </a:solidFill>
                <a:effectLst/>
              </a:rPr>
              <a:t>(In Thousands)</a:t>
            </a:r>
          </a:p>
        </p:txBody>
      </p:sp>
      <p:graphicFrame>
        <p:nvGraphicFramePr>
          <p:cNvPr id="648614" name="Group 42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6593194"/>
              </p:ext>
            </p:extLst>
          </p:nvPr>
        </p:nvGraphicFramePr>
        <p:xfrm>
          <a:off x="304800" y="838200"/>
          <a:ext cx="8153400" cy="4981371"/>
        </p:xfrm>
        <a:graphic>
          <a:graphicData uri="http://schemas.openxmlformats.org/drawingml/2006/table">
            <a:tbl>
              <a:tblPr/>
              <a:tblGrid>
                <a:gridCol w="4038600"/>
                <a:gridCol w="1447800"/>
                <a:gridCol w="1447800"/>
                <a:gridCol w="12192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38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6" marR="91436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Life To Date Project Budget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Remaining Budget 3/31/16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 FY 2016-17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Community Services &amp; Parks </a:t>
                      </a:r>
                    </a:p>
                  </a:txBody>
                  <a:tcPr marL="91436" marR="91436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38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38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38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Rockhaven Rehabilitation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956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51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50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Parks Unanticipated Repairs</a:t>
                      </a:r>
                    </a:p>
                  </a:txBody>
                  <a:tcPr marL="91436" marR="91436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850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380" baseline="0" dirty="0" smtClean="0"/>
                        <a:t>  Glorietta Park Lighting &amp; Irrigation</a:t>
                      </a:r>
                      <a:endParaRPr lang="en-US" sz="1380" dirty="0" smtClean="0"/>
                    </a:p>
                  </a:txBody>
                  <a:tcPr marL="91436" marR="91436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1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380" dirty="0" smtClean="0"/>
                        <a:t>  Deukmejian</a:t>
                      </a:r>
                      <a:r>
                        <a:rPr lang="en-US" sz="1380" baseline="0" dirty="0" smtClean="0"/>
                        <a:t> Nature Ed. Center</a:t>
                      </a:r>
                      <a:endParaRPr lang="en-US" sz="1380" dirty="0" smtClean="0"/>
                    </a:p>
                  </a:txBody>
                  <a:tcPr marL="91436" marR="91436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380" dirty="0" smtClean="0"/>
                        <a:t>  Citywide</a:t>
                      </a:r>
                      <a:r>
                        <a:rPr lang="en-US" sz="1380" baseline="0" dirty="0" smtClean="0"/>
                        <a:t> Playground Equipment</a:t>
                      </a:r>
                      <a:endParaRPr lang="en-US" sz="1380" dirty="0" smtClean="0"/>
                    </a:p>
                  </a:txBody>
                  <a:tcPr marL="91436" marR="91436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</a:t>
                      </a:r>
                    </a:p>
                  </a:txBody>
                  <a:tcPr marL="91436" marR="91436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8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Subtotal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2,006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116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1,400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Library, Arts &amp; Culture</a:t>
                      </a:r>
                    </a:p>
                  </a:txBody>
                  <a:tcPr marT="45703" marB="4570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38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38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80" dirty="0"/>
                    </a:p>
                  </a:txBody>
                  <a:tcPr marT="45703" marB="4570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Central Library Renovation</a:t>
                      </a:r>
                    </a:p>
                  </a:txBody>
                  <a:tcPr marT="45703" marB="4570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7,527</a:t>
                      </a:r>
                    </a:p>
                  </a:txBody>
                  <a:tcPr marT="45703" marB="4570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1,023</a:t>
                      </a:r>
                    </a:p>
                  </a:txBody>
                  <a:tcPr marT="45703" marB="4570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</a:t>
                      </a:r>
                    </a:p>
                  </a:txBody>
                  <a:tcPr marT="45703" marB="4570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Branch Libraries</a:t>
                      </a:r>
                    </a:p>
                  </a:txBody>
                  <a:tcPr marT="45703" marB="4570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674</a:t>
                      </a:r>
                    </a:p>
                  </a:txBody>
                  <a:tcPr marT="45703" marB="4570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314</a:t>
                      </a:r>
                    </a:p>
                  </a:txBody>
                  <a:tcPr marT="45703" marB="4570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T="45703" marB="4570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36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Subtotal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8,201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1,337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350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3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38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Non-Departmental</a:t>
                      </a:r>
                    </a:p>
                  </a:txBody>
                  <a:tcPr marT="45703" marB="4570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7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8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Transfer to Fund 403-Landfill Post Closure Fund</a:t>
                      </a:r>
                    </a:p>
                  </a:txBody>
                  <a:tcPr marT="45703" marB="4570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 -</a:t>
                      </a:r>
                    </a:p>
                  </a:txBody>
                  <a:tcPr marT="45703" marB="4570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-</a:t>
                      </a:r>
                    </a:p>
                  </a:txBody>
                  <a:tcPr marT="45703" marB="4570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2,000</a:t>
                      </a:r>
                    </a:p>
                  </a:txBody>
                  <a:tcPr marT="45703" marB="4570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CIP General Fund -  Total</a:t>
                      </a:r>
                    </a:p>
                  </a:txBody>
                  <a:tcPr marT="45703" marB="4570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   $       11,808           </a:t>
                      </a:r>
                    </a:p>
                  </a:txBody>
                  <a:tcPr marT="45703" marB="4570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2,099        </a:t>
                      </a:r>
                    </a:p>
                  </a:txBody>
                  <a:tcPr marT="45703" marB="4570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8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6,780      </a:t>
                      </a:r>
                    </a:p>
                  </a:txBody>
                  <a:tcPr marT="45703" marB="45703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525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685800" y="1676400"/>
            <a:ext cx="7620000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/>
          <a:p>
            <a:pPr algn="ctr" eaLnBrk="1" hangingPunct="1">
              <a:buFontTx/>
              <a:buNone/>
            </a:pPr>
            <a:endParaRPr lang="en-US" altLang="en-US" sz="3600" dirty="0">
              <a:effectLst/>
            </a:endParaRPr>
          </a:p>
          <a:p>
            <a:pPr algn="ctr" eaLnBrk="1" hangingPunct="1">
              <a:buFontTx/>
              <a:buNone/>
            </a:pPr>
            <a:r>
              <a:rPr lang="en-US" altLang="en-US" sz="3600" dirty="0">
                <a:effectLst/>
              </a:rPr>
              <a:t>Capital Improvement Program</a:t>
            </a:r>
          </a:p>
          <a:p>
            <a:pPr algn="ctr" eaLnBrk="1" hangingPunct="1">
              <a:buFontTx/>
              <a:buNone/>
            </a:pPr>
            <a:r>
              <a:rPr lang="en-US" altLang="en-US" sz="3600" dirty="0">
                <a:solidFill>
                  <a:srgbClr val="FFFFFF"/>
                </a:solidFill>
                <a:effectLst/>
              </a:rPr>
              <a:t>Other Funds</a:t>
            </a:r>
          </a:p>
        </p:txBody>
      </p:sp>
    </p:spTree>
    <p:extLst>
      <p:ext uri="{BB962C8B-B14F-4D97-AF65-F5344CB8AC3E}">
        <p14:creationId xmlns:p14="http://schemas.microsoft.com/office/powerpoint/2010/main" val="280792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8DBFDE1F-B47C-41C5-92CC-FADCF8776187}" type="slidenum">
              <a:rPr lang="en-US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26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ffectLst/>
              </a:rPr>
              <a:t>Community Services &amp; Parks</a:t>
            </a:r>
            <a:br>
              <a:rPr lang="en-US" altLang="en-US" dirty="0" smtClean="0">
                <a:effectLst/>
              </a:rPr>
            </a:br>
            <a:r>
              <a:rPr lang="en-US" altLang="en-US" sz="2000" dirty="0" smtClean="0">
                <a:solidFill>
                  <a:srgbClr val="FFFF00"/>
                </a:solidFill>
                <a:effectLst/>
              </a:rPr>
              <a:t>Project Summary</a:t>
            </a:r>
            <a:br>
              <a:rPr lang="en-US" altLang="en-US" sz="2000" dirty="0" smtClean="0">
                <a:solidFill>
                  <a:srgbClr val="FFFF00"/>
                </a:solidFill>
                <a:effectLst/>
              </a:rPr>
            </a:br>
            <a:r>
              <a:rPr lang="en-US" altLang="en-US" sz="1600" dirty="0" smtClean="0">
                <a:solidFill>
                  <a:schemeClr val="tx1"/>
                </a:solidFill>
                <a:effectLst/>
              </a:rPr>
              <a:t>(In Thousands)</a:t>
            </a:r>
          </a:p>
        </p:txBody>
      </p:sp>
      <p:graphicFrame>
        <p:nvGraphicFramePr>
          <p:cNvPr id="565373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0614139"/>
              </p:ext>
            </p:extLst>
          </p:nvPr>
        </p:nvGraphicFramePr>
        <p:xfrm>
          <a:off x="457200" y="914400"/>
          <a:ext cx="7848600" cy="5272866"/>
        </p:xfrm>
        <a:graphic>
          <a:graphicData uri="http://schemas.openxmlformats.org/drawingml/2006/table">
            <a:tbl>
              <a:tblPr/>
              <a:tblGrid>
                <a:gridCol w="3733800"/>
                <a:gridCol w="1371600"/>
                <a:gridCol w="1524000"/>
                <a:gridCol w="12192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Life To Date Project Budget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Remaining Budget 3/31/16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  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Parks Mitigation Fee Fund 405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Fremont Park Renovation Design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2,150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2,113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2,000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Central Park Plaza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968">
                <a:tc>
                  <a:txBody>
                    <a:bodyPr/>
                    <a:lstStyle/>
                    <a:p>
                      <a:pPr marL="1143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Verdugo Park-North Community Building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1,500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53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Planning and Design Studies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54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Carr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Park Outdoor Fitness Center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68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Soccer Field at Columbus Elementary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3,450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82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Soccer Field at Wilson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5,050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96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Verdugo Park All Inclusive Playground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825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Maple Park All Inclusive Playground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825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924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Maple Park Shade Structure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174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738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Maryland Avenue Park Shade Structure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151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752">
                <a:tc>
                  <a:txBody>
                    <a:bodyPr/>
                    <a:lstStyle/>
                    <a:p>
                      <a:pPr marL="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Pacific Park Lighting Improvements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76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50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         Total Community Services &amp; Parks 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3,100          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  2,868         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16,173        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78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339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8F73BFC4-A258-4CA9-AC31-EFF13B345173}" type="slidenum">
              <a:rPr lang="en-US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27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en-US" smtClean="0">
                <a:effectLst/>
              </a:rPr>
              <a:t>Library, Arts &amp; Culture</a:t>
            </a:r>
            <a:br>
              <a:rPr lang="en-US" altLang="en-US" smtClean="0">
                <a:effectLst/>
              </a:rPr>
            </a:br>
            <a:r>
              <a:rPr lang="en-US" altLang="en-US" sz="2000" smtClean="0">
                <a:solidFill>
                  <a:srgbClr val="FFFF00"/>
                </a:solidFill>
                <a:effectLst/>
              </a:rPr>
              <a:t>Project Summary </a:t>
            </a:r>
            <a:br>
              <a:rPr lang="en-US" altLang="en-US" sz="2000" smtClean="0">
                <a:solidFill>
                  <a:srgbClr val="FFFF00"/>
                </a:solidFill>
                <a:effectLst/>
              </a:rPr>
            </a:br>
            <a:r>
              <a:rPr lang="en-US" altLang="en-US" sz="1600" smtClean="0">
                <a:solidFill>
                  <a:schemeClr val="tx1"/>
                </a:solidFill>
                <a:effectLst/>
              </a:rPr>
              <a:t>(In Thousands)</a:t>
            </a:r>
          </a:p>
        </p:txBody>
      </p:sp>
      <p:graphicFrame>
        <p:nvGraphicFramePr>
          <p:cNvPr id="652380" name="Group 9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272324"/>
              </p:ext>
            </p:extLst>
          </p:nvPr>
        </p:nvGraphicFramePr>
        <p:xfrm>
          <a:off x="609600" y="1219200"/>
          <a:ext cx="7848600" cy="2206626"/>
        </p:xfrm>
        <a:graphic>
          <a:graphicData uri="http://schemas.openxmlformats.org/drawingml/2006/table">
            <a:tbl>
              <a:tblPr/>
              <a:tblGrid>
                <a:gridCol w="3509963"/>
                <a:gridCol w="1543050"/>
                <a:gridCol w="1500187"/>
                <a:gridCol w="1295400"/>
              </a:tblGrid>
              <a:tr h="858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Life To Date Project Budget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Remaining Budget 3/31/16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   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Library Mitigation Fee Fund 407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Central Library Renovation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$               826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815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555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Total Library, Arts &amp; Culture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     826           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       815          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 555             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688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8F73BFC4-A258-4CA9-AC31-EFF13B345173}" type="slidenum">
              <a:rPr lang="en-US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28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ffectLst/>
              </a:rPr>
              <a:t>Community Development</a:t>
            </a:r>
            <a:br>
              <a:rPr lang="en-US" altLang="en-US" dirty="0" smtClean="0">
                <a:effectLst/>
              </a:rPr>
            </a:br>
            <a:r>
              <a:rPr lang="en-US" altLang="en-US" sz="2000" dirty="0">
                <a:solidFill>
                  <a:srgbClr val="FFFF00"/>
                </a:solidFill>
                <a:effectLst/>
              </a:rPr>
              <a:t>Project Summary </a:t>
            </a:r>
            <a:r>
              <a:rPr lang="en-US" altLang="en-US" sz="2000" dirty="0" smtClean="0">
                <a:solidFill>
                  <a:srgbClr val="FFFF00"/>
                </a:solidFill>
                <a:effectLst/>
              </a:rPr>
              <a:t/>
            </a:r>
            <a:br>
              <a:rPr lang="en-US" altLang="en-US" sz="2000" dirty="0" smtClean="0">
                <a:solidFill>
                  <a:srgbClr val="FFFF00"/>
                </a:solidFill>
                <a:effectLst/>
              </a:rPr>
            </a:br>
            <a:r>
              <a:rPr lang="en-US" altLang="en-US" sz="1600" dirty="0" smtClean="0">
                <a:solidFill>
                  <a:schemeClr val="tx1"/>
                </a:solidFill>
                <a:effectLst/>
              </a:rPr>
              <a:t>(In Thousands)</a:t>
            </a:r>
          </a:p>
        </p:txBody>
      </p:sp>
      <p:graphicFrame>
        <p:nvGraphicFramePr>
          <p:cNvPr id="652380" name="Group 9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8644647"/>
              </p:ext>
            </p:extLst>
          </p:nvPr>
        </p:nvGraphicFramePr>
        <p:xfrm>
          <a:off x="609600" y="1219200"/>
          <a:ext cx="7848600" cy="4483226"/>
        </p:xfrm>
        <a:graphic>
          <a:graphicData uri="http://schemas.openxmlformats.org/drawingml/2006/table">
            <a:tbl>
              <a:tblPr/>
              <a:tblGrid>
                <a:gridCol w="3509963"/>
                <a:gridCol w="1543050"/>
                <a:gridCol w="1500187"/>
                <a:gridCol w="12954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Life To Date Project Budget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Remaining Budget 3/31/16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   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Grant Fund 216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09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Citywide Pedestrian Plan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401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401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99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09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Citywide Safety Education Initiative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79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Subtotal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  802                            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    525          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198             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24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Measure R Local Return Fund 254</a:t>
                      </a: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Beeline Facility</a:t>
                      </a: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6,650             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6,434            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2,375     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Transportation Model</a:t>
                      </a: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277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06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        Subtotal</a:t>
                      </a: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  6,927             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 6,483           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2,410     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4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Transit Prop A Local Return Fund 256</a:t>
                      </a: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40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Beeline Facility</a:t>
                      </a: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3,376</a:t>
                      </a: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37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        Subtotal</a:t>
                      </a: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          -        </a:t>
                      </a: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         -        </a:t>
                      </a: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3,376            </a:t>
                      </a:r>
                    </a:p>
                  </a:txBody>
                  <a:tcPr marT="45737" marB="45737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19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Total Community Development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  7,729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 7,008    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5,984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39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CB19E152-0134-4B03-9797-95FA2A1DA240}" type="slidenum">
              <a:rPr lang="en-US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29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ffectLst/>
              </a:rPr>
              <a:t>Public Works</a:t>
            </a:r>
            <a:br>
              <a:rPr lang="en-US" altLang="en-US" dirty="0" smtClean="0">
                <a:effectLst/>
              </a:rPr>
            </a:br>
            <a:r>
              <a:rPr lang="en-US" altLang="en-US" sz="2000" dirty="0" smtClean="0">
                <a:solidFill>
                  <a:srgbClr val="FFFF00"/>
                </a:solidFill>
                <a:effectLst/>
              </a:rPr>
              <a:t>Project Summary (1 of </a:t>
            </a:r>
            <a:r>
              <a:rPr lang="en-US" altLang="en-US" sz="2000" dirty="0">
                <a:solidFill>
                  <a:srgbClr val="FFFF00"/>
                </a:solidFill>
                <a:effectLst/>
              </a:rPr>
              <a:t>2</a:t>
            </a:r>
            <a:r>
              <a:rPr lang="en-US" altLang="en-US" sz="2000" dirty="0" smtClean="0">
                <a:solidFill>
                  <a:srgbClr val="FFFF00"/>
                </a:solidFill>
                <a:effectLst/>
              </a:rPr>
              <a:t>)</a:t>
            </a:r>
            <a:br>
              <a:rPr lang="en-US" altLang="en-US" sz="2000" dirty="0" smtClean="0">
                <a:solidFill>
                  <a:srgbClr val="FFFF00"/>
                </a:solidFill>
                <a:effectLst/>
              </a:rPr>
            </a:br>
            <a:r>
              <a:rPr lang="en-US" altLang="en-US" sz="1600" dirty="0" smtClean="0">
                <a:solidFill>
                  <a:schemeClr val="tx1"/>
                </a:solidFill>
                <a:effectLst/>
              </a:rPr>
              <a:t>(In Thousands)</a:t>
            </a:r>
          </a:p>
        </p:txBody>
      </p:sp>
      <p:graphicFrame>
        <p:nvGraphicFramePr>
          <p:cNvPr id="657703" name="Group 29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7531178"/>
              </p:ext>
            </p:extLst>
          </p:nvPr>
        </p:nvGraphicFramePr>
        <p:xfrm>
          <a:off x="304800" y="1066800"/>
          <a:ext cx="7924800" cy="4340228"/>
        </p:xfrm>
        <a:graphic>
          <a:graphicData uri="http://schemas.openxmlformats.org/drawingml/2006/table">
            <a:tbl>
              <a:tblPr/>
              <a:tblGrid>
                <a:gridCol w="3670300"/>
                <a:gridCol w="1481138"/>
                <a:gridCol w="1477962"/>
                <a:gridCol w="1295400"/>
              </a:tblGrid>
              <a:tr h="5857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Life To Date Project Budget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Remaining Budget 3/31/16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State Gas Tax Fund 402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Street Resurfacing Program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        21,653</a:t>
                      </a:r>
                      <a:endParaRPr lang="en-US" sz="1400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            532</a:t>
                      </a:r>
                      <a:endParaRPr lang="en-US" sz="1400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 </a:t>
                      </a:r>
                      <a:r>
                        <a:rPr lang="en-US" sz="1400" baseline="0" dirty="0" smtClean="0"/>
                        <a:t>        </a:t>
                      </a:r>
                      <a:r>
                        <a:rPr lang="en-US" sz="1400" dirty="0" smtClean="0"/>
                        <a:t>740</a:t>
                      </a:r>
                      <a:endParaRPr lang="en-US" sz="1400" dirty="0"/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Street Tree Maintenance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1,610</a:t>
                      </a:r>
                      <a:endParaRPr lang="en-US" sz="1400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36</a:t>
                      </a:r>
                      <a:endParaRPr lang="en-US" sz="1400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610</a:t>
                      </a:r>
                      <a:endParaRPr lang="en-US" sz="1400" dirty="0"/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Sidewalk Maintenance Program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3,000</a:t>
                      </a:r>
                      <a:endParaRPr lang="en-US" sz="1400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480</a:t>
                      </a:r>
                      <a:endParaRPr lang="en-US" sz="1400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250</a:t>
                      </a:r>
                      <a:endParaRPr lang="en-US" sz="1400" dirty="0"/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 Traffic Signal Installation &amp;</a:t>
                      </a:r>
                      <a:r>
                        <a:rPr lang="en-US" sz="1400" baseline="0" dirty="0" smtClean="0"/>
                        <a:t> Modification</a:t>
                      </a:r>
                      <a:endParaRPr lang="en-US" sz="1400" dirty="0"/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254</a:t>
                      </a:r>
                      <a:endParaRPr lang="en-US" sz="1400" dirty="0"/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Subtotal</a:t>
                      </a:r>
                    </a:p>
                  </a:txBody>
                  <a:tcPr marT="45712" marB="4571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$        26,263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$         1,048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1,854         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Parking Fund 520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Downtown Parking Improvements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Parking Structure Improvements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Subtotal</a:t>
                      </a:r>
                    </a:p>
                  </a:txBody>
                  <a:tcPr marT="45712" marB="4571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$                   -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rgbClr val="FFFF00"/>
                          </a:solidFill>
                        </a:rPr>
                        <a:t>$                 -</a:t>
                      </a:r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500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FF00"/>
                        </a:solidFill>
                      </a:endParaRPr>
                    </a:p>
                  </a:txBody>
                  <a:tcPr marT="45712" marB="45712" anchor="b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solidFill>
                          <a:srgbClr val="FFFF00"/>
                        </a:solidFill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93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762000" y="2133600"/>
            <a:ext cx="76200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3200" dirty="0">
                <a:solidFill>
                  <a:schemeClr val="tx1"/>
                </a:solidFill>
                <a:effectLst/>
              </a:rPr>
              <a:t>FY </a:t>
            </a:r>
            <a:r>
              <a:rPr lang="en-US" altLang="en-US" sz="3200" dirty="0" smtClean="0">
                <a:solidFill>
                  <a:schemeClr val="tx1"/>
                </a:solidFill>
                <a:effectLst/>
              </a:rPr>
              <a:t>2016-17 Proposed </a:t>
            </a:r>
            <a:r>
              <a:rPr lang="en-US" altLang="en-US" sz="3200" dirty="0">
                <a:solidFill>
                  <a:schemeClr val="tx1"/>
                </a:solidFill>
                <a:effectLst/>
              </a:rPr>
              <a:t>Budget</a:t>
            </a:r>
          </a:p>
          <a:p>
            <a:pPr algn="ctr" eaLnBrk="1" hangingPunct="1">
              <a:buFontTx/>
              <a:buNone/>
            </a:pPr>
            <a:r>
              <a:rPr lang="en-US" altLang="en-US" sz="3200" dirty="0">
                <a:effectLst/>
              </a:rPr>
              <a:t>Summary of Appropriations</a:t>
            </a:r>
            <a:endParaRPr lang="en-US" altLang="en-US" sz="3200" dirty="0">
              <a:solidFill>
                <a:srgbClr val="FFFFFF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7C5E3653-6E9F-42B7-BB6B-D9A15808E570}" type="slidenum">
              <a:rPr lang="en-US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30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ffectLst/>
              </a:rPr>
              <a:t>Public Works</a:t>
            </a:r>
            <a:br>
              <a:rPr lang="en-US" altLang="en-US" dirty="0" smtClean="0">
                <a:effectLst/>
              </a:rPr>
            </a:br>
            <a:r>
              <a:rPr lang="en-US" altLang="en-US" sz="2000" dirty="0" smtClean="0">
                <a:solidFill>
                  <a:srgbClr val="FFFF00"/>
                </a:solidFill>
                <a:effectLst/>
              </a:rPr>
              <a:t>Project Summary (2 of 2)</a:t>
            </a:r>
            <a:br>
              <a:rPr lang="en-US" altLang="en-US" sz="2000" dirty="0" smtClean="0">
                <a:solidFill>
                  <a:srgbClr val="FFFF00"/>
                </a:solidFill>
                <a:effectLst/>
              </a:rPr>
            </a:br>
            <a:r>
              <a:rPr lang="en-US" altLang="en-US" sz="1600" dirty="0" smtClean="0">
                <a:solidFill>
                  <a:schemeClr val="tx1"/>
                </a:solidFill>
                <a:effectLst/>
              </a:rPr>
              <a:t>(In Thousands)</a:t>
            </a:r>
          </a:p>
        </p:txBody>
      </p:sp>
      <p:graphicFrame>
        <p:nvGraphicFramePr>
          <p:cNvPr id="570715" name="Group 34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1999478"/>
              </p:ext>
            </p:extLst>
          </p:nvPr>
        </p:nvGraphicFramePr>
        <p:xfrm>
          <a:off x="304800" y="838200"/>
          <a:ext cx="8001000" cy="5029118"/>
        </p:xfrm>
        <a:graphic>
          <a:graphicData uri="http://schemas.openxmlformats.org/drawingml/2006/table">
            <a:tbl>
              <a:tblPr/>
              <a:tblGrid>
                <a:gridCol w="3962400"/>
                <a:gridCol w="1416050"/>
                <a:gridCol w="1479550"/>
                <a:gridCol w="11430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Life To Date Project Budget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Remaining Budget 3/31/16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 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7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Sewer Fund 525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CMP Replacement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762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367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100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Sewer Reconstruction Program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6,615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5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Wastewater Capacity Improvement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5,517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1,660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7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Hyperion Wastewater System</a:t>
                      </a: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19,753</a:t>
                      </a:r>
                    </a:p>
                  </a:txBody>
                  <a:tcPr marT="45714" marB="4571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5,571</a:t>
                      </a:r>
                    </a:p>
                  </a:txBody>
                  <a:tcPr marT="45714" marB="4571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4,000</a:t>
                      </a:r>
                    </a:p>
                  </a:txBody>
                  <a:tcPr marT="45714" marB="45714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7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LA-Glendale Water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Reclam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Plant</a:t>
                      </a:r>
                    </a:p>
                  </a:txBody>
                  <a:tcPr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32,000</a:t>
                      </a:r>
                    </a:p>
                  </a:txBody>
                  <a:tcPr marT="45714" marB="4571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16,215</a:t>
                      </a:r>
                    </a:p>
                  </a:txBody>
                  <a:tcPr marT="45714" marB="4571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5,500</a:t>
                      </a:r>
                    </a:p>
                  </a:txBody>
                  <a:tcPr marT="45714" marB="45714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Wastewater Shop Tennant Improvements</a:t>
                      </a:r>
                    </a:p>
                  </a:txBody>
                  <a:tcPr marT="45715" marB="4571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5" marB="4571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5" marB="4571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marT="45715" marB="4571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        Subtotal</a:t>
                      </a:r>
                    </a:p>
                  </a:txBody>
                  <a:tcPr marT="45715" marB="4571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64,647      </a:t>
                      </a:r>
                    </a:p>
                  </a:txBody>
                  <a:tcPr marT="45715" marB="457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  24,498    </a:t>
                      </a:r>
                    </a:p>
                  </a:txBody>
                  <a:tcPr marT="45715" marB="457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10,350     </a:t>
                      </a:r>
                    </a:p>
                  </a:txBody>
                  <a:tcPr marT="45715" marB="45715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Refuse Disposal Fund 530</a:t>
                      </a:r>
                    </a:p>
                  </a:txBody>
                  <a:tcPr marT="45715" marB="4571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 Automated Container &amp; Refuse Bin Repl.</a:t>
                      </a:r>
                    </a:p>
                  </a:txBody>
                  <a:tcPr marT="45715" marB="4571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                  -</a:t>
                      </a:r>
                    </a:p>
                  </a:txBody>
                  <a:tcPr marT="45715" marB="4571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                   -</a:t>
                      </a:r>
                    </a:p>
                  </a:txBody>
                  <a:tcPr marT="45715" marB="4571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         350</a:t>
                      </a:r>
                    </a:p>
                  </a:txBody>
                  <a:tcPr marT="45715" marB="4571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 Annual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CalRecycle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Grant</a:t>
                      </a:r>
                    </a:p>
                  </a:txBody>
                  <a:tcPr marT="45715" marB="4571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5" marB="4571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5" marB="4571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52</a:t>
                      </a:r>
                    </a:p>
                  </a:txBody>
                  <a:tcPr marT="45715" marB="4571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        Subtotal</a:t>
                      </a:r>
                    </a:p>
                  </a:txBody>
                  <a:tcPr marT="45715" marB="4571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        -      </a:t>
                      </a:r>
                    </a:p>
                  </a:txBody>
                  <a:tcPr marT="45715" marB="457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            -    </a:t>
                      </a:r>
                    </a:p>
                  </a:txBody>
                  <a:tcPr marT="45715" marB="457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402     </a:t>
                      </a:r>
                    </a:p>
                  </a:txBody>
                  <a:tcPr marT="45715" marB="45715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Total Public Works</a:t>
                      </a:r>
                    </a:p>
                  </a:txBody>
                  <a:tcPr marT="45715" marB="4571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90,910</a:t>
                      </a:r>
                    </a:p>
                  </a:txBody>
                  <a:tcPr marT="45715" marB="457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25,546</a:t>
                      </a:r>
                    </a:p>
                  </a:txBody>
                  <a:tcPr marT="45715" marB="457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13,106</a:t>
                      </a:r>
                    </a:p>
                  </a:txBody>
                  <a:tcPr marT="45715" marB="45715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697683" y="7422078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9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ffectLst/>
              </a:rPr>
              <a:t>Glendale Water &amp; Power</a:t>
            </a:r>
            <a:br>
              <a:rPr lang="en-US" altLang="en-US" dirty="0" smtClean="0">
                <a:effectLst/>
              </a:rPr>
            </a:br>
            <a:r>
              <a:rPr lang="en-US" altLang="en-US" sz="2000" dirty="0" smtClean="0">
                <a:solidFill>
                  <a:srgbClr val="FFFF00"/>
                </a:solidFill>
                <a:effectLst/>
              </a:rPr>
              <a:t>Project Summary – Electric (1 of 3)</a:t>
            </a:r>
            <a:br>
              <a:rPr lang="en-US" altLang="en-US" sz="2000" dirty="0" smtClean="0">
                <a:solidFill>
                  <a:srgbClr val="FFFF00"/>
                </a:solidFill>
                <a:effectLst/>
              </a:rPr>
            </a:br>
            <a:r>
              <a:rPr lang="en-US" altLang="en-US" sz="1600" dirty="0" smtClean="0">
                <a:solidFill>
                  <a:schemeClr val="tx1"/>
                </a:solidFill>
                <a:effectLst/>
              </a:rPr>
              <a:t>(In Thousands)</a:t>
            </a:r>
          </a:p>
        </p:txBody>
      </p:sp>
      <p:graphicFrame>
        <p:nvGraphicFramePr>
          <p:cNvPr id="656550" name="Group 16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2102771"/>
              </p:ext>
            </p:extLst>
          </p:nvPr>
        </p:nvGraphicFramePr>
        <p:xfrm>
          <a:off x="533400" y="1143000"/>
          <a:ext cx="7848599" cy="4533221"/>
        </p:xfrm>
        <a:graphic>
          <a:graphicData uri="http://schemas.openxmlformats.org/drawingml/2006/table">
            <a:tbl>
              <a:tblPr/>
              <a:tblGrid>
                <a:gridCol w="3886925"/>
                <a:gridCol w="1366522"/>
                <a:gridCol w="1429519"/>
                <a:gridCol w="1165633"/>
              </a:tblGrid>
              <a:tr h="5708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Life To Date Project Budget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Remaining Budget 3/31/16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 FY 2016-17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11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Electric Depreciation Fund 553 </a:t>
                      </a:r>
                    </a:p>
                  </a:txBody>
                  <a:tcPr marT="45729" marB="45729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Power</a:t>
                      </a:r>
                      <a:r>
                        <a:rPr lang="en-US" sz="1400" baseline="0" dirty="0" smtClean="0"/>
                        <a:t> Management:</a:t>
                      </a:r>
                      <a:endParaRPr lang="en-US" sz="1400" dirty="0" smtClean="0"/>
                    </a:p>
                  </a:txBody>
                  <a:tcPr marT="45729" marB="45729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1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      Unit 9 Modifications</a:t>
                      </a:r>
                    </a:p>
                  </a:txBody>
                  <a:tcPr marT="45729" marB="45729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-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-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1,486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1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     Emergency Repairs</a:t>
                      </a:r>
                    </a:p>
                  </a:txBody>
                  <a:tcPr marT="45729" marB="45729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1,195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1,195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750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9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      General Plant Capital Outlay</a:t>
                      </a:r>
                    </a:p>
                  </a:txBody>
                  <a:tcPr marT="45729" marB="45729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629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475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463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91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Distribution: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257">
                <a:tc>
                  <a:txBody>
                    <a:bodyPr/>
                    <a:lstStyle/>
                    <a:p>
                      <a:pPr marL="742950" marR="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 Plant Allocation</a:t>
                      </a:r>
                    </a:p>
                  </a:txBody>
                  <a:tcPr marT="45712" marB="4571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2,233        </a:t>
                      </a: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670             </a:t>
                      </a: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1,459             </a:t>
                      </a:r>
                    </a:p>
                  </a:txBody>
                  <a:tcPr marT="45712" marB="45712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27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AMI Modernization IT Support *</a:t>
                      </a:r>
                    </a:p>
                  </a:txBody>
                  <a:tcPr marT="45712" marB="4571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561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255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91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      Grandview Getaways</a:t>
                      </a:r>
                    </a:p>
                  </a:txBody>
                  <a:tcPr marT="45712" marB="4571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2,265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631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117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91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      Grandview Substation</a:t>
                      </a:r>
                    </a:p>
                  </a:txBody>
                  <a:tcPr marT="45712" marB="4571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16,242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2,540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</a:t>
                      </a:r>
                    </a:p>
                  </a:txBody>
                  <a:tcPr marT="45712" marB="45712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9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General Plant Capital Outlay</a:t>
                      </a:r>
                    </a:p>
                  </a:txBody>
                  <a:tcPr marT="45705" marB="4570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455</a:t>
                      </a:r>
                    </a:p>
                  </a:txBody>
                  <a:tcPr marT="45705" marB="4570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278</a:t>
                      </a:r>
                    </a:p>
                  </a:txBody>
                  <a:tcPr marT="45705" marB="4570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533</a:t>
                      </a:r>
                    </a:p>
                  </a:txBody>
                  <a:tcPr marT="45705" marB="45705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91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      Streetlight</a:t>
                      </a:r>
                      <a:r>
                        <a:rPr lang="en-US" sz="1400" baseline="0" dirty="0" smtClean="0"/>
                        <a:t> Electric Services</a:t>
                      </a:r>
                      <a:endParaRPr lang="en-US" sz="1400" dirty="0" smtClean="0"/>
                    </a:p>
                  </a:txBody>
                  <a:tcPr marT="45707" marB="45707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109</a:t>
                      </a:r>
                    </a:p>
                  </a:txBody>
                  <a:tcPr marT="45707" marB="4570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</a:t>
                      </a:r>
                    </a:p>
                  </a:txBody>
                  <a:tcPr marT="45707" marB="4570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116</a:t>
                      </a:r>
                    </a:p>
                  </a:txBody>
                  <a:tcPr marT="45707" marB="45707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915">
                <a:tc>
                  <a:txBody>
                    <a:bodyPr/>
                    <a:lstStyle/>
                    <a:p>
                      <a:pPr marL="742950" marR="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Feeder Conversion at Bel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Aire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345        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186        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162          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Slide </a:t>
            </a:r>
            <a:fld id="{1EF3BFB2-76A3-491A-9762-8B2A3B7EEC50}" type="slidenum">
              <a:rPr lang="en-US" altLang="en-US" smtClean="0">
                <a:solidFill>
                  <a:schemeClr val="tx1"/>
                </a:solidFill>
              </a:rPr>
              <a:pPr>
                <a:buNone/>
                <a:defRPr/>
              </a:pPr>
              <a:t>31</a:t>
            </a:fld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6200807"/>
            <a:ext cx="510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/>
              <a:t>* Reflects estimated project budget reductions at the end of FY 15-16 to fund proposed FY 16-17 projects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939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ffectLst/>
              </a:rPr>
              <a:t>Glendale Water &amp; Power</a:t>
            </a:r>
            <a:br>
              <a:rPr lang="en-US" altLang="en-US" dirty="0" smtClean="0">
                <a:effectLst/>
              </a:rPr>
            </a:br>
            <a:r>
              <a:rPr lang="en-US" altLang="en-US" sz="2000" dirty="0">
                <a:solidFill>
                  <a:srgbClr val="FFFF00"/>
                </a:solidFill>
                <a:effectLst/>
              </a:rPr>
              <a:t>Project Summary – Electric </a:t>
            </a:r>
            <a:r>
              <a:rPr lang="en-US" altLang="en-US" sz="2000" dirty="0" smtClean="0">
                <a:solidFill>
                  <a:srgbClr val="FFFF00"/>
                </a:solidFill>
                <a:effectLst/>
              </a:rPr>
              <a:t>(2 </a:t>
            </a:r>
            <a:r>
              <a:rPr lang="en-US" altLang="en-US" sz="2000" dirty="0">
                <a:solidFill>
                  <a:srgbClr val="FFFF00"/>
                </a:solidFill>
                <a:effectLst/>
              </a:rPr>
              <a:t>of </a:t>
            </a:r>
            <a:r>
              <a:rPr lang="en-US" altLang="en-US" sz="2000" dirty="0" smtClean="0">
                <a:solidFill>
                  <a:srgbClr val="FFFF00"/>
                </a:solidFill>
                <a:effectLst/>
              </a:rPr>
              <a:t>3)</a:t>
            </a:r>
            <a:br>
              <a:rPr lang="en-US" altLang="en-US" sz="2000" dirty="0" smtClean="0">
                <a:solidFill>
                  <a:srgbClr val="FFFF00"/>
                </a:solidFill>
                <a:effectLst/>
              </a:rPr>
            </a:br>
            <a:r>
              <a:rPr lang="en-US" altLang="en-US" sz="1600" dirty="0" smtClean="0">
                <a:solidFill>
                  <a:schemeClr val="tx1"/>
                </a:solidFill>
                <a:effectLst/>
              </a:rPr>
              <a:t>(In Thousands)</a:t>
            </a:r>
          </a:p>
        </p:txBody>
      </p:sp>
      <p:graphicFrame>
        <p:nvGraphicFramePr>
          <p:cNvPr id="658537" name="Group 10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7155910"/>
              </p:ext>
            </p:extLst>
          </p:nvPr>
        </p:nvGraphicFramePr>
        <p:xfrm>
          <a:off x="381000" y="1066800"/>
          <a:ext cx="8153399" cy="4383169"/>
        </p:xfrm>
        <a:graphic>
          <a:graphicData uri="http://schemas.openxmlformats.org/drawingml/2006/table">
            <a:tbl>
              <a:tblPr/>
              <a:tblGrid>
                <a:gridCol w="3886199"/>
                <a:gridCol w="1517760"/>
                <a:gridCol w="1470475"/>
                <a:gridCol w="1278965"/>
              </a:tblGrid>
              <a:tr h="5181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Life To Date Project Budget</a:t>
                      </a:r>
                    </a:p>
                  </a:txBody>
                  <a:tcPr marT="45705" marB="45705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Remaining Budget 3/31/16</a:t>
                      </a:r>
                    </a:p>
                  </a:txBody>
                  <a:tcPr marT="45705" marB="45705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2016-17</a:t>
                      </a:r>
                    </a:p>
                  </a:txBody>
                  <a:tcPr marT="45705" marB="45705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2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Electric Depreciation Fund 553 (Continued)</a:t>
                      </a:r>
                    </a:p>
                  </a:txBody>
                  <a:tcPr marT="45705" marB="4570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2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 Distribution (continued):</a:t>
                      </a:r>
                      <a:endParaRPr lang="en-US" sz="1400" dirty="0"/>
                    </a:p>
                  </a:txBody>
                  <a:tcPr marT="45705" marB="4570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5" marB="4570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5" marB="4570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5" marB="4570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42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Meter Purchases</a:t>
                      </a:r>
                    </a:p>
                  </a:txBody>
                  <a:tcPr marT="45719" marB="45719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81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42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Transformer Purchases</a:t>
                      </a:r>
                    </a:p>
                  </a:txBody>
                  <a:tcPr marT="45719" marB="45719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123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marT="45719" marB="45719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42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Deteriorated Pole Replacements</a:t>
                      </a:r>
                    </a:p>
                  </a:txBody>
                  <a:tcPr marT="45719" marB="45719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505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555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4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Elec Vault Replacements</a:t>
                      </a:r>
                    </a:p>
                  </a:txBody>
                  <a:tcPr marT="45719" marB="45719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234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4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Cable Replacements</a:t>
                      </a:r>
                    </a:p>
                  </a:txBody>
                  <a:tcPr marT="45719" marB="45719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568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61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676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42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      Emergency</a:t>
                      </a:r>
                      <a:r>
                        <a:rPr lang="en-US" sz="1400" baseline="0" dirty="0" smtClean="0"/>
                        <a:t> System Improvement *</a:t>
                      </a:r>
                      <a:endParaRPr lang="en-US" sz="1400" dirty="0" smtClean="0"/>
                    </a:p>
                  </a:txBody>
                  <a:tcPr marT="45725" marB="4572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523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42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      Glen/Grandview</a:t>
                      </a:r>
                      <a:r>
                        <a:rPr lang="en-US" sz="1400" baseline="0" dirty="0" smtClean="0"/>
                        <a:t> South Reconstruction</a:t>
                      </a:r>
                      <a:endParaRPr lang="en-US" sz="1400" dirty="0" smtClean="0"/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343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42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      Fiber Plan</a:t>
                      </a:r>
                      <a:r>
                        <a:rPr lang="en-US" sz="1400" baseline="0" dirty="0" smtClean="0"/>
                        <a:t> Implementation</a:t>
                      </a:r>
                      <a:endParaRPr lang="en-US" sz="1400" dirty="0" smtClean="0"/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1,710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42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      Capacity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Bank Conversion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1,387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42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      </a:t>
                      </a:r>
                      <a:r>
                        <a:rPr lang="en-US" sz="1400" dirty="0" err="1" smtClean="0"/>
                        <a:t>ICCP</a:t>
                      </a:r>
                      <a:r>
                        <a:rPr lang="en-US" sz="1400" baseline="0" dirty="0" smtClean="0"/>
                        <a:t> &amp; </a:t>
                      </a:r>
                      <a:r>
                        <a:rPr lang="en-US" sz="1400" baseline="0" dirty="0" err="1" smtClean="0"/>
                        <a:t>SCADA</a:t>
                      </a:r>
                      <a:r>
                        <a:rPr lang="en-US" sz="1400" baseline="0" dirty="0" smtClean="0"/>
                        <a:t> Monitoring</a:t>
                      </a:r>
                      <a:endParaRPr lang="en-US" sz="1400" dirty="0" smtClean="0"/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294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Slide </a:t>
            </a:r>
            <a:fld id="{F1FA004E-4EBA-4B18-B2BA-2A261F04A32A}" type="slidenum">
              <a:rPr lang="en-US" altLang="en-US" smtClean="0">
                <a:solidFill>
                  <a:schemeClr val="tx1"/>
                </a:solidFill>
              </a:rPr>
              <a:pPr>
                <a:buNone/>
                <a:defRPr/>
              </a:pPr>
              <a:t>32</a:t>
            </a:fld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200807"/>
            <a:ext cx="510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/>
              <a:t>* Reflects estimated project budget reductions at the end of FY 15-16 to fund proposed FY 16-17 projects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95271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ffectLst/>
              </a:rPr>
              <a:t>Glendale Water &amp; Power</a:t>
            </a:r>
            <a:br>
              <a:rPr lang="en-US" altLang="en-US" dirty="0" smtClean="0">
                <a:effectLst/>
              </a:rPr>
            </a:br>
            <a:r>
              <a:rPr lang="en-US" altLang="en-US" sz="2000" dirty="0">
                <a:solidFill>
                  <a:srgbClr val="FFFF00"/>
                </a:solidFill>
                <a:effectLst/>
              </a:rPr>
              <a:t>Project Summary – Electric </a:t>
            </a:r>
            <a:r>
              <a:rPr lang="en-US" altLang="en-US" sz="2000" dirty="0" smtClean="0">
                <a:solidFill>
                  <a:srgbClr val="FFFF00"/>
                </a:solidFill>
                <a:effectLst/>
              </a:rPr>
              <a:t>(3 </a:t>
            </a:r>
            <a:r>
              <a:rPr lang="en-US" altLang="en-US" sz="2000" dirty="0">
                <a:solidFill>
                  <a:srgbClr val="FFFF00"/>
                </a:solidFill>
                <a:effectLst/>
              </a:rPr>
              <a:t>of </a:t>
            </a:r>
            <a:r>
              <a:rPr lang="en-US" altLang="en-US" sz="2000" dirty="0" smtClean="0">
                <a:solidFill>
                  <a:srgbClr val="FFFF00"/>
                </a:solidFill>
                <a:effectLst/>
              </a:rPr>
              <a:t>3)</a:t>
            </a:r>
            <a:br>
              <a:rPr lang="en-US" altLang="en-US" sz="2000" dirty="0" smtClean="0">
                <a:solidFill>
                  <a:srgbClr val="FFFF00"/>
                </a:solidFill>
                <a:effectLst/>
              </a:rPr>
            </a:br>
            <a:r>
              <a:rPr lang="en-US" altLang="en-US" sz="1600" dirty="0" smtClean="0">
                <a:solidFill>
                  <a:schemeClr val="tx1"/>
                </a:solidFill>
                <a:effectLst/>
              </a:rPr>
              <a:t>(In Thousands)</a:t>
            </a:r>
          </a:p>
        </p:txBody>
      </p:sp>
      <p:graphicFrame>
        <p:nvGraphicFramePr>
          <p:cNvPr id="658537" name="Group 10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5925294"/>
              </p:ext>
            </p:extLst>
          </p:nvPr>
        </p:nvGraphicFramePr>
        <p:xfrm>
          <a:off x="533400" y="1473200"/>
          <a:ext cx="8153399" cy="3698451"/>
        </p:xfrm>
        <a:graphic>
          <a:graphicData uri="http://schemas.openxmlformats.org/drawingml/2006/table">
            <a:tbl>
              <a:tblPr/>
              <a:tblGrid>
                <a:gridCol w="3886199"/>
                <a:gridCol w="1517760"/>
                <a:gridCol w="1470475"/>
                <a:gridCol w="1278965"/>
              </a:tblGrid>
              <a:tr h="5182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Life To Date Project Budget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Remaining Budget 3/31/16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25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Electric Depreciation Fund 553 (Continued)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 Distribution (continued):</a:t>
                      </a:r>
                      <a:endParaRPr lang="en-US" sz="1400" dirty="0"/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51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ICON (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SCADA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Communication)</a:t>
                      </a:r>
                    </a:p>
                  </a:txBody>
                  <a:tcPr marT="45725" marB="4572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   -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  -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297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51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       Feeder Conversion at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err="1" smtClean="0"/>
                        <a:t>Tropico</a:t>
                      </a:r>
                      <a:r>
                        <a:rPr lang="en-US" sz="1400" dirty="0" smtClean="0"/>
                        <a:t> Substation</a:t>
                      </a:r>
                    </a:p>
                  </a:txBody>
                  <a:tcPr marT="45725" marB="4572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1,946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516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Subtotal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   25,691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    6,680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13,632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51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51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Electric Customer Paid Capital Fund 555</a:t>
                      </a:r>
                      <a:endParaRPr lang="en-US" sz="1400" dirty="0" smtClean="0"/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     6,220          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    6,179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1,895    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73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73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Electric Utility Totals</a:t>
                      </a:r>
                      <a:endParaRPr lang="en-US" sz="1400" dirty="0" smtClean="0"/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   31,911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  12,859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15,527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Slide </a:t>
            </a:r>
            <a:fld id="{4143CBB7-5D65-44E4-ADEC-B794523F73F3}" type="slidenum">
              <a:rPr lang="en-US" altLang="en-US" smtClean="0">
                <a:solidFill>
                  <a:schemeClr val="tx1"/>
                </a:solidFill>
              </a:rPr>
              <a:pPr>
                <a:buNone/>
                <a:defRPr/>
              </a:pPr>
              <a:t>33</a:t>
            </a:fld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54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ffectLst/>
              </a:rPr>
              <a:t>Glendale Water &amp; Power</a:t>
            </a:r>
            <a:br>
              <a:rPr lang="en-US" altLang="en-US" dirty="0" smtClean="0">
                <a:effectLst/>
              </a:rPr>
            </a:br>
            <a:r>
              <a:rPr lang="en-US" altLang="en-US" sz="2000" dirty="0" smtClean="0">
                <a:solidFill>
                  <a:srgbClr val="FFFF00"/>
                </a:solidFill>
                <a:effectLst/>
              </a:rPr>
              <a:t>Project Summary - Water (1 of 2)</a:t>
            </a:r>
            <a:br>
              <a:rPr lang="en-US" altLang="en-US" sz="2000" dirty="0" smtClean="0">
                <a:solidFill>
                  <a:srgbClr val="FFFF00"/>
                </a:solidFill>
                <a:effectLst/>
              </a:rPr>
            </a:br>
            <a:r>
              <a:rPr lang="en-US" altLang="en-US" sz="1600" dirty="0" smtClean="0">
                <a:solidFill>
                  <a:schemeClr val="tx1"/>
                </a:solidFill>
                <a:effectLst/>
              </a:rPr>
              <a:t>(In Thousands)</a:t>
            </a:r>
          </a:p>
        </p:txBody>
      </p:sp>
      <p:graphicFrame>
        <p:nvGraphicFramePr>
          <p:cNvPr id="658537" name="Group 10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038388"/>
              </p:ext>
            </p:extLst>
          </p:nvPr>
        </p:nvGraphicFramePr>
        <p:xfrm>
          <a:off x="609600" y="1005496"/>
          <a:ext cx="7772400" cy="4480868"/>
        </p:xfrm>
        <a:graphic>
          <a:graphicData uri="http://schemas.openxmlformats.org/drawingml/2006/table">
            <a:tbl>
              <a:tblPr/>
              <a:tblGrid>
                <a:gridCol w="3670300"/>
                <a:gridCol w="1481138"/>
                <a:gridCol w="1401762"/>
                <a:gridCol w="1219200"/>
              </a:tblGrid>
              <a:tr h="51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Life To Date Project Budget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Remaining Budget 3/31/16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  FY 2016-17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Water Depreciation Fund 573</a:t>
                      </a:r>
                    </a:p>
                  </a:txBody>
                  <a:tcPr marT="45713" marB="4571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64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General Plant Allocation</a:t>
                      </a:r>
                    </a:p>
                  </a:txBody>
                  <a:tcPr marT="45713" marB="4571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1,072       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335         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786             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7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Slope</a:t>
                      </a:r>
                      <a:r>
                        <a:rPr lang="en-US" sz="1400" baseline="0" dirty="0" smtClean="0"/>
                        <a:t> Repair Verdugo </a:t>
                      </a:r>
                      <a:endParaRPr lang="en-US" sz="1400" dirty="0" smtClean="0"/>
                    </a:p>
                  </a:txBody>
                  <a:tcPr marT="45713" marB="4571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112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249</a:t>
                      </a:r>
                    </a:p>
                  </a:txBody>
                  <a:tcPr marT="45713" marB="45713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Valve Replacement *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868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173                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200                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  </a:t>
                      </a:r>
                      <a:r>
                        <a:rPr lang="en-US" sz="1400" dirty="0" smtClean="0"/>
                        <a:t>Valve Installation *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General Plant Capital Outlay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Recycled Services/Meters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Potable Service &amp; Meters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Potable Hydrants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4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Slope Repairs at Various 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6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Cap</a:t>
                      </a:r>
                      <a:r>
                        <a:rPr lang="en-US" sz="1400" baseline="0" dirty="0" smtClean="0"/>
                        <a:t> Recycled Hydrants</a:t>
                      </a:r>
                      <a:endParaRPr lang="en-US" sz="1400" dirty="0" smtClean="0"/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</a:t>
                      </a:r>
                      <a:r>
                        <a:rPr lang="en-US" sz="1400" dirty="0" err="1" smtClean="0"/>
                        <a:t>Rez</a:t>
                      </a:r>
                      <a:r>
                        <a:rPr lang="en-US" sz="1400" dirty="0" smtClean="0"/>
                        <a:t> Roof  Replacement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5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Pump</a:t>
                      </a:r>
                      <a:r>
                        <a:rPr lang="en-US" sz="1400" baseline="0" dirty="0" smtClean="0"/>
                        <a:t> Replacement Program</a:t>
                      </a:r>
                      <a:endParaRPr lang="en-US" sz="1400" dirty="0" smtClean="0"/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Slide </a:t>
            </a:r>
            <a:fld id="{E60698A8-5A33-4747-95BC-322F70393FC9}" type="slidenum">
              <a:rPr lang="en-US" altLang="en-US" smtClean="0">
                <a:solidFill>
                  <a:schemeClr val="tx1"/>
                </a:solidFill>
              </a:rPr>
              <a:pPr>
                <a:buNone/>
                <a:defRPr/>
              </a:pPr>
              <a:t>34</a:t>
            </a:fld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200807"/>
            <a:ext cx="510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/>
              <a:t>* Reflects estimated project budget reductions at the end of FY 15-16 to fund proposed FY 16-17 projects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89708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ffectLst/>
              </a:rPr>
              <a:t>Glendale Water &amp; Power</a:t>
            </a:r>
            <a:br>
              <a:rPr lang="en-US" altLang="en-US" dirty="0" smtClean="0">
                <a:effectLst/>
              </a:rPr>
            </a:br>
            <a:r>
              <a:rPr lang="en-US" altLang="en-US" sz="2000" dirty="0">
                <a:solidFill>
                  <a:srgbClr val="FFFF00"/>
                </a:solidFill>
                <a:effectLst/>
              </a:rPr>
              <a:t>Project Summary - Water </a:t>
            </a:r>
            <a:r>
              <a:rPr lang="en-US" altLang="en-US" sz="2000" dirty="0" smtClean="0">
                <a:solidFill>
                  <a:srgbClr val="FFFF00"/>
                </a:solidFill>
                <a:effectLst/>
              </a:rPr>
              <a:t>(2 </a:t>
            </a:r>
            <a:r>
              <a:rPr lang="en-US" altLang="en-US" sz="2000" dirty="0">
                <a:solidFill>
                  <a:srgbClr val="FFFF00"/>
                </a:solidFill>
                <a:effectLst/>
              </a:rPr>
              <a:t>of </a:t>
            </a:r>
            <a:r>
              <a:rPr lang="en-US" altLang="en-US" sz="2000" dirty="0" smtClean="0">
                <a:solidFill>
                  <a:srgbClr val="FFFF00"/>
                </a:solidFill>
                <a:effectLst/>
              </a:rPr>
              <a:t>2)</a:t>
            </a:r>
            <a:br>
              <a:rPr lang="en-US" altLang="en-US" sz="2000" dirty="0" smtClean="0">
                <a:solidFill>
                  <a:srgbClr val="FFFF00"/>
                </a:solidFill>
                <a:effectLst/>
              </a:rPr>
            </a:br>
            <a:r>
              <a:rPr lang="en-US" altLang="en-US" sz="1600" dirty="0" smtClean="0">
                <a:solidFill>
                  <a:schemeClr val="tx1"/>
                </a:solidFill>
                <a:effectLst/>
              </a:rPr>
              <a:t>(In Thousands)</a:t>
            </a:r>
          </a:p>
        </p:txBody>
      </p:sp>
      <p:graphicFrame>
        <p:nvGraphicFramePr>
          <p:cNvPr id="656550" name="Group 16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3308075"/>
              </p:ext>
            </p:extLst>
          </p:nvPr>
        </p:nvGraphicFramePr>
        <p:xfrm>
          <a:off x="609600" y="990600"/>
          <a:ext cx="7772400" cy="4298220"/>
        </p:xfrm>
        <a:graphic>
          <a:graphicData uri="http://schemas.openxmlformats.org/drawingml/2006/table">
            <a:tbl>
              <a:tblPr/>
              <a:tblGrid>
                <a:gridCol w="3849188"/>
                <a:gridCol w="1353254"/>
                <a:gridCol w="1415641"/>
                <a:gridCol w="1154317"/>
              </a:tblGrid>
              <a:tr h="3245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Life To Date Project Budget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Remaining Budget 3/31/16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 FY 2016-17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Water Depreciation Fund 573 (Continued)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7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Sample Station Installation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 -           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147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5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Sodium</a:t>
                      </a:r>
                      <a:r>
                        <a:rPr lang="en-US" sz="1400" baseline="0" dirty="0" smtClean="0"/>
                        <a:t> Hypochlorite Feed Station</a:t>
                      </a:r>
                      <a:endParaRPr lang="en-US" sz="1400" dirty="0" smtClean="0"/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5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Potable</a:t>
                      </a:r>
                      <a:r>
                        <a:rPr lang="en-US" sz="1400" baseline="0" dirty="0" smtClean="0"/>
                        <a:t> Water Tank Rehab Program</a:t>
                      </a:r>
                      <a:endParaRPr lang="en-US" sz="1400" dirty="0" smtClean="0"/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5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 Surge</a:t>
                      </a:r>
                      <a:r>
                        <a:rPr lang="en-US" sz="1400" baseline="0" dirty="0" smtClean="0"/>
                        <a:t> Tank Rehab Program</a:t>
                      </a:r>
                      <a:endParaRPr lang="en-US" sz="1400" dirty="0" smtClean="0"/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5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  Pipeline Management Program</a:t>
                      </a:r>
                      <a:endParaRPr lang="en-US" sz="1400" dirty="0" smtClean="0"/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52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Subtotal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2,901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   1,100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3,613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5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Water Customer Paid Capital Fund 575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3,551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   2,489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1,470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44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Water Utility Totals</a:t>
                      </a:r>
                    </a:p>
                  </a:txBody>
                  <a:tcPr marT="45744" marB="45744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6,452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   3,589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5,083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40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44" marB="45744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5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Glendale Water &amp; Power Total</a:t>
                      </a:r>
                    </a:p>
                  </a:txBody>
                  <a:tcPr marT="45744" marB="45744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38,363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16,448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20,610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Slide </a:t>
            </a:r>
            <a:fld id="{11705EEC-D98A-4358-B5EA-91A8E3A09670}" type="slidenum">
              <a:rPr lang="en-US" altLang="en-US" smtClean="0">
                <a:solidFill>
                  <a:schemeClr val="tx1"/>
                </a:solidFill>
              </a:rPr>
              <a:pPr>
                <a:buNone/>
                <a:defRPr/>
              </a:pPr>
              <a:t>35</a:t>
            </a:fld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01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BB07450F-15B1-43B9-8D30-379D9410F0FC}" type="slidenum">
              <a:rPr lang="en-US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36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ffectLst/>
              </a:rPr>
              <a:t>Information Services Dept. (ISD)</a:t>
            </a:r>
            <a:br>
              <a:rPr lang="en-US" altLang="en-US" dirty="0" smtClean="0">
                <a:effectLst/>
              </a:rPr>
            </a:br>
            <a:r>
              <a:rPr lang="en-US" altLang="en-US" sz="2000" dirty="0" smtClean="0">
                <a:solidFill>
                  <a:srgbClr val="FFFF00"/>
                </a:solidFill>
                <a:effectLst/>
              </a:rPr>
              <a:t>Project Summary </a:t>
            </a:r>
            <a:br>
              <a:rPr lang="en-US" altLang="en-US" sz="2000" dirty="0" smtClean="0">
                <a:solidFill>
                  <a:srgbClr val="FFFF00"/>
                </a:solidFill>
                <a:effectLst/>
              </a:rPr>
            </a:br>
            <a:r>
              <a:rPr lang="en-US" altLang="en-US" sz="1600" dirty="0" smtClean="0">
                <a:solidFill>
                  <a:schemeClr val="tx1"/>
                </a:solidFill>
                <a:effectLst/>
              </a:rPr>
              <a:t>(In Thousands)</a:t>
            </a:r>
          </a:p>
        </p:txBody>
      </p:sp>
      <p:graphicFrame>
        <p:nvGraphicFramePr>
          <p:cNvPr id="567462" name="Group 16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6581720"/>
              </p:ext>
            </p:extLst>
          </p:nvPr>
        </p:nvGraphicFramePr>
        <p:xfrm>
          <a:off x="381000" y="1219200"/>
          <a:ext cx="8382000" cy="3063007"/>
        </p:xfrm>
        <a:graphic>
          <a:graphicData uri="http://schemas.openxmlformats.org/drawingml/2006/table">
            <a:tbl>
              <a:tblPr/>
              <a:tblGrid>
                <a:gridCol w="3342658"/>
                <a:gridCol w="1610342"/>
                <a:gridCol w="1752600"/>
                <a:gridCol w="1676400"/>
              </a:tblGrid>
              <a:tr h="5182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</a:p>
                  </a:txBody>
                  <a:tcPr marT="45725" marB="45725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Life To Date Project Budget</a:t>
                      </a: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Remaining Budget 3/31/16</a:t>
                      </a: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2016-17</a:t>
                      </a:r>
                    </a:p>
                  </a:txBody>
                  <a:tcPr marT="45725" marB="45725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ISD Infrastructure Fund 603 </a:t>
                      </a:r>
                    </a:p>
                  </a:txBody>
                  <a:tcPr marT="45725" marB="4572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8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fr-FR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Veeam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Availability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Suite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Enterprise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-</a:t>
                      </a:r>
                    </a:p>
                  </a:txBody>
                  <a:tcPr marT="45715" marB="4571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      -</a:t>
                      </a:r>
                    </a:p>
                  </a:txBody>
                  <a:tcPr marT="45715" marB="4571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59</a:t>
                      </a:r>
                    </a:p>
                  </a:txBody>
                  <a:tcPr marT="45725" marB="4572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8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Palo </a:t>
                      </a:r>
                      <a:r>
                        <a:rPr lang="it-IT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Alto PA-3060 Firewall</a:t>
                      </a:r>
                    </a:p>
                  </a:txBody>
                  <a:tcPr marL="9525" marR="9525" marT="9525" marB="0" anchor="ctr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marT="45725" marB="4572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9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NEC PBX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Licenses and 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Phones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105</a:t>
                      </a:r>
                    </a:p>
                  </a:txBody>
                  <a:tcPr marT="45725" marB="4572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85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n-US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ExeGrid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Deduplication Backup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221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3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Copper 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 Fiber Optic Cabling</a:t>
                      </a:r>
                    </a:p>
                  </a:txBody>
                  <a:tcPr marL="9525" marR="9525" marT="9525" marB="0" anchor="ctr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461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9525" marR="9525" marT="9525" marB="0" anchor="ctr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Total ISD</a:t>
                      </a:r>
                    </a:p>
                  </a:txBody>
                  <a:tcPr marT="45715" marB="4571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          -</a:t>
                      </a:r>
                    </a:p>
                  </a:txBody>
                  <a:tcPr marT="45715" marB="457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            -</a:t>
                      </a:r>
                    </a:p>
                  </a:txBody>
                  <a:tcPr marT="45715" marB="4571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    451</a:t>
                      </a:r>
                    </a:p>
                  </a:txBody>
                  <a:tcPr marT="45715" marB="45715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87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03168851-19D5-4E4C-99EB-B70E80E77BA9}" type="slidenum">
              <a:rPr lang="en-US">
                <a:solidFill>
                  <a:srgbClr val="FFFFFF"/>
                </a:solidFill>
              </a:rPr>
              <a:pPr>
                <a:buFont typeface="Wingdings" pitchFamily="2" charset="2"/>
                <a:buNone/>
                <a:defRPr/>
              </a:pPr>
              <a:t>37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ffectLst/>
              </a:rPr>
              <a:t>Capital Improvement Program Recap</a:t>
            </a:r>
            <a:br>
              <a:rPr lang="en-US" altLang="en-US" dirty="0" smtClean="0">
                <a:effectLst/>
              </a:rPr>
            </a:br>
            <a:r>
              <a:rPr lang="en-US" altLang="en-US" sz="1600" dirty="0" smtClean="0">
                <a:solidFill>
                  <a:srgbClr val="FFFF00"/>
                </a:solidFill>
                <a:effectLst/>
              </a:rPr>
              <a:t>(In Thousands)</a:t>
            </a:r>
          </a:p>
        </p:txBody>
      </p:sp>
      <p:graphicFrame>
        <p:nvGraphicFramePr>
          <p:cNvPr id="575597" name="Group 10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8879246"/>
              </p:ext>
            </p:extLst>
          </p:nvPr>
        </p:nvGraphicFramePr>
        <p:xfrm>
          <a:off x="1676400" y="609600"/>
          <a:ext cx="5562600" cy="5486400"/>
        </p:xfrm>
        <a:graphic>
          <a:graphicData uri="http://schemas.openxmlformats.org/drawingml/2006/table">
            <a:tbl>
              <a:tblPr/>
              <a:tblGrid>
                <a:gridCol w="3429000"/>
                <a:gridCol w="21336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  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General Fund (401)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5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Management Services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$                 -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5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Fire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551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5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Public Works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2,479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5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Community Services &amp; Parks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1,400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5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Library, Arts &amp; Culture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350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5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Transfer to Fund 403 (Landfill)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2,000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General Fund Subtotal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6,780       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Other Funds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5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Community Services &amp; Parks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16,173      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5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Library, Arts &amp; Culture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555               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5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Community Development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5,984               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5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Public Works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13,106     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5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Glendale Water &amp; Power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20,610    </a:t>
                      </a:r>
                    </a:p>
                  </a:txBody>
                  <a:tcPr marT="45684" marB="45684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5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Information Services Department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451</a:t>
                      </a:r>
                    </a:p>
                  </a:txBody>
                  <a:tcPr marT="45684" marB="45684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Other Funds  Subtotal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56,879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Grand Total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63,659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    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498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2"/>
          <p:cNvSpPr>
            <a:spLocks noChangeArrowheads="1"/>
          </p:cNvSpPr>
          <p:nvPr/>
        </p:nvSpPr>
        <p:spPr bwMode="auto">
          <a:xfrm>
            <a:off x="76200" y="1981200"/>
            <a:ext cx="86106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spcAft>
                <a:spcPct val="60000"/>
              </a:spcAft>
              <a:buFontTx/>
              <a:buNone/>
            </a:pPr>
            <a:r>
              <a:rPr lang="en-US" sz="3600" dirty="0" smtClean="0">
                <a:effectLst/>
                <a:latin typeface="Arial"/>
              </a:rPr>
              <a:t>FY 2016-17 </a:t>
            </a:r>
            <a:r>
              <a:rPr lang="en-US" sz="3600" dirty="0">
                <a:effectLst/>
                <a:latin typeface="Arial"/>
              </a:rPr>
              <a:t>Citywide Fee Schedule </a:t>
            </a:r>
            <a:r>
              <a:rPr lang="en-US" sz="3600" dirty="0" smtClean="0">
                <a:solidFill>
                  <a:schemeClr val="tx1"/>
                </a:solidFill>
                <a:effectLst/>
                <a:latin typeface="Arial"/>
              </a:rPr>
              <a:t>Changes</a:t>
            </a:r>
          </a:p>
          <a:p>
            <a:pPr algn="ctr" eaLnBrk="1" hangingPunct="1">
              <a:spcAft>
                <a:spcPct val="60000"/>
              </a:spcAft>
              <a:buFontTx/>
              <a:buNone/>
            </a:pPr>
            <a:endParaRPr lang="en-US" sz="2800" dirty="0" smtClean="0">
              <a:solidFill>
                <a:srgbClr val="FFFFFF"/>
              </a:solidFill>
              <a:effectLst/>
              <a:latin typeface="Arial"/>
            </a:endParaRPr>
          </a:p>
          <a:p>
            <a:pPr algn="ctr" eaLnBrk="1" hangingPunct="1">
              <a:spcAft>
                <a:spcPct val="60000"/>
              </a:spcAft>
              <a:buFontTx/>
              <a:buNone/>
            </a:pPr>
            <a:endParaRPr lang="en-US" sz="3600" dirty="0">
              <a:solidFill>
                <a:srgbClr val="FFFFFF"/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659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00E10DA3-F065-4339-9043-5D5A6BF64FFF}" type="slidenum">
              <a:rPr lang="en-US" b="0" smtClean="0">
                <a:solidFill>
                  <a:srgbClr val="FFFFFF"/>
                </a:solidFill>
                <a:effectLst/>
              </a:rPr>
              <a:pPr>
                <a:buNone/>
              </a:pPr>
              <a:t>39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1469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36563"/>
            <a:ext cx="8534400" cy="325437"/>
          </a:xfrm>
        </p:spPr>
        <p:txBody>
          <a:bodyPr/>
          <a:lstStyle/>
          <a:p>
            <a:pPr eaLnBrk="1" hangingPunct="1"/>
            <a:r>
              <a:rPr lang="en-US" sz="2800" dirty="0" smtClean="0">
                <a:effectLst/>
              </a:rPr>
              <a:t>Citywide User Fees, Fines, Rates &amp; Charges</a:t>
            </a:r>
            <a:br>
              <a:rPr lang="en-US" sz="2800" dirty="0" smtClean="0">
                <a:effectLst/>
              </a:rPr>
            </a:br>
            <a:r>
              <a:rPr lang="en-US" dirty="0" smtClean="0">
                <a:solidFill>
                  <a:srgbClr val="FFFF00"/>
                </a:solidFill>
                <a:effectLst/>
              </a:rPr>
              <a:t>Agenda</a:t>
            </a:r>
            <a:endParaRPr lang="en-US" dirty="0" smtClean="0">
              <a:effectLst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077200" cy="3352800"/>
          </a:xfrm>
        </p:spPr>
        <p:txBody>
          <a:bodyPr/>
          <a:lstStyle/>
          <a:p>
            <a:pPr marL="381000" indent="-381000" eaLnBrk="1" hangingPunct="1">
              <a:spcAft>
                <a:spcPct val="40000"/>
              </a:spcAft>
              <a:defRPr/>
            </a:pPr>
            <a:r>
              <a:rPr lang="en-US" sz="2000" dirty="0" smtClean="0">
                <a:effectLst/>
              </a:rPr>
              <a:t>Fee Setting Guidance</a:t>
            </a:r>
          </a:p>
          <a:p>
            <a:pPr marL="381000" indent="-381000" eaLnBrk="1" hangingPunct="1">
              <a:spcAft>
                <a:spcPct val="40000"/>
              </a:spcAft>
              <a:defRPr/>
            </a:pPr>
            <a:r>
              <a:rPr lang="en-US" sz="2000" dirty="0" smtClean="0">
                <a:effectLst/>
              </a:rPr>
              <a:t>Fee Study Overview</a:t>
            </a:r>
          </a:p>
          <a:p>
            <a:pPr marL="381000" indent="-381000" eaLnBrk="1" hangingPunct="1">
              <a:spcAft>
                <a:spcPct val="40000"/>
              </a:spcAft>
              <a:defRPr/>
            </a:pPr>
            <a:r>
              <a:rPr lang="en-US" sz="2000" dirty="0" smtClean="0">
                <a:effectLst/>
              </a:rPr>
              <a:t>Proposed Fee Changes </a:t>
            </a:r>
            <a:endParaRPr lang="en-US" sz="2200" dirty="0" smtClean="0">
              <a:effectLst/>
            </a:endParaRPr>
          </a:p>
          <a:p>
            <a:pPr marL="381000" indent="-381000" eaLnBrk="1" hangingPunct="1">
              <a:spcAft>
                <a:spcPct val="40000"/>
              </a:spcAft>
              <a:defRPr/>
            </a:pPr>
            <a:r>
              <a:rPr lang="en-US" sz="2000" dirty="0" smtClean="0">
                <a:effectLst/>
              </a:rPr>
              <a:t>Questions &amp; Comments</a:t>
            </a:r>
          </a:p>
          <a:p>
            <a:pPr marL="723900" lvl="1" indent="-381000" eaLnBrk="1" hangingPunct="1">
              <a:spcAft>
                <a:spcPct val="40000"/>
              </a:spcAft>
              <a:defRPr/>
            </a:pP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266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A7A45ED9-B181-441D-8305-8FF644F72C5E}" type="slidenum">
              <a:rPr lang="en-US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79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FFFF00"/>
                </a:solidFill>
                <a:effectLst/>
              </a:rPr>
              <a:t>Summary of Appropriations</a:t>
            </a:r>
            <a:r>
              <a:rPr lang="en-US" i="1" dirty="0" smtClean="0">
                <a:solidFill>
                  <a:srgbClr val="FFFF00"/>
                </a:solidFill>
                <a:effectLst/>
              </a:rPr>
              <a:t/>
            </a:r>
            <a:br>
              <a:rPr lang="en-US" i="1" dirty="0" smtClean="0">
                <a:solidFill>
                  <a:srgbClr val="FFFF00"/>
                </a:solidFill>
                <a:effectLst/>
              </a:rPr>
            </a:br>
            <a:r>
              <a:rPr lang="en-US" dirty="0" smtClean="0">
                <a:solidFill>
                  <a:schemeClr val="tx1"/>
                </a:solidFill>
                <a:effectLst/>
              </a:rPr>
              <a:t>All Funds</a:t>
            </a:r>
          </a:p>
        </p:txBody>
      </p:sp>
      <p:graphicFrame>
        <p:nvGraphicFramePr>
          <p:cNvPr id="1179677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920614"/>
              </p:ext>
            </p:extLst>
          </p:nvPr>
        </p:nvGraphicFramePr>
        <p:xfrm>
          <a:off x="304800" y="1219200"/>
          <a:ext cx="8458200" cy="3835400"/>
        </p:xfrm>
        <a:graphic>
          <a:graphicData uri="http://schemas.openxmlformats.org/drawingml/2006/table">
            <a:tbl>
              <a:tblPr/>
              <a:tblGrid>
                <a:gridCol w="2932469"/>
                <a:gridCol w="1563331"/>
                <a:gridCol w="1600200"/>
                <a:gridCol w="1447800"/>
                <a:gridCol w="9144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Fund Type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2015-16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 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Increase/ (Decrease)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Change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 Fund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182,890,934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194,925,929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12,034,995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6.6%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Special Revenue Funds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103,702,342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100,630,978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(3,071,364)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(3.0%)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Debt Service Funds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3,025,000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3,010,000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(15,000)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(0.5%)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Capital Improvement Funds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13,755,000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25,362,000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11,607,000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84.4%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Enterprise Funds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390,966,533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385,917,075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(5,049,458)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(1.3%)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Internal Service Funds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103,489,784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109,832,418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6,342,634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6.1%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All Funds – Grand Total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797,829,593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819,678,400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21,848,807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2.7%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23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E6F369C3-CE1A-42A6-A66C-095699D7D654}" type="slidenum">
              <a:rPr lang="en-US" b="0" smtClean="0">
                <a:solidFill>
                  <a:srgbClr val="FFFFFF"/>
                </a:solidFill>
                <a:effectLst/>
              </a:rPr>
              <a:pPr>
                <a:buNone/>
              </a:pPr>
              <a:t>40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4" name="Content Placeholder 3"/>
          <p:cNvSpPr txBox="1">
            <a:spLocks noGrp="1"/>
          </p:cNvSpPr>
          <p:nvPr>
            <p:ph/>
          </p:nvPr>
        </p:nvSpPr>
        <p:spPr>
          <a:xfrm>
            <a:off x="266700" y="1143000"/>
            <a:ext cx="8610600" cy="5761577"/>
          </a:xfrm>
        </p:spPr>
        <p:txBody>
          <a:bodyPr rtlCol="0">
            <a:spAutoFit/>
          </a:bodyPr>
          <a:lstStyle/>
          <a:p>
            <a:pPr marL="381000" indent="-381000" eaLnBrk="1" hangingPunct="1">
              <a:spcAft>
                <a:spcPct val="40000"/>
              </a:spcAft>
              <a:defRPr/>
            </a:pPr>
            <a:r>
              <a:rPr lang="en-US" sz="2000" dirty="0">
                <a:effectLst/>
              </a:rPr>
              <a:t>Proposition 218 Section 6(b)(2)</a:t>
            </a:r>
          </a:p>
          <a:p>
            <a:pPr marL="796925" lvl="1" indent="-452438">
              <a:buFont typeface="Arial" pitchFamily="34" charset="0"/>
              <a:buChar char="•"/>
              <a:defRPr/>
            </a:pPr>
            <a:r>
              <a:rPr lang="en-US" sz="1800" dirty="0">
                <a:effectLst/>
              </a:rPr>
              <a:t>“Revenues derived from the fee or charge shall not be used for any purpose other than that for which the fee or charge was imposed”</a:t>
            </a:r>
          </a:p>
          <a:p>
            <a:pPr marL="796925" lvl="1" indent="-452438">
              <a:buFont typeface="Arial" pitchFamily="34" charset="0"/>
              <a:buChar char="•"/>
              <a:defRPr/>
            </a:pPr>
            <a:r>
              <a:rPr lang="en-US" sz="1800" dirty="0">
                <a:effectLst/>
              </a:rPr>
              <a:t>Must Pair Revenues to </a:t>
            </a:r>
            <a:r>
              <a:rPr lang="en-US" sz="1800" dirty="0" smtClean="0">
                <a:effectLst/>
              </a:rPr>
              <a:t>Costs</a:t>
            </a:r>
          </a:p>
          <a:p>
            <a:pPr marL="796925" lvl="1" indent="-452438">
              <a:buFont typeface="Arial" pitchFamily="34" charset="0"/>
              <a:buChar char="•"/>
              <a:defRPr/>
            </a:pPr>
            <a:endParaRPr lang="en-US" sz="1200" i="1" dirty="0" smtClean="0">
              <a:effectLst/>
            </a:endParaRPr>
          </a:p>
          <a:p>
            <a:pPr marL="381000" indent="-381000" eaLnBrk="1" hangingPunct="1">
              <a:spcAft>
                <a:spcPct val="40000"/>
              </a:spcAft>
              <a:defRPr/>
            </a:pPr>
            <a:r>
              <a:rPr lang="en-US" sz="2000" dirty="0">
                <a:effectLst/>
              </a:rPr>
              <a:t>CA Government Code §66014(a)</a:t>
            </a:r>
          </a:p>
          <a:p>
            <a:pPr marL="796925" lvl="1" indent="-452438">
              <a:buFont typeface="Arial" pitchFamily="34" charset="0"/>
              <a:buChar char="•"/>
              <a:defRPr/>
            </a:pPr>
            <a:r>
              <a:rPr lang="en-US" sz="1800" dirty="0">
                <a:effectLst/>
              </a:rPr>
              <a:t>“Those fees may not exceed the estimated reasonable cost of providing the service for which the fee is charged</a:t>
            </a:r>
            <a:r>
              <a:rPr lang="en-US" sz="1800" dirty="0" smtClean="0">
                <a:effectLst/>
              </a:rPr>
              <a:t>”</a:t>
            </a:r>
          </a:p>
          <a:p>
            <a:pPr marL="796925" lvl="1" indent="-452438">
              <a:buFont typeface="Arial" pitchFamily="34" charset="0"/>
              <a:buChar char="•"/>
              <a:defRPr/>
            </a:pPr>
            <a:endParaRPr lang="en-US" sz="1200" dirty="0">
              <a:effectLst/>
            </a:endParaRPr>
          </a:p>
          <a:p>
            <a:pPr marL="381000" indent="-381000" eaLnBrk="1" hangingPunct="1">
              <a:spcAft>
                <a:spcPct val="40000"/>
              </a:spcAft>
              <a:defRPr/>
            </a:pPr>
            <a:r>
              <a:rPr lang="en-US" sz="2000" dirty="0" smtClean="0">
                <a:effectLst/>
              </a:rPr>
              <a:t>Proposition 26</a:t>
            </a:r>
          </a:p>
          <a:p>
            <a:pPr marL="796925" lvl="1" indent="-452438">
              <a:buFont typeface="Arial" pitchFamily="34" charset="0"/>
              <a:buChar char="•"/>
              <a:defRPr/>
            </a:pPr>
            <a:r>
              <a:rPr lang="en-US" sz="1800" dirty="0">
                <a:effectLst/>
              </a:rPr>
              <a:t>Passed in 2010, provided new </a:t>
            </a:r>
            <a:r>
              <a:rPr lang="en-US" sz="1800" dirty="0" smtClean="0">
                <a:effectLst/>
              </a:rPr>
              <a:t>definition of the term </a:t>
            </a:r>
            <a:r>
              <a:rPr lang="en-US" sz="1800" dirty="0">
                <a:effectLst/>
              </a:rPr>
              <a:t>“Tax”, which </a:t>
            </a:r>
            <a:r>
              <a:rPr lang="en-US" sz="1800" dirty="0" smtClean="0">
                <a:effectLst/>
              </a:rPr>
              <a:t>means, </a:t>
            </a:r>
            <a:r>
              <a:rPr lang="en-US" sz="1800" dirty="0">
                <a:effectLst/>
              </a:rPr>
              <a:t>all Fees are Taxes with </a:t>
            </a:r>
            <a:r>
              <a:rPr lang="en-US" sz="1800" u="sng" dirty="0">
                <a:effectLst/>
              </a:rPr>
              <a:t>seven</a:t>
            </a:r>
            <a:r>
              <a:rPr lang="en-US" sz="1800" dirty="0">
                <a:effectLst/>
              </a:rPr>
              <a:t> exceptions</a:t>
            </a:r>
            <a:r>
              <a:rPr lang="en-US" sz="1800" dirty="0" smtClean="0">
                <a:effectLst/>
              </a:rPr>
              <a:t>.</a:t>
            </a:r>
          </a:p>
          <a:p>
            <a:pPr marL="796925" lvl="1" indent="-452438">
              <a:buFont typeface="Arial" pitchFamily="34" charset="0"/>
              <a:buChar char="•"/>
              <a:defRPr/>
            </a:pPr>
            <a:endParaRPr lang="en-US" sz="1200" dirty="0">
              <a:effectLst/>
            </a:endParaRPr>
          </a:p>
          <a:p>
            <a:pPr marL="381000" indent="-381000" eaLnBrk="1" hangingPunct="1">
              <a:spcAft>
                <a:spcPct val="40000"/>
              </a:spcAft>
              <a:defRPr/>
            </a:pPr>
            <a:r>
              <a:rPr lang="en-US" sz="2000" dirty="0">
                <a:effectLst/>
              </a:rPr>
              <a:t>Purpose of the study is to be in compliance with above mentioned propositions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152400"/>
            <a:ext cx="8534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800" dirty="0">
                <a:solidFill>
                  <a:srgbClr val="FFFFFF"/>
                </a:solidFill>
                <a:effectLst/>
              </a:rPr>
              <a:t>Citywide User Fees, Fines, Rates &amp; Charges</a:t>
            </a:r>
            <a:br>
              <a:rPr lang="en-US" sz="2800" dirty="0">
                <a:solidFill>
                  <a:srgbClr val="FFFFFF"/>
                </a:solidFill>
                <a:effectLst/>
              </a:rPr>
            </a:br>
            <a:r>
              <a:rPr lang="en-US" kern="0" dirty="0" smtClean="0">
                <a:solidFill>
                  <a:srgbClr val="FFFF00"/>
                </a:solidFill>
                <a:effectLst/>
              </a:rPr>
              <a:t>Fee Setting Guidance</a:t>
            </a:r>
          </a:p>
        </p:txBody>
      </p:sp>
    </p:spTree>
    <p:extLst>
      <p:ext uri="{BB962C8B-B14F-4D97-AF65-F5344CB8AC3E}">
        <p14:creationId xmlns:p14="http://schemas.microsoft.com/office/powerpoint/2010/main" val="14828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F2872260-A342-4A28-8E7A-1079EDBF2E1A}" type="slidenum">
              <a:rPr lang="en-US" b="0" smtClean="0">
                <a:solidFill>
                  <a:srgbClr val="FFFFFF"/>
                </a:solidFill>
                <a:effectLst/>
              </a:rPr>
              <a:pPr>
                <a:buNone/>
              </a:pPr>
              <a:t>41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4" name="Content Placeholder 3"/>
          <p:cNvSpPr txBox="1">
            <a:spLocks noGrp="1"/>
          </p:cNvSpPr>
          <p:nvPr>
            <p:ph/>
          </p:nvPr>
        </p:nvSpPr>
        <p:spPr>
          <a:xfrm>
            <a:off x="304800" y="1244600"/>
            <a:ext cx="8610600" cy="3514725"/>
          </a:xfrm>
        </p:spPr>
        <p:txBody>
          <a:bodyPr>
            <a:spAutoFit/>
          </a:bodyPr>
          <a:lstStyle/>
          <a:p>
            <a:pPr marL="228600" lvl="1" eaLnBrk="1" hangingPunct="1">
              <a:buClr>
                <a:srgbClr val="FF3300"/>
              </a:buClr>
              <a:buSzPct val="90000"/>
              <a:buFont typeface="Wingdings" pitchFamily="2" charset="2"/>
              <a:buChar char="§"/>
              <a:defRPr/>
            </a:pPr>
            <a:r>
              <a:rPr lang="en-US" sz="2400" dirty="0" smtClean="0">
                <a:effectLst/>
              </a:rPr>
              <a:t>User Fees: </a:t>
            </a:r>
          </a:p>
          <a:p>
            <a:pPr lvl="1" eaLnBrk="1" hangingPunct="1">
              <a:buClr>
                <a:schemeClr val="tx1"/>
              </a:buClr>
              <a:buSzPct val="90000"/>
              <a:defRPr/>
            </a:pPr>
            <a:r>
              <a:rPr lang="en-US" dirty="0" smtClean="0">
                <a:effectLst/>
              </a:rPr>
              <a:t>A fee or rate charged to an individual or group that receives a </a:t>
            </a:r>
            <a:r>
              <a:rPr lang="en-US" i="1" dirty="0" smtClean="0">
                <a:effectLst/>
              </a:rPr>
              <a:t>Private Benefit</a:t>
            </a:r>
            <a:r>
              <a:rPr lang="en-US" dirty="0" smtClean="0">
                <a:effectLst/>
              </a:rPr>
              <a:t> from services provided by the City</a:t>
            </a:r>
            <a:endParaRPr lang="en-US" dirty="0">
              <a:effectLst/>
            </a:endParaRPr>
          </a:p>
          <a:p>
            <a:pPr marL="228600" lvl="1" eaLnBrk="1" hangingPunct="1">
              <a:buClr>
                <a:srgbClr val="FF3300"/>
              </a:buClr>
              <a:buSzPct val="90000"/>
              <a:buFont typeface="Wingdings" pitchFamily="2" charset="2"/>
              <a:buChar char="§"/>
              <a:defRPr/>
            </a:pPr>
            <a:endParaRPr lang="en-US" sz="2400" dirty="0" smtClean="0">
              <a:effectLst/>
            </a:endParaRPr>
          </a:p>
          <a:p>
            <a:pPr marL="228600" lvl="1" eaLnBrk="1" hangingPunct="1">
              <a:buClr>
                <a:srgbClr val="FF3300"/>
              </a:buClr>
              <a:buSzPct val="90000"/>
              <a:buFont typeface="Wingdings" pitchFamily="2" charset="2"/>
              <a:buChar char="§"/>
              <a:defRPr/>
            </a:pPr>
            <a:r>
              <a:rPr lang="en-US" sz="2400" dirty="0" smtClean="0">
                <a:effectLst/>
              </a:rPr>
              <a:t>Not a Tax: </a:t>
            </a:r>
            <a:endParaRPr lang="en-US" sz="2400" dirty="0">
              <a:effectLst/>
            </a:endParaRPr>
          </a:p>
          <a:p>
            <a:pPr lvl="1" eaLnBrk="1" hangingPunct="1">
              <a:buClr>
                <a:schemeClr val="tx1"/>
              </a:buClr>
              <a:buSzPct val="90000"/>
              <a:defRPr/>
            </a:pPr>
            <a:r>
              <a:rPr lang="en-US" dirty="0" smtClean="0">
                <a:effectLst/>
              </a:rPr>
              <a:t>The service is usually a discretionary activity requested by the payer</a:t>
            </a:r>
          </a:p>
          <a:p>
            <a:pPr lvl="1" eaLnBrk="1" hangingPunct="1">
              <a:buClr>
                <a:schemeClr val="tx1"/>
              </a:buClr>
              <a:buSzPct val="90000"/>
              <a:defRPr/>
            </a:pPr>
            <a:r>
              <a:rPr lang="en-US" dirty="0">
                <a:effectLst/>
              </a:rPr>
              <a:t>If a </a:t>
            </a:r>
            <a:r>
              <a:rPr lang="en-US" dirty="0" smtClean="0">
                <a:effectLst/>
              </a:rPr>
              <a:t>User Fee does not cover the City’s full cost for the services, taxes (General Fund) pay for the remainder</a:t>
            </a:r>
            <a:endParaRPr lang="en-US" dirty="0">
              <a:effectLst/>
            </a:endParaRPr>
          </a:p>
          <a:p>
            <a:pPr>
              <a:defRPr/>
            </a:pPr>
            <a:endParaRPr lang="en-US" dirty="0" smtClean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04800" y="152400"/>
            <a:ext cx="8534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800" kern="0" dirty="0" smtClean="0">
                <a:solidFill>
                  <a:srgbClr val="FFFFFF"/>
                </a:solidFill>
                <a:effectLst/>
              </a:rPr>
              <a:t>Citywide User Fees, Fines, Rates &amp; Charges</a:t>
            </a:r>
            <a:br>
              <a:rPr lang="en-US" sz="2800" kern="0" dirty="0" smtClean="0">
                <a:solidFill>
                  <a:srgbClr val="FFFFFF"/>
                </a:solidFill>
                <a:effectLst/>
              </a:rPr>
            </a:br>
            <a:r>
              <a:rPr lang="en-US" kern="0" dirty="0" smtClean="0">
                <a:solidFill>
                  <a:srgbClr val="FFFF00"/>
                </a:solidFill>
                <a:effectLst/>
              </a:rPr>
              <a:t>Fee Study Overview</a:t>
            </a:r>
          </a:p>
        </p:txBody>
      </p:sp>
    </p:spTree>
    <p:extLst>
      <p:ext uri="{BB962C8B-B14F-4D97-AF65-F5344CB8AC3E}">
        <p14:creationId xmlns:p14="http://schemas.microsoft.com/office/powerpoint/2010/main" val="113455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5CF553AF-5B5C-48A0-84B1-ADA895AB4F99}" type="slidenum">
              <a:rPr lang="en-US" b="0" smtClean="0">
                <a:solidFill>
                  <a:srgbClr val="FFFFFF"/>
                </a:solidFill>
                <a:effectLst/>
              </a:rPr>
              <a:pPr>
                <a:buNone/>
              </a:pPr>
              <a:t>42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18787" name="Text Box 5"/>
          <p:cNvSpPr txBox="1">
            <a:spLocks noChangeArrowheads="1"/>
          </p:cNvSpPr>
          <p:nvPr/>
        </p:nvSpPr>
        <p:spPr bwMode="auto">
          <a:xfrm>
            <a:off x="6400800" y="1858963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sz="2000" b="0" u="sng">
                <a:solidFill>
                  <a:srgbClr val="FFFF00"/>
                </a:solidFill>
                <a:effectLst/>
              </a:rPr>
              <a:t>Examples:</a:t>
            </a: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6553200" y="2286000"/>
            <a:ext cx="2209800" cy="329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65138" indent="-465138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b="0">
                <a:solidFill>
                  <a:srgbClr val="FFFFFF"/>
                </a:solidFill>
                <a:effectLst/>
              </a:rPr>
              <a:t>(1)	</a:t>
            </a:r>
            <a:r>
              <a:rPr lang="en-US" sz="2000" b="0">
                <a:solidFill>
                  <a:srgbClr val="FFFFFF"/>
                </a:solidFill>
                <a:effectLst/>
              </a:rPr>
              <a:t>Building Permits; Some Rec. Programs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000" b="0">
                <a:solidFill>
                  <a:srgbClr val="FFFFFF"/>
                </a:solidFill>
                <a:effectLst/>
              </a:rPr>
              <a:t>(2)	Youth Programs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000" b="0">
                <a:solidFill>
                  <a:srgbClr val="FFFFFF"/>
                </a:solidFill>
                <a:effectLst/>
              </a:rPr>
              <a:t>(3)	Historic Preservation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000" b="0">
                <a:solidFill>
                  <a:srgbClr val="FFFFFF"/>
                </a:solidFill>
                <a:effectLst/>
              </a:rPr>
              <a:t>(4)	Police Patrol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04800" y="152400"/>
            <a:ext cx="8534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800" kern="0" dirty="0" smtClean="0">
                <a:solidFill>
                  <a:srgbClr val="FFFFFF"/>
                </a:solidFill>
                <a:effectLst/>
              </a:rPr>
              <a:t>Citywide User Fees, Fines, Rates &amp; Charges</a:t>
            </a:r>
            <a:br>
              <a:rPr lang="en-US" sz="2800" kern="0" dirty="0" smtClean="0">
                <a:solidFill>
                  <a:srgbClr val="FFFFFF"/>
                </a:solidFill>
                <a:effectLst/>
              </a:rPr>
            </a:br>
            <a:r>
              <a:rPr lang="en-US" kern="0" dirty="0" smtClean="0">
                <a:solidFill>
                  <a:srgbClr val="FFFF00"/>
                </a:solidFill>
                <a:effectLst/>
              </a:rPr>
              <a:t>Fee Study Overview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24200" y="1138238"/>
            <a:ext cx="29718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FontTx/>
              <a:buNone/>
              <a:defRPr/>
            </a:pPr>
            <a:r>
              <a:rPr lang="en-US" sz="2400" i="1" dirty="0">
                <a:solidFill>
                  <a:srgbClr val="FFFFFF"/>
                </a:solidFill>
                <a:effectLst/>
                <a:latin typeface="Arial"/>
              </a:rPr>
              <a:t>Fee vs. Tax</a:t>
            </a: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457200" y="1600200"/>
          <a:ext cx="5102225" cy="469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5588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B487F33A-8DDD-4DB9-BA90-00EDABF75D42}" type="slidenum">
              <a:rPr lang="en-US" b="0" smtClean="0">
                <a:solidFill>
                  <a:srgbClr val="FFFFFF"/>
                </a:solidFill>
                <a:effectLst/>
              </a:rPr>
              <a:pPr>
                <a:buNone/>
              </a:pPr>
              <a:t>43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25955" name="Title 13"/>
          <p:cNvSpPr>
            <a:spLocks noGrp="1"/>
          </p:cNvSpPr>
          <p:nvPr>
            <p:ph/>
          </p:nvPr>
        </p:nvSpPr>
        <p:spPr>
          <a:xfrm>
            <a:off x="1673225" y="1008063"/>
            <a:ext cx="5791200" cy="439737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n-US" sz="1800" smtClean="0">
                <a:effectLst/>
              </a:rPr>
              <a:t>Cost of Service Analysis</a:t>
            </a:r>
          </a:p>
        </p:txBody>
      </p:sp>
      <p:grpSp>
        <p:nvGrpSpPr>
          <p:cNvPr id="125956" name="Group 34"/>
          <p:cNvGrpSpPr>
            <a:grpSpLocks/>
          </p:cNvGrpSpPr>
          <p:nvPr/>
        </p:nvGrpSpPr>
        <p:grpSpPr bwMode="auto">
          <a:xfrm>
            <a:off x="554038" y="1384300"/>
            <a:ext cx="8105775" cy="4711700"/>
            <a:chOff x="914400" y="1295400"/>
            <a:chExt cx="8153400" cy="4305710"/>
          </a:xfrm>
        </p:grpSpPr>
        <p:sp>
          <p:nvSpPr>
            <p:cNvPr id="6" name="Rounded Rectangle 5"/>
            <p:cNvSpPr/>
            <p:nvPr/>
          </p:nvSpPr>
          <p:spPr>
            <a:xfrm>
              <a:off x="914400" y="1295400"/>
              <a:ext cx="8153400" cy="2590970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endParaRPr lang="en-US" dirty="0">
                <a:solidFill>
                  <a:srgbClr val="FFFFFF"/>
                </a:solidFill>
                <a:effectLst/>
              </a:endParaRPr>
            </a:p>
          </p:txBody>
        </p:sp>
        <p:sp>
          <p:nvSpPr>
            <p:cNvPr id="125960" name="TextBox 6"/>
            <p:cNvSpPr txBox="1">
              <a:spLocks noChangeArrowheads="1"/>
            </p:cNvSpPr>
            <p:nvPr/>
          </p:nvSpPr>
          <p:spPr bwMode="auto">
            <a:xfrm>
              <a:off x="914400" y="1295400"/>
              <a:ext cx="8153400" cy="3938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US" sz="2200" b="0">
                  <a:solidFill>
                    <a:srgbClr val="FFFFFF"/>
                  </a:solidFill>
                  <a:effectLst/>
                </a:rPr>
                <a:t>Full Cost of Service Recoverable in Fees</a:t>
              </a:r>
            </a:p>
          </p:txBody>
        </p:sp>
        <p:sp>
          <p:nvSpPr>
            <p:cNvPr id="125961" name="TextBox 7"/>
            <p:cNvSpPr txBox="1">
              <a:spLocks noChangeArrowheads="1"/>
            </p:cNvSpPr>
            <p:nvPr/>
          </p:nvSpPr>
          <p:spPr bwMode="auto">
            <a:xfrm>
              <a:off x="3429000" y="2590800"/>
              <a:ext cx="381000" cy="534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US" sz="3200">
                  <a:solidFill>
                    <a:srgbClr val="FFFF00"/>
                  </a:solidFill>
                  <a:effectLst/>
                </a:rPr>
                <a:t>x</a:t>
              </a:r>
              <a:endParaRPr lang="en-US">
                <a:solidFill>
                  <a:srgbClr val="FFFF00"/>
                </a:solidFill>
                <a:effectLst/>
              </a:endParaRPr>
            </a:p>
          </p:txBody>
        </p:sp>
        <p:sp>
          <p:nvSpPr>
            <p:cNvPr id="10" name="Down Arrow 9"/>
            <p:cNvSpPr/>
            <p:nvPr/>
          </p:nvSpPr>
          <p:spPr>
            <a:xfrm>
              <a:off x="2134376" y="3512086"/>
              <a:ext cx="5638397" cy="1257767"/>
            </a:xfrm>
            <a:prstGeom prst="downArrow">
              <a:avLst>
                <a:gd name="adj1" fmla="val 68589"/>
                <a:gd name="adj2" fmla="val 37608"/>
              </a:avLst>
            </a:prstGeom>
            <a:gradFill>
              <a:gsLst>
                <a:gs pos="0">
                  <a:srgbClr val="FFFF00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endParaRPr lang="en-US" dirty="0">
                <a:solidFill>
                  <a:srgbClr val="FFFFFF"/>
                </a:solidFill>
                <a:effectLst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3809447" y="1904699"/>
              <a:ext cx="2363304" cy="1752459"/>
            </a:xfrm>
            <a:prstGeom prst="round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b="1" dirty="0">
                  <a:solidFill>
                    <a:srgbClr val="FFFF00"/>
                  </a:solidFill>
                  <a:effectLst/>
                </a:rPr>
                <a:t>Estimated Time</a:t>
              </a:r>
              <a:r>
                <a:rPr lang="en-US" dirty="0">
                  <a:solidFill>
                    <a:srgbClr val="FFFFFF"/>
                  </a:solidFill>
                  <a:effectLst/>
                </a:rPr>
                <a:t> to Provide Individual Service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066098" y="1904699"/>
              <a:ext cx="2363304" cy="1752459"/>
            </a:xfrm>
            <a:prstGeom prst="round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b="1" dirty="0">
                  <a:solidFill>
                    <a:srgbClr val="FFFF00"/>
                  </a:solidFill>
                  <a:effectLst/>
                </a:rPr>
                <a:t>Fully-Burdened Hourly Rates</a:t>
              </a:r>
              <a:r>
                <a:rPr lang="en-US" dirty="0">
                  <a:solidFill>
                    <a:srgbClr val="FFFF00"/>
                  </a:solidFill>
                  <a:effectLst/>
                </a:rPr>
                <a:t> </a:t>
              </a:r>
              <a:r>
                <a:rPr lang="en-US" dirty="0">
                  <a:solidFill>
                    <a:srgbClr val="FFFFFF"/>
                  </a:solidFill>
                  <a:effectLst/>
                </a:rPr>
                <a:t>for All Personnel Directly Involved in Service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6552797" y="1904699"/>
              <a:ext cx="2363304" cy="1752459"/>
            </a:xfrm>
            <a:prstGeom prst="round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b="1" dirty="0">
                  <a:solidFill>
                    <a:srgbClr val="FFFF00"/>
                  </a:solidFill>
                  <a:effectLst/>
                </a:rPr>
                <a:t>Other</a:t>
              </a:r>
              <a:r>
                <a:rPr lang="en-US" dirty="0">
                  <a:solidFill>
                    <a:srgbClr val="FFFFFF"/>
                  </a:solidFill>
                  <a:effectLst/>
                </a:rPr>
                <a:t> Materials or Supplies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rot="5400000">
              <a:off x="4770153" y="2044245"/>
              <a:ext cx="365692" cy="3810000"/>
            </a:xfrm>
            <a:prstGeom prst="rect">
              <a:avLst/>
            </a:prstGeom>
            <a:noFill/>
          </p:spPr>
          <p:txBody>
            <a:bodyPr vert="vert270">
              <a:spAutoFit/>
            </a:bodyPr>
            <a:lstStyle/>
            <a:p>
              <a:pPr algn="ctr">
                <a:buFontTx/>
                <a:buNone/>
                <a:defRPr/>
              </a:pPr>
              <a:r>
                <a:rPr lang="en-US" sz="1400" b="1" dirty="0">
                  <a:solidFill>
                    <a:srgbClr val="000099"/>
                  </a:solidFill>
                  <a:effectLst/>
                  <a:latin typeface="Arial"/>
                </a:rPr>
                <a:t>Outcome</a:t>
              </a: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2963129" y="4839487"/>
              <a:ext cx="4115024" cy="761623"/>
            </a:xfrm>
            <a:prstGeom prst="round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2400" b="1" dirty="0">
                  <a:solidFill>
                    <a:srgbClr val="FFFF00"/>
                  </a:solidFill>
                  <a:effectLst/>
                </a:rPr>
                <a:t>Maximum Fee Amount</a:t>
              </a:r>
            </a:p>
          </p:txBody>
        </p:sp>
      </p:grp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304800" y="152400"/>
            <a:ext cx="8534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800" kern="0" dirty="0" smtClean="0">
                <a:solidFill>
                  <a:srgbClr val="FFFFFF"/>
                </a:solidFill>
                <a:effectLst/>
              </a:rPr>
              <a:t>Citywide User Fees, Fines, Rates &amp; Charges</a:t>
            </a:r>
            <a:br>
              <a:rPr lang="en-US" sz="2800" kern="0" dirty="0" smtClean="0">
                <a:solidFill>
                  <a:srgbClr val="FFFFFF"/>
                </a:solidFill>
                <a:effectLst/>
              </a:rPr>
            </a:br>
            <a:r>
              <a:rPr lang="en-US" kern="0" dirty="0" smtClean="0">
                <a:solidFill>
                  <a:srgbClr val="FFFF00"/>
                </a:solidFill>
                <a:effectLst/>
              </a:rPr>
              <a:t>Cost Study Approach &amp; Methodology</a:t>
            </a:r>
          </a:p>
        </p:txBody>
      </p:sp>
      <p:sp>
        <p:nvSpPr>
          <p:cNvPr id="125958" name="TextBox 7"/>
          <p:cNvSpPr txBox="1">
            <a:spLocks noChangeArrowheads="1"/>
          </p:cNvSpPr>
          <p:nvPr/>
        </p:nvSpPr>
        <p:spPr bwMode="auto">
          <a:xfrm>
            <a:off x="5792788" y="2819400"/>
            <a:ext cx="3794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</a:pPr>
            <a:r>
              <a:rPr lang="en-US" sz="3200">
                <a:solidFill>
                  <a:srgbClr val="FFFF00"/>
                </a:solidFill>
                <a:effectLst/>
              </a:rPr>
              <a:t>+</a:t>
            </a:r>
            <a:endParaRPr lang="en-US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8525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586E6CBE-1876-4097-8AF9-42C3F4CF3825}" type="slidenum">
              <a:rPr lang="en-US" b="0" smtClean="0">
                <a:solidFill>
                  <a:srgbClr val="FFFFFF"/>
                </a:solidFill>
                <a:effectLst/>
              </a:rPr>
              <a:pPr>
                <a:buNone/>
              </a:pPr>
              <a:t>44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44387" name="Rectangle 3"/>
          <p:cNvSpPr>
            <a:spLocks noChangeArrowheads="1"/>
          </p:cNvSpPr>
          <p:nvPr/>
        </p:nvSpPr>
        <p:spPr bwMode="auto">
          <a:xfrm>
            <a:off x="304800" y="1371600"/>
            <a:ext cx="8610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Aft>
                <a:spcPts val="2400"/>
              </a:spcAft>
              <a:buClr>
                <a:srgbClr val="FF0000"/>
              </a:buClr>
              <a:tabLst>
                <a:tab pos="457200" algn="l"/>
              </a:tabLst>
            </a:pPr>
            <a:r>
              <a:rPr lang="en-US" sz="2000" b="1" dirty="0">
                <a:solidFill>
                  <a:srgbClr val="FFFFFF"/>
                </a:solidFill>
                <a:effectLst/>
                <a:latin typeface="Arial"/>
              </a:rPr>
              <a:t>Total Number of Fees for City Services – 2,421</a:t>
            </a:r>
          </a:p>
          <a:p>
            <a:pPr marL="342900" indent="-342900">
              <a:lnSpc>
                <a:spcPct val="90000"/>
              </a:lnSpc>
              <a:spcAft>
                <a:spcPts val="2400"/>
              </a:spcAft>
              <a:buClr>
                <a:srgbClr val="FF0000"/>
              </a:buClr>
              <a:tabLst>
                <a:tab pos="457200" algn="l"/>
              </a:tabLst>
            </a:pPr>
            <a:r>
              <a:rPr lang="en-US" sz="2000" dirty="0">
                <a:solidFill>
                  <a:srgbClr val="FFFFFF"/>
                </a:solidFill>
                <a:effectLst/>
                <a:latin typeface="Arial"/>
              </a:rPr>
              <a:t>No Changes – 1,674</a:t>
            </a:r>
          </a:p>
          <a:p>
            <a:pPr marL="342900" indent="-342900">
              <a:lnSpc>
                <a:spcPct val="90000"/>
              </a:lnSpc>
              <a:spcAft>
                <a:spcPts val="2400"/>
              </a:spcAft>
              <a:buClr>
                <a:srgbClr val="FF0000"/>
              </a:buClr>
              <a:tabLst>
                <a:tab pos="457200" algn="l"/>
              </a:tabLst>
            </a:pPr>
            <a:r>
              <a:rPr lang="en-US" sz="2000" dirty="0">
                <a:solidFill>
                  <a:srgbClr val="FFFFFF"/>
                </a:solidFill>
                <a:effectLst/>
                <a:latin typeface="Arial"/>
              </a:rPr>
              <a:t>Fee Deletion – 77</a:t>
            </a:r>
          </a:p>
          <a:p>
            <a:pPr marL="342900" indent="-342900">
              <a:lnSpc>
                <a:spcPct val="90000"/>
              </a:lnSpc>
              <a:spcAft>
                <a:spcPts val="2400"/>
              </a:spcAft>
              <a:buClr>
                <a:srgbClr val="FF0000"/>
              </a:buClr>
              <a:tabLst>
                <a:tab pos="457200" algn="l"/>
              </a:tabLst>
            </a:pPr>
            <a:r>
              <a:rPr lang="en-US" sz="2000" dirty="0">
                <a:solidFill>
                  <a:srgbClr val="FFFFFF"/>
                </a:solidFill>
                <a:effectLst/>
                <a:latin typeface="Arial"/>
              </a:rPr>
              <a:t>Decreases to Existing Fees – 72</a:t>
            </a:r>
          </a:p>
          <a:p>
            <a:pPr marL="342900" indent="-342900">
              <a:lnSpc>
                <a:spcPct val="90000"/>
              </a:lnSpc>
              <a:spcAft>
                <a:spcPts val="2400"/>
              </a:spcAft>
              <a:buClr>
                <a:srgbClr val="FF0000"/>
              </a:buClr>
              <a:tabLst>
                <a:tab pos="457200" algn="l"/>
              </a:tabLst>
            </a:pPr>
            <a:r>
              <a:rPr lang="en-US" sz="2000" dirty="0">
                <a:solidFill>
                  <a:srgbClr val="FFFFFF"/>
                </a:solidFill>
                <a:effectLst/>
                <a:latin typeface="Arial"/>
              </a:rPr>
              <a:t>Increase to Existing Fees – 243</a:t>
            </a:r>
          </a:p>
          <a:p>
            <a:pPr marL="342900" indent="-342900">
              <a:lnSpc>
                <a:spcPct val="90000"/>
              </a:lnSpc>
              <a:spcAft>
                <a:spcPts val="2400"/>
              </a:spcAft>
              <a:buClr>
                <a:srgbClr val="FF0000"/>
              </a:buClr>
              <a:tabLst>
                <a:tab pos="457200" algn="l"/>
              </a:tabLst>
            </a:pPr>
            <a:r>
              <a:rPr lang="en-US" sz="2000" dirty="0">
                <a:solidFill>
                  <a:srgbClr val="FFFFFF"/>
                </a:solidFill>
                <a:effectLst/>
                <a:latin typeface="Arial"/>
              </a:rPr>
              <a:t>CPI Increases to Existing Fees – 302</a:t>
            </a:r>
          </a:p>
          <a:p>
            <a:pPr marL="342900" indent="-342900">
              <a:lnSpc>
                <a:spcPct val="90000"/>
              </a:lnSpc>
              <a:spcAft>
                <a:spcPts val="2400"/>
              </a:spcAft>
              <a:buClr>
                <a:srgbClr val="FF0000"/>
              </a:buClr>
              <a:tabLst>
                <a:tab pos="457200" algn="l"/>
              </a:tabLst>
            </a:pPr>
            <a:r>
              <a:rPr lang="en-US" sz="2000" dirty="0" smtClean="0">
                <a:solidFill>
                  <a:srgbClr val="FFFFFF"/>
                </a:solidFill>
                <a:effectLst/>
                <a:latin typeface="Arial"/>
              </a:rPr>
              <a:t>New </a:t>
            </a:r>
            <a:r>
              <a:rPr lang="en-US" sz="2000" dirty="0">
                <a:solidFill>
                  <a:srgbClr val="FFFFFF"/>
                </a:solidFill>
                <a:effectLst/>
                <a:latin typeface="Arial"/>
              </a:rPr>
              <a:t>Fees – </a:t>
            </a:r>
            <a:r>
              <a:rPr lang="en-US" sz="2000" dirty="0" smtClean="0">
                <a:solidFill>
                  <a:srgbClr val="FFFFFF"/>
                </a:solidFill>
                <a:effectLst/>
                <a:latin typeface="Arial"/>
              </a:rPr>
              <a:t>53</a:t>
            </a:r>
            <a:endParaRPr lang="en-US" sz="2000" dirty="0">
              <a:solidFill>
                <a:srgbClr val="FFFFFF"/>
              </a:solidFill>
              <a:effectLst/>
              <a:latin typeface="Arial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228600"/>
            <a:ext cx="8534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800" kern="0" dirty="0" smtClean="0">
                <a:solidFill>
                  <a:srgbClr val="FFFFFF"/>
                </a:solidFill>
                <a:effectLst/>
              </a:rPr>
              <a:t>Citywide User Fees, Fines, Rates &amp; Charges</a:t>
            </a:r>
            <a:br>
              <a:rPr lang="en-US" sz="2800" kern="0" dirty="0" smtClean="0">
                <a:solidFill>
                  <a:srgbClr val="FFFFFF"/>
                </a:solidFill>
                <a:effectLst/>
              </a:rPr>
            </a:br>
            <a:r>
              <a:rPr lang="en-US" kern="0" dirty="0" smtClean="0">
                <a:solidFill>
                  <a:srgbClr val="FFFF00"/>
                </a:solidFill>
                <a:effectLst/>
              </a:rPr>
              <a:t>Proposed Fee Changes</a:t>
            </a:r>
          </a:p>
        </p:txBody>
      </p:sp>
    </p:spTree>
    <p:extLst>
      <p:ext uri="{BB962C8B-B14F-4D97-AF65-F5344CB8AC3E}">
        <p14:creationId xmlns:p14="http://schemas.microsoft.com/office/powerpoint/2010/main" val="1527317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CEF170E3-133B-4EE7-94FD-EF46BF8DFAB9}" type="slidenum">
              <a:rPr lang="en-US" b="0" smtClean="0">
                <a:solidFill>
                  <a:srgbClr val="FFFFFF"/>
                </a:solidFill>
                <a:effectLst/>
              </a:rPr>
              <a:pPr>
                <a:buNone/>
              </a:pPr>
              <a:t>45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7219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buFontTx/>
              <a:buNone/>
            </a:pPr>
            <a:r>
              <a:rPr lang="en-US" sz="2800" dirty="0">
                <a:solidFill>
                  <a:srgbClr val="FFFFFF"/>
                </a:solidFill>
                <a:effectLst/>
                <a:latin typeface="Arial"/>
              </a:rPr>
              <a:t>Citywide User Fees, Rates and </a:t>
            </a:r>
            <a:r>
              <a:rPr lang="en-US" sz="2800" dirty="0" smtClean="0">
                <a:solidFill>
                  <a:srgbClr val="FFFFFF"/>
                </a:solidFill>
                <a:effectLst/>
                <a:latin typeface="Arial"/>
              </a:rPr>
              <a:t>Charges</a:t>
            </a:r>
            <a:br>
              <a:rPr lang="en-US" sz="2800" dirty="0" smtClean="0">
                <a:solidFill>
                  <a:srgbClr val="FFFFFF"/>
                </a:solidFill>
                <a:effectLst/>
                <a:latin typeface="Arial"/>
              </a:rPr>
            </a:br>
            <a:r>
              <a:rPr lang="en-US" sz="2800" dirty="0" smtClean="0">
                <a:solidFill>
                  <a:srgbClr val="FFFFFF"/>
                </a:solidFill>
                <a:effectLst/>
                <a:latin typeface="Arial"/>
              </a:rPr>
              <a:t> </a:t>
            </a:r>
            <a:r>
              <a:rPr lang="en-US" sz="2400" dirty="0" smtClean="0">
                <a:effectLst/>
                <a:latin typeface="Arial"/>
              </a:rPr>
              <a:t>Fee Deletions</a:t>
            </a:r>
            <a:endParaRPr lang="en-US" sz="2400" dirty="0">
              <a:effectLst/>
              <a:latin typeface="Arial"/>
            </a:endParaRPr>
          </a:p>
        </p:txBody>
      </p:sp>
      <p:graphicFrame>
        <p:nvGraphicFramePr>
          <p:cNvPr id="1392692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286100996"/>
              </p:ext>
            </p:extLst>
          </p:nvPr>
        </p:nvGraphicFramePr>
        <p:xfrm>
          <a:off x="457200" y="1120458"/>
          <a:ext cx="8305800" cy="2613342"/>
        </p:xfrm>
        <a:graphic>
          <a:graphicData uri="http://schemas.openxmlformats.org/drawingml/2006/table">
            <a:tbl>
              <a:tblPr/>
              <a:tblGrid>
                <a:gridCol w="566840"/>
                <a:gridCol w="728560"/>
                <a:gridCol w="4633396"/>
                <a:gridCol w="1005404"/>
                <a:gridCol w="1371600"/>
              </a:tblGrid>
              <a:tr h="6016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Fee#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Page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Title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Dept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Div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FY 2015-16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Technology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Surcharge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Citywide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18.38%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Maintenance Fee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Library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$37.00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Reception Fee (When food is served at event and/or for use of kitchen)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Library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$50.00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Records Fees; Permit Search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Building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Hourly Rate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Cassette Reproduction 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Planning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$28.00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17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CEF170E3-133B-4EE7-94FD-EF46BF8DFAB9}" type="slidenum">
              <a:rPr lang="en-US" b="0" smtClean="0">
                <a:solidFill>
                  <a:srgbClr val="FFFFFF"/>
                </a:solidFill>
                <a:effectLst/>
              </a:rPr>
              <a:pPr>
                <a:buNone/>
              </a:pPr>
              <a:t>46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7219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buFontTx/>
              <a:buNone/>
            </a:pPr>
            <a:r>
              <a:rPr lang="en-US" sz="2800" dirty="0">
                <a:solidFill>
                  <a:srgbClr val="FFFFFF"/>
                </a:solidFill>
                <a:effectLst/>
                <a:latin typeface="Arial"/>
              </a:rPr>
              <a:t>Citywide User Fees, Rates and Charges</a:t>
            </a:r>
            <a:br>
              <a:rPr lang="en-US" sz="2800" dirty="0">
                <a:solidFill>
                  <a:srgbClr val="FFFFFF"/>
                </a:solidFill>
                <a:effectLst/>
                <a:latin typeface="Arial"/>
              </a:rPr>
            </a:br>
            <a:r>
              <a:rPr lang="en-US" sz="2400" dirty="0">
                <a:effectLst/>
                <a:latin typeface="Arial"/>
              </a:rPr>
              <a:t>Increases to Existing Fees </a:t>
            </a:r>
            <a:r>
              <a:rPr lang="en-US" sz="2400" dirty="0" smtClean="0">
                <a:effectLst/>
                <a:latin typeface="Arial"/>
              </a:rPr>
              <a:t>– PW/Engineering (1 </a:t>
            </a:r>
            <a:r>
              <a:rPr lang="en-US" sz="2400" dirty="0">
                <a:effectLst/>
                <a:latin typeface="Arial"/>
              </a:rPr>
              <a:t>of </a:t>
            </a:r>
            <a:r>
              <a:rPr lang="en-US" sz="2400" dirty="0" smtClean="0">
                <a:effectLst/>
                <a:latin typeface="Arial"/>
              </a:rPr>
              <a:t>3)</a:t>
            </a:r>
            <a:endParaRPr lang="en-US" sz="2400" dirty="0">
              <a:effectLst/>
              <a:latin typeface="Arial"/>
            </a:endParaRPr>
          </a:p>
        </p:txBody>
      </p:sp>
      <p:graphicFrame>
        <p:nvGraphicFramePr>
          <p:cNvPr id="1392692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676260204"/>
              </p:ext>
            </p:extLst>
          </p:nvPr>
        </p:nvGraphicFramePr>
        <p:xfrm>
          <a:off x="685800" y="1295400"/>
          <a:ext cx="8153400" cy="3231428"/>
        </p:xfrm>
        <a:graphic>
          <a:graphicData uri="http://schemas.openxmlformats.org/drawingml/2006/table">
            <a:tbl>
              <a:tblPr/>
              <a:tblGrid>
                <a:gridCol w="990600"/>
                <a:gridCol w="622627"/>
                <a:gridCol w="672773"/>
                <a:gridCol w="2645226"/>
                <a:gridCol w="1016974"/>
                <a:gridCol w="962896"/>
                <a:gridCol w="1242304"/>
              </a:tblGrid>
              <a:tr h="6327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Review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Page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Title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Full Cost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Current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Construction - Encroachment Permit 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$1,733.30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1,452.00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$1,733.00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2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Construction – Right of Way Improvements – Permit &amp; Inspection Application Fees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$614.73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$533.00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$614.00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69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Street Use Permit (temporary Use of Streets, Sidewalk Parkway, Parking Lot or Alleys- one time plus daily) Flat Fee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331.23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$222.00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331.00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147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CEF170E3-133B-4EE7-94FD-EF46BF8DFAB9}" type="slidenum">
              <a:rPr lang="en-US" b="0" smtClean="0">
                <a:solidFill>
                  <a:srgbClr val="FFFFFF"/>
                </a:solidFill>
                <a:effectLst/>
              </a:rPr>
              <a:pPr>
                <a:buNone/>
              </a:pPr>
              <a:t>47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7219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buFontTx/>
              <a:buNone/>
            </a:pPr>
            <a:r>
              <a:rPr lang="en-US" sz="2800" dirty="0">
                <a:solidFill>
                  <a:srgbClr val="FFFFFF"/>
                </a:solidFill>
                <a:effectLst/>
                <a:latin typeface="Arial"/>
              </a:rPr>
              <a:t>Citywide User Fees, Rates and Charges</a:t>
            </a:r>
            <a:br>
              <a:rPr lang="en-US" sz="2800" dirty="0">
                <a:solidFill>
                  <a:srgbClr val="FFFFFF"/>
                </a:solidFill>
                <a:effectLst/>
                <a:latin typeface="Arial"/>
              </a:rPr>
            </a:br>
            <a:r>
              <a:rPr lang="en-US" sz="2400" dirty="0">
                <a:effectLst/>
                <a:latin typeface="Arial"/>
              </a:rPr>
              <a:t>Increases to Existing Fees </a:t>
            </a:r>
            <a:r>
              <a:rPr lang="en-US" sz="2400" dirty="0" smtClean="0">
                <a:effectLst/>
                <a:latin typeface="Arial"/>
              </a:rPr>
              <a:t>– PW/Parking (2 </a:t>
            </a:r>
            <a:r>
              <a:rPr lang="en-US" sz="2400" dirty="0">
                <a:effectLst/>
                <a:latin typeface="Arial"/>
              </a:rPr>
              <a:t>of </a:t>
            </a:r>
            <a:r>
              <a:rPr lang="en-US" sz="2400" dirty="0" smtClean="0">
                <a:effectLst/>
                <a:latin typeface="Arial"/>
              </a:rPr>
              <a:t>3)</a:t>
            </a:r>
            <a:endParaRPr lang="en-US" sz="2400" dirty="0">
              <a:effectLst/>
              <a:latin typeface="Arial"/>
            </a:endParaRPr>
          </a:p>
        </p:txBody>
      </p:sp>
      <p:graphicFrame>
        <p:nvGraphicFramePr>
          <p:cNvPr id="1392692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803765902"/>
              </p:ext>
            </p:extLst>
          </p:nvPr>
        </p:nvGraphicFramePr>
        <p:xfrm>
          <a:off x="522644" y="1231258"/>
          <a:ext cx="8080113" cy="3599822"/>
        </p:xfrm>
        <a:graphic>
          <a:graphicData uri="http://schemas.openxmlformats.org/drawingml/2006/table">
            <a:tbl>
              <a:tblPr/>
              <a:tblGrid>
                <a:gridCol w="1162560"/>
                <a:gridCol w="657688"/>
                <a:gridCol w="705108"/>
                <a:gridCol w="2488341"/>
                <a:gridCol w="1040130"/>
                <a:gridCol w="917893"/>
                <a:gridCol w="1108393"/>
              </a:tblGrid>
              <a:tr h="6737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Review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Page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Title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Full Cost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Current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9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Market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Research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Market Place Parking (120 S. Maryland Ave) Transient Parking Rate Maximum Fee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N/A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$6.00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$9.00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9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Market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Research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Exchange Parking (115 N. Maryland Ave) Transient Parking Rate Maximum Fee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N/A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$6.00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$9.00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3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Market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Research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The Orange Street Parking Structure (222 N. Orange St.) Transient Parking Rate Maximum Fee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N/A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$6.00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$9.00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34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CEF170E3-133B-4EE7-94FD-EF46BF8DFAB9}" type="slidenum">
              <a:rPr lang="en-US" b="0" smtClean="0">
                <a:solidFill>
                  <a:srgbClr val="FFFFFF"/>
                </a:solidFill>
                <a:effectLst/>
              </a:rPr>
              <a:pPr>
                <a:buNone/>
              </a:pPr>
              <a:t>48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7219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buFontTx/>
              <a:buNone/>
            </a:pPr>
            <a:r>
              <a:rPr lang="en-US" sz="2800" dirty="0">
                <a:solidFill>
                  <a:srgbClr val="FFFFFF"/>
                </a:solidFill>
                <a:effectLst/>
                <a:latin typeface="Arial"/>
              </a:rPr>
              <a:t>Citywide User Fees, Rates and Charges</a:t>
            </a:r>
            <a:br>
              <a:rPr lang="en-US" sz="2800" dirty="0">
                <a:solidFill>
                  <a:srgbClr val="FFFFFF"/>
                </a:solidFill>
                <a:effectLst/>
                <a:latin typeface="Arial"/>
              </a:rPr>
            </a:br>
            <a:r>
              <a:rPr lang="en-US" sz="2400" dirty="0">
                <a:effectLst/>
                <a:latin typeface="Arial"/>
              </a:rPr>
              <a:t>Increases to Existing Fees </a:t>
            </a:r>
            <a:r>
              <a:rPr lang="en-US" sz="2400" dirty="0" smtClean="0">
                <a:effectLst/>
                <a:latin typeface="Arial"/>
              </a:rPr>
              <a:t>– PW/Parking (3 </a:t>
            </a:r>
            <a:r>
              <a:rPr lang="en-US" sz="2400" dirty="0">
                <a:effectLst/>
                <a:latin typeface="Arial"/>
              </a:rPr>
              <a:t>of </a:t>
            </a:r>
            <a:r>
              <a:rPr lang="en-US" sz="2400" dirty="0" smtClean="0">
                <a:effectLst/>
                <a:latin typeface="Arial"/>
              </a:rPr>
              <a:t>3)</a:t>
            </a:r>
            <a:endParaRPr lang="en-US" sz="2400" dirty="0">
              <a:effectLst/>
              <a:latin typeface="Arial"/>
            </a:endParaRPr>
          </a:p>
        </p:txBody>
      </p:sp>
      <p:graphicFrame>
        <p:nvGraphicFramePr>
          <p:cNvPr id="1392692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548386227"/>
              </p:ext>
            </p:extLst>
          </p:nvPr>
        </p:nvGraphicFramePr>
        <p:xfrm>
          <a:off x="533400" y="1401778"/>
          <a:ext cx="7924800" cy="3475022"/>
        </p:xfrm>
        <a:graphic>
          <a:graphicData uri="http://schemas.openxmlformats.org/drawingml/2006/table">
            <a:tbl>
              <a:tblPr/>
              <a:tblGrid>
                <a:gridCol w="1066800"/>
                <a:gridCol w="609600"/>
                <a:gridCol w="762000"/>
                <a:gridCol w="2612864"/>
                <a:gridCol w="935197"/>
                <a:gridCol w="863259"/>
                <a:gridCol w="1075080"/>
              </a:tblGrid>
              <a:tr h="6737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Review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Page #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Title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Full Cost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Current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9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Market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Research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The Orange Street Parking Structure (222 N. Orange St.) Monthly Parking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N/A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$40.00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$50.00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9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Market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Research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Brand Blvd. Parking Meter Rates in Downtown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N/A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$1.00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$1.50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9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Market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Research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Off-Street Parking Meter Rates in Downtown 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N/A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$0.75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9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Market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Research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Reserved Parking Fee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N/A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$1.00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$1.50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76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CEF170E3-133B-4EE7-94FD-EF46BF8DFAB9}" type="slidenum">
              <a:rPr lang="en-US" b="0" smtClean="0">
                <a:solidFill>
                  <a:srgbClr val="FFFFFF"/>
                </a:solidFill>
                <a:effectLst/>
              </a:rPr>
              <a:pPr>
                <a:buNone/>
              </a:pPr>
              <a:t>49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7219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buFontTx/>
              <a:buNone/>
            </a:pPr>
            <a:r>
              <a:rPr lang="en-US" sz="2800" dirty="0">
                <a:solidFill>
                  <a:srgbClr val="FFFFFF"/>
                </a:solidFill>
                <a:effectLst/>
                <a:latin typeface="Arial"/>
              </a:rPr>
              <a:t>Citywide User Fees, Rates and Charges</a:t>
            </a:r>
            <a:br>
              <a:rPr lang="en-US" sz="2800" dirty="0">
                <a:solidFill>
                  <a:srgbClr val="FFFFFF"/>
                </a:solidFill>
                <a:effectLst/>
                <a:latin typeface="Arial"/>
              </a:rPr>
            </a:br>
            <a:r>
              <a:rPr lang="en-US" sz="2400" dirty="0">
                <a:effectLst/>
                <a:latin typeface="Arial"/>
              </a:rPr>
              <a:t>Increases to Existing Fees </a:t>
            </a:r>
            <a:r>
              <a:rPr lang="en-US" sz="2400" dirty="0" smtClean="0">
                <a:effectLst/>
                <a:latin typeface="Arial"/>
              </a:rPr>
              <a:t>– Library</a:t>
            </a:r>
            <a:endParaRPr lang="en-US" sz="2400" dirty="0">
              <a:effectLst/>
              <a:latin typeface="Arial"/>
            </a:endParaRPr>
          </a:p>
        </p:txBody>
      </p:sp>
      <p:graphicFrame>
        <p:nvGraphicFramePr>
          <p:cNvPr id="1392692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100865298"/>
              </p:ext>
            </p:extLst>
          </p:nvPr>
        </p:nvGraphicFramePr>
        <p:xfrm>
          <a:off x="533400" y="1459858"/>
          <a:ext cx="8153400" cy="3599822"/>
        </p:xfrm>
        <a:graphic>
          <a:graphicData uri="http://schemas.openxmlformats.org/drawingml/2006/table">
            <a:tbl>
              <a:tblPr/>
              <a:tblGrid>
                <a:gridCol w="1119802"/>
                <a:gridCol w="619871"/>
                <a:gridCol w="711684"/>
                <a:gridCol w="2790559"/>
                <a:gridCol w="854084"/>
                <a:gridCol w="914400"/>
                <a:gridCol w="1143000"/>
              </a:tblGrid>
              <a:tr h="6737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Review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Page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Title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Full Cost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Current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3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Market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Research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Central Library Auditorium Fees </a:t>
                      </a:r>
                      <a:r>
                        <a:rPr kumimoji="0" lang="en-US" sz="16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Glendale Individual and Commercial 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 Hours minimum Standard/Private (includes $50 Non-Refundable booking fee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) Per Hour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N/A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$220.00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$100.00</a:t>
                      </a:r>
                    </a:p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Per Hour (Min. 3 Hours)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39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Market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Research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Central Library Auditorium Fees </a:t>
                      </a:r>
                      <a:r>
                        <a:rPr kumimoji="0" lang="en-US" sz="16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Non-Glendale Individual and Commercial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 Hours minimum (includes $50 Non-Refundable booking fee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) Per Hour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N/A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$290.00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$150.00</a:t>
                      </a:r>
                    </a:p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Per Hour (Min. 3 Hours)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517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/>
              <a:t>Slide </a:t>
            </a:r>
            <a:fld id="{7DB6D086-7034-46AD-8230-C272BAE9942E}" type="slidenum">
              <a:rPr lang="en-US"/>
              <a:pPr>
                <a:buFont typeface="Wingdings" pitchFamily="2" charset="2"/>
                <a:buNone/>
                <a:defRPr/>
              </a:pPr>
              <a:t>5</a:t>
            </a:fld>
            <a:endParaRPr lang="en-US" dirty="0"/>
          </a:p>
        </p:txBody>
      </p:sp>
      <p:sp>
        <p:nvSpPr>
          <p:cNvPr id="1012794" name="Rectangle 58"/>
          <p:cNvSpPr>
            <a:spLocks noChangeArrowheads="1"/>
          </p:cNvSpPr>
          <p:nvPr/>
        </p:nvSpPr>
        <p:spPr bwMode="auto">
          <a:xfrm>
            <a:off x="228600" y="228600"/>
            <a:ext cx="8534400" cy="609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en-US" sz="2800" dirty="0">
                <a:effectLst/>
              </a:rPr>
              <a:t>Authorized Full-Time </a:t>
            </a:r>
            <a:r>
              <a:rPr lang="en-US" sz="2800" dirty="0" smtClean="0">
                <a:effectLst/>
              </a:rPr>
              <a:t>Positions</a:t>
            </a:r>
          </a:p>
        </p:txBody>
      </p:sp>
      <p:sp>
        <p:nvSpPr>
          <p:cNvPr id="65540" name="Text Box 59"/>
          <p:cNvSpPr txBox="1">
            <a:spLocks noChangeArrowheads="1"/>
          </p:cNvSpPr>
          <p:nvPr/>
        </p:nvSpPr>
        <p:spPr bwMode="auto">
          <a:xfrm>
            <a:off x="71927" y="6339681"/>
            <a:ext cx="41148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3500" indent="-6350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Tx/>
              <a:buNone/>
            </a:pPr>
            <a:r>
              <a:rPr lang="en-US" altLang="en-US" sz="1100" dirty="0">
                <a:solidFill>
                  <a:schemeClr val="tx1"/>
                </a:solidFill>
                <a:effectLst/>
              </a:rPr>
              <a:t>*</a:t>
            </a:r>
            <a:r>
              <a:rPr lang="en-US" altLang="en-US" sz="1100" dirty="0" smtClean="0">
                <a:solidFill>
                  <a:schemeClr val="tx1"/>
                </a:solidFill>
                <a:effectLst/>
              </a:rPr>
              <a:t>Includes General </a:t>
            </a:r>
            <a:r>
              <a:rPr lang="en-US" altLang="en-US" sz="1100" dirty="0">
                <a:solidFill>
                  <a:schemeClr val="tx1"/>
                </a:solidFill>
                <a:effectLst/>
              </a:rPr>
              <a:t>Fund &amp; GWP Balancing Strategies</a:t>
            </a:r>
          </a:p>
        </p:txBody>
      </p:sp>
      <p:graphicFrame>
        <p:nvGraphicFramePr>
          <p:cNvPr id="67" name="Group 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267405414"/>
              </p:ext>
            </p:extLst>
          </p:nvPr>
        </p:nvGraphicFramePr>
        <p:xfrm>
          <a:off x="2684859" y="819150"/>
          <a:ext cx="3621882" cy="4513466"/>
        </p:xfrm>
        <a:graphic>
          <a:graphicData uri="http://schemas.openxmlformats.org/drawingml/2006/table">
            <a:tbl>
              <a:tblPr/>
              <a:tblGrid>
                <a:gridCol w="1928934"/>
                <a:gridCol w="1692948"/>
              </a:tblGrid>
              <a:tr h="606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Fiscal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Year</a:t>
                      </a:r>
                    </a:p>
                  </a:txBody>
                  <a:tcPr marL="91432" marR="91432"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Authorized Positions</a:t>
                      </a:r>
                    </a:p>
                  </a:txBody>
                  <a:tcPr marL="91432" marR="91432"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2005-06</a:t>
                      </a:r>
                    </a:p>
                  </a:txBody>
                  <a:tcPr marL="91432" marR="91432" marT="45715" marB="45715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1,995</a:t>
                      </a:r>
                    </a:p>
                  </a:txBody>
                  <a:tcPr marL="91432" marR="91432" marT="45715" marB="45715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2006-07</a:t>
                      </a:r>
                    </a:p>
                  </a:txBody>
                  <a:tcPr marL="91432" marR="91432"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1,974</a:t>
                      </a:r>
                    </a:p>
                  </a:txBody>
                  <a:tcPr marL="91432" marR="91432"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2007-08</a:t>
                      </a:r>
                    </a:p>
                  </a:txBody>
                  <a:tcPr marL="91432" marR="91432"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1,986</a:t>
                      </a:r>
                    </a:p>
                  </a:txBody>
                  <a:tcPr marL="91432" marR="91432"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2008-09</a:t>
                      </a:r>
                    </a:p>
                  </a:txBody>
                  <a:tcPr marL="91432" marR="91432"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1,942</a:t>
                      </a:r>
                    </a:p>
                  </a:txBody>
                  <a:tcPr marL="91432" marR="91432"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2009-10</a:t>
                      </a:r>
                    </a:p>
                  </a:txBody>
                  <a:tcPr marL="91432" marR="91432"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1,904</a:t>
                      </a:r>
                    </a:p>
                  </a:txBody>
                  <a:tcPr marL="91432" marR="91432"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2010-11</a:t>
                      </a:r>
                    </a:p>
                  </a:txBody>
                  <a:tcPr marL="91432" marR="91432"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1,899</a:t>
                      </a:r>
                    </a:p>
                  </a:txBody>
                  <a:tcPr marL="91432" marR="91432"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2011-12</a:t>
                      </a:r>
                    </a:p>
                  </a:txBody>
                  <a:tcPr marL="91432" marR="91432"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1,873</a:t>
                      </a:r>
                    </a:p>
                  </a:txBody>
                  <a:tcPr marL="91432" marR="91432"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2012-13</a:t>
                      </a:r>
                    </a:p>
                  </a:txBody>
                  <a:tcPr marL="91432" marR="91432"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1,605*</a:t>
                      </a:r>
                    </a:p>
                  </a:txBody>
                  <a:tcPr marL="91432" marR="91432"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2013-14</a:t>
                      </a:r>
                    </a:p>
                  </a:txBody>
                  <a:tcPr marL="91432" marR="91432"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1,588</a:t>
                      </a:r>
                    </a:p>
                  </a:txBody>
                  <a:tcPr marL="91432" marR="91432"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2014-15</a:t>
                      </a:r>
                    </a:p>
                  </a:txBody>
                  <a:tcPr marL="91432" marR="91432"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1,520</a:t>
                      </a:r>
                    </a:p>
                  </a:txBody>
                  <a:tcPr marL="91432" marR="91432"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2015-16</a:t>
                      </a:r>
                    </a:p>
                  </a:txBody>
                  <a:tcPr marL="91432" marR="91432"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1,575</a:t>
                      </a:r>
                    </a:p>
                  </a:txBody>
                  <a:tcPr marL="91432" marR="91432"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2016-17 Proposed</a:t>
                      </a:r>
                    </a:p>
                  </a:txBody>
                  <a:tcPr marL="91432" marR="91432"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1,579</a:t>
                      </a:r>
                    </a:p>
                  </a:txBody>
                  <a:tcPr marL="91432" marR="91432"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CEF170E3-133B-4EE7-94FD-EF46BF8DFAB9}" type="slidenum">
              <a:rPr lang="en-US" b="0" smtClean="0">
                <a:solidFill>
                  <a:srgbClr val="FFFFFF"/>
                </a:solidFill>
                <a:effectLst/>
              </a:rPr>
              <a:pPr>
                <a:buNone/>
              </a:pPr>
              <a:t>50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7219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buFontTx/>
              <a:buNone/>
            </a:pPr>
            <a:r>
              <a:rPr lang="en-US" sz="2800" dirty="0">
                <a:solidFill>
                  <a:srgbClr val="FFFFFF"/>
                </a:solidFill>
                <a:effectLst/>
                <a:latin typeface="Arial"/>
              </a:rPr>
              <a:t>Citywide User Fees, Rates and Charges</a:t>
            </a:r>
            <a:br>
              <a:rPr lang="en-US" sz="2800" dirty="0">
                <a:solidFill>
                  <a:srgbClr val="FFFFFF"/>
                </a:solidFill>
                <a:effectLst/>
                <a:latin typeface="Arial"/>
              </a:rPr>
            </a:br>
            <a:r>
              <a:rPr lang="en-US" sz="2400" dirty="0">
                <a:effectLst/>
                <a:latin typeface="Arial"/>
              </a:rPr>
              <a:t>Increases to Existing Fees </a:t>
            </a:r>
            <a:r>
              <a:rPr lang="en-US" sz="2400" dirty="0" smtClean="0">
                <a:effectLst/>
                <a:latin typeface="Arial"/>
              </a:rPr>
              <a:t>– </a:t>
            </a:r>
            <a:r>
              <a:rPr lang="en-US" sz="2400" dirty="0" err="1" smtClean="0">
                <a:effectLst/>
                <a:latin typeface="Arial"/>
              </a:rPr>
              <a:t>CDD</a:t>
            </a:r>
            <a:r>
              <a:rPr lang="en-US" sz="2400" dirty="0" smtClean="0">
                <a:effectLst/>
                <a:latin typeface="Arial"/>
              </a:rPr>
              <a:t>/Building  (1 </a:t>
            </a:r>
            <a:r>
              <a:rPr lang="en-US" sz="2400" dirty="0">
                <a:effectLst/>
                <a:latin typeface="Arial"/>
              </a:rPr>
              <a:t>of 6</a:t>
            </a:r>
            <a:r>
              <a:rPr lang="en-US" sz="2400" dirty="0" smtClean="0">
                <a:effectLst/>
                <a:latin typeface="Arial"/>
              </a:rPr>
              <a:t>)</a:t>
            </a:r>
            <a:endParaRPr lang="en-US" sz="2400" dirty="0">
              <a:effectLst/>
              <a:latin typeface="Arial"/>
            </a:endParaRPr>
          </a:p>
        </p:txBody>
      </p:sp>
      <p:graphicFrame>
        <p:nvGraphicFramePr>
          <p:cNvPr id="1392692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339640104"/>
              </p:ext>
            </p:extLst>
          </p:nvPr>
        </p:nvGraphicFramePr>
        <p:xfrm>
          <a:off x="540287" y="1394511"/>
          <a:ext cx="7992868" cy="3519670"/>
        </p:xfrm>
        <a:graphic>
          <a:graphicData uri="http://schemas.openxmlformats.org/drawingml/2006/table">
            <a:tbl>
              <a:tblPr/>
              <a:tblGrid>
                <a:gridCol w="983713"/>
                <a:gridCol w="609600"/>
                <a:gridCol w="762000"/>
                <a:gridCol w="2819400"/>
                <a:gridCol w="870671"/>
                <a:gridCol w="867382"/>
                <a:gridCol w="1080102"/>
              </a:tblGrid>
              <a:tr h="6737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Review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Page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Title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Full Cost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Current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3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Administrative Processing Fees Changes to Permits (Owner, contractor, etc.)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$89.52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$35.00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$62.00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39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Administrative Processing Fees Minimum Fee Retained for Refunds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$137.11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$35.00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$65.00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23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Use of Land Permit for Parking Lots 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$562.33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$100.00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$281.00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23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Special Fees for Single Family Properties Wood, wrought iron, or chain link fences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$551.44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$167.00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$300.00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604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CEF170E3-133B-4EE7-94FD-EF46BF8DFAB9}" type="slidenum">
              <a:rPr lang="en-US" b="0" smtClean="0">
                <a:solidFill>
                  <a:srgbClr val="FFFFFF"/>
                </a:solidFill>
                <a:effectLst/>
              </a:rPr>
              <a:pPr>
                <a:buNone/>
              </a:pPr>
              <a:t>51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7219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buFontTx/>
              <a:buNone/>
            </a:pPr>
            <a:r>
              <a:rPr lang="en-US" sz="2800" dirty="0">
                <a:solidFill>
                  <a:srgbClr val="FFFFFF"/>
                </a:solidFill>
                <a:effectLst/>
                <a:latin typeface="Arial"/>
              </a:rPr>
              <a:t>Citywide User Fees, Rates and Charges</a:t>
            </a:r>
            <a:br>
              <a:rPr lang="en-US" sz="2800" dirty="0">
                <a:solidFill>
                  <a:srgbClr val="FFFFFF"/>
                </a:solidFill>
                <a:effectLst/>
                <a:latin typeface="Arial"/>
              </a:rPr>
            </a:br>
            <a:r>
              <a:rPr lang="en-US" sz="2400" dirty="0">
                <a:effectLst/>
                <a:latin typeface="Arial"/>
              </a:rPr>
              <a:t>Increases to Existing Fees </a:t>
            </a:r>
            <a:r>
              <a:rPr lang="en-US" sz="2400" dirty="0" smtClean="0">
                <a:effectLst/>
                <a:latin typeface="Arial"/>
              </a:rPr>
              <a:t>– </a:t>
            </a:r>
            <a:r>
              <a:rPr lang="en-US" sz="2400" dirty="0" err="1" smtClean="0">
                <a:effectLst/>
                <a:latin typeface="Arial"/>
              </a:rPr>
              <a:t>CDD</a:t>
            </a:r>
            <a:r>
              <a:rPr lang="en-US" sz="2400" dirty="0" smtClean="0">
                <a:effectLst/>
                <a:latin typeface="Arial"/>
              </a:rPr>
              <a:t>/Building  (2 </a:t>
            </a:r>
            <a:r>
              <a:rPr lang="en-US" sz="2400" dirty="0">
                <a:effectLst/>
                <a:latin typeface="Arial"/>
              </a:rPr>
              <a:t>of 6</a:t>
            </a:r>
            <a:r>
              <a:rPr lang="en-US" sz="2400" dirty="0" smtClean="0">
                <a:effectLst/>
                <a:latin typeface="Arial"/>
              </a:rPr>
              <a:t>)</a:t>
            </a:r>
            <a:endParaRPr lang="en-US" sz="2400" dirty="0">
              <a:effectLst/>
              <a:latin typeface="Arial"/>
            </a:endParaRPr>
          </a:p>
        </p:txBody>
      </p:sp>
      <p:graphicFrame>
        <p:nvGraphicFramePr>
          <p:cNvPr id="1392692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860836989"/>
              </p:ext>
            </p:extLst>
          </p:nvPr>
        </p:nvGraphicFramePr>
        <p:xfrm>
          <a:off x="533400" y="1406970"/>
          <a:ext cx="8076286" cy="3866070"/>
        </p:xfrm>
        <a:graphic>
          <a:graphicData uri="http://schemas.openxmlformats.org/drawingml/2006/table">
            <a:tbl>
              <a:tblPr/>
              <a:tblGrid>
                <a:gridCol w="990600"/>
                <a:gridCol w="533400"/>
                <a:gridCol w="685800"/>
                <a:gridCol w="3008322"/>
                <a:gridCol w="877878"/>
                <a:gridCol w="914400"/>
                <a:gridCol w="1065886"/>
              </a:tblGrid>
              <a:tr h="6737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Review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Page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Title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Full Cost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Current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3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Special Fees for Single Family Properties Replacement of windows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$603.93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$143.00 (Plus $25 per window)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$150.00 (Plus $25 per window)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3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Electrical Permit Fees Electrical Permit Fees Minimum Inspection Fee (If the total inspection fees equal less than $38.00, the minimum inspection fee shall apply)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$180.59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$38.00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$75.00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39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Electrical Permit Fees Single Family Homes Electrical Services 101 to 200 amps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$255.61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$75.00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$100.00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74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CEF170E3-133B-4EE7-94FD-EF46BF8DFAB9}" type="slidenum">
              <a:rPr lang="en-US" b="0" smtClean="0">
                <a:solidFill>
                  <a:srgbClr val="FFFFFF"/>
                </a:solidFill>
                <a:effectLst/>
              </a:rPr>
              <a:pPr>
                <a:buNone/>
              </a:pPr>
              <a:t>52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7219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buFontTx/>
              <a:buNone/>
            </a:pPr>
            <a:r>
              <a:rPr lang="en-US" sz="2800" dirty="0">
                <a:solidFill>
                  <a:srgbClr val="FFFFFF"/>
                </a:solidFill>
                <a:effectLst/>
                <a:latin typeface="Arial"/>
              </a:rPr>
              <a:t>Citywide User Fees, Rates and Charges</a:t>
            </a:r>
            <a:br>
              <a:rPr lang="en-US" sz="2800" dirty="0">
                <a:solidFill>
                  <a:srgbClr val="FFFFFF"/>
                </a:solidFill>
                <a:effectLst/>
                <a:latin typeface="Arial"/>
              </a:rPr>
            </a:br>
            <a:r>
              <a:rPr lang="en-US" sz="2400" dirty="0">
                <a:effectLst/>
                <a:latin typeface="Arial"/>
              </a:rPr>
              <a:t>Increases to Existing Fees </a:t>
            </a:r>
            <a:r>
              <a:rPr lang="en-US" sz="2400" dirty="0" smtClean="0">
                <a:effectLst/>
                <a:latin typeface="Arial"/>
              </a:rPr>
              <a:t>– </a:t>
            </a:r>
            <a:r>
              <a:rPr lang="en-US" sz="2400" dirty="0" err="1" smtClean="0">
                <a:effectLst/>
                <a:latin typeface="Arial"/>
              </a:rPr>
              <a:t>CDD</a:t>
            </a:r>
            <a:r>
              <a:rPr lang="en-US" sz="2400" dirty="0" smtClean="0">
                <a:effectLst/>
                <a:latin typeface="Arial"/>
              </a:rPr>
              <a:t>/Planning (3 </a:t>
            </a:r>
            <a:r>
              <a:rPr lang="en-US" sz="2400" dirty="0">
                <a:effectLst/>
                <a:latin typeface="Arial"/>
              </a:rPr>
              <a:t>of 6</a:t>
            </a:r>
            <a:r>
              <a:rPr lang="en-US" sz="2400" dirty="0" smtClean="0">
                <a:effectLst/>
                <a:latin typeface="Arial"/>
              </a:rPr>
              <a:t>)</a:t>
            </a:r>
            <a:endParaRPr lang="en-US" sz="2400" dirty="0">
              <a:effectLst/>
              <a:latin typeface="Arial"/>
            </a:endParaRPr>
          </a:p>
        </p:txBody>
      </p:sp>
      <p:graphicFrame>
        <p:nvGraphicFramePr>
          <p:cNvPr id="1392692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970832139"/>
              </p:ext>
            </p:extLst>
          </p:nvPr>
        </p:nvGraphicFramePr>
        <p:xfrm>
          <a:off x="304801" y="1066800"/>
          <a:ext cx="8534398" cy="4663440"/>
        </p:xfrm>
        <a:graphic>
          <a:graphicData uri="http://schemas.openxmlformats.org/drawingml/2006/table">
            <a:tbl>
              <a:tblPr/>
              <a:tblGrid>
                <a:gridCol w="933385"/>
                <a:gridCol w="622257"/>
                <a:gridCol w="700039"/>
                <a:gridCol w="3246519"/>
                <a:gridCol w="974799"/>
                <a:gridCol w="990600"/>
                <a:gridCol w="10667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Review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Page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Title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Full Cost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Current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13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Administration Exception Single Family Projects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(Per Project)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$1,283.55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$750.00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$780.00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23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Historic Preservation Commission review of single family dwelling modification or demolition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$4,939.92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$4,500.00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$4,707.00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23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Historic Preservation Commission review of modification or demolition of buildings/structures/features other than single family dwellings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$4,939.92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$4,881.00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$4,939.00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23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Historic Preservation Process </a:t>
                      </a:r>
                    </a:p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 Mills Act Request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$7,681.08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$1,250.00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$1,300.00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23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Parking Reduction Permit 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$6,221.31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$5,403.00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$6,221.00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23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Business Registration Certificate Fee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$240.23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$198.00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$240.00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95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CEF170E3-133B-4EE7-94FD-EF46BF8DFAB9}" type="slidenum">
              <a:rPr lang="en-US" b="0" smtClean="0">
                <a:solidFill>
                  <a:srgbClr val="FFFFFF"/>
                </a:solidFill>
                <a:effectLst/>
              </a:rPr>
              <a:pPr>
                <a:buNone/>
              </a:pPr>
              <a:t>53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7219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buFontTx/>
              <a:buNone/>
            </a:pPr>
            <a:r>
              <a:rPr lang="en-US" sz="2800" dirty="0">
                <a:solidFill>
                  <a:srgbClr val="FFFFFF"/>
                </a:solidFill>
                <a:effectLst/>
                <a:latin typeface="Arial"/>
              </a:rPr>
              <a:t>Citywide User Fees, Rates and Charges</a:t>
            </a:r>
            <a:br>
              <a:rPr lang="en-US" sz="2800" dirty="0">
                <a:solidFill>
                  <a:srgbClr val="FFFFFF"/>
                </a:solidFill>
                <a:effectLst/>
                <a:latin typeface="Arial"/>
              </a:rPr>
            </a:br>
            <a:r>
              <a:rPr lang="en-US" sz="2400" dirty="0">
                <a:effectLst/>
                <a:latin typeface="Arial"/>
              </a:rPr>
              <a:t>Increases to Existing Fees </a:t>
            </a:r>
            <a:r>
              <a:rPr lang="en-US" sz="2400" dirty="0" smtClean="0">
                <a:effectLst/>
                <a:latin typeface="Arial"/>
              </a:rPr>
              <a:t>– </a:t>
            </a:r>
            <a:r>
              <a:rPr lang="en-US" sz="2400" dirty="0" err="1" smtClean="0">
                <a:effectLst/>
                <a:latin typeface="Arial"/>
              </a:rPr>
              <a:t>CDD</a:t>
            </a:r>
            <a:r>
              <a:rPr lang="en-US" sz="2400" dirty="0" smtClean="0">
                <a:effectLst/>
                <a:latin typeface="Arial"/>
              </a:rPr>
              <a:t>/NS  (4 </a:t>
            </a:r>
            <a:r>
              <a:rPr lang="en-US" sz="2400" dirty="0">
                <a:effectLst/>
                <a:latin typeface="Arial"/>
              </a:rPr>
              <a:t>of </a:t>
            </a:r>
            <a:r>
              <a:rPr lang="en-US" sz="2400" dirty="0" smtClean="0">
                <a:effectLst/>
                <a:latin typeface="Arial"/>
              </a:rPr>
              <a:t>6)</a:t>
            </a:r>
            <a:endParaRPr lang="en-US" sz="2400" dirty="0">
              <a:effectLst/>
              <a:latin typeface="Arial"/>
            </a:endParaRPr>
          </a:p>
        </p:txBody>
      </p:sp>
      <p:graphicFrame>
        <p:nvGraphicFramePr>
          <p:cNvPr id="1392692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907255644"/>
              </p:ext>
            </p:extLst>
          </p:nvPr>
        </p:nvGraphicFramePr>
        <p:xfrm>
          <a:off x="335805" y="1066800"/>
          <a:ext cx="8472390" cy="3283768"/>
        </p:xfrm>
        <a:graphic>
          <a:graphicData uri="http://schemas.openxmlformats.org/drawingml/2006/table">
            <a:tbl>
              <a:tblPr/>
              <a:tblGrid>
                <a:gridCol w="914399"/>
                <a:gridCol w="533400"/>
                <a:gridCol w="685800"/>
                <a:gridCol w="3429000"/>
                <a:gridCol w="879917"/>
                <a:gridCol w="951005"/>
                <a:gridCol w="1078869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Review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Page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Title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Full Cost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Current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71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Inspection Fee: Inspection of any violation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$352.95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$293.00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$352.00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39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71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News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Racks Abatement Fee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$188.49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$40.00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$188.00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23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71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Smoking Permitted Area - Initial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$450.69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$209.00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$450.00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23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21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71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Smoking Permitted Area - Renewal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$447.84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$207.00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$447.00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99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CEF170E3-133B-4EE7-94FD-EF46BF8DFAB9}" type="slidenum">
              <a:rPr lang="en-US" b="0" smtClean="0">
                <a:solidFill>
                  <a:srgbClr val="FFFFFF"/>
                </a:solidFill>
                <a:effectLst/>
              </a:rPr>
              <a:pPr>
                <a:buNone/>
              </a:pPr>
              <a:t>54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7219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buFontTx/>
              <a:buNone/>
            </a:pPr>
            <a:r>
              <a:rPr lang="en-US" sz="2800" dirty="0">
                <a:solidFill>
                  <a:srgbClr val="FFFFFF"/>
                </a:solidFill>
                <a:effectLst/>
                <a:latin typeface="Arial"/>
              </a:rPr>
              <a:t>Citywide User Fees, Rates and Charges</a:t>
            </a:r>
            <a:br>
              <a:rPr lang="en-US" sz="2800" dirty="0">
                <a:solidFill>
                  <a:srgbClr val="FFFFFF"/>
                </a:solidFill>
                <a:effectLst/>
                <a:latin typeface="Arial"/>
              </a:rPr>
            </a:br>
            <a:r>
              <a:rPr lang="en-US" sz="2400" dirty="0">
                <a:effectLst/>
                <a:latin typeface="Arial"/>
              </a:rPr>
              <a:t>Increases to Existing Fees </a:t>
            </a:r>
            <a:r>
              <a:rPr lang="en-US" sz="2400" dirty="0" smtClean="0">
                <a:effectLst/>
                <a:latin typeface="Arial"/>
              </a:rPr>
              <a:t>– </a:t>
            </a:r>
            <a:r>
              <a:rPr lang="en-US" sz="2400" dirty="0" err="1" smtClean="0">
                <a:effectLst/>
                <a:latin typeface="Arial"/>
              </a:rPr>
              <a:t>CDD</a:t>
            </a:r>
            <a:r>
              <a:rPr lang="en-US" sz="2400" dirty="0" smtClean="0">
                <a:effectLst/>
                <a:latin typeface="Arial"/>
              </a:rPr>
              <a:t>/NS/Licenses (5 </a:t>
            </a:r>
            <a:r>
              <a:rPr lang="en-US" sz="2400" dirty="0">
                <a:effectLst/>
                <a:latin typeface="Arial"/>
              </a:rPr>
              <a:t>of </a:t>
            </a:r>
            <a:r>
              <a:rPr lang="en-US" sz="2400" dirty="0" smtClean="0">
                <a:effectLst/>
                <a:latin typeface="Arial"/>
              </a:rPr>
              <a:t>6)</a:t>
            </a:r>
            <a:endParaRPr lang="en-US" sz="2400" dirty="0">
              <a:effectLst/>
              <a:latin typeface="Arial"/>
            </a:endParaRPr>
          </a:p>
        </p:txBody>
      </p:sp>
      <p:graphicFrame>
        <p:nvGraphicFramePr>
          <p:cNvPr id="1392692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911036303"/>
              </p:ext>
            </p:extLst>
          </p:nvPr>
        </p:nvGraphicFramePr>
        <p:xfrm>
          <a:off x="457200" y="1066800"/>
          <a:ext cx="8458199" cy="4587240"/>
        </p:xfrm>
        <a:graphic>
          <a:graphicData uri="http://schemas.openxmlformats.org/drawingml/2006/table">
            <a:tbl>
              <a:tblPr/>
              <a:tblGrid>
                <a:gridCol w="869602"/>
                <a:gridCol w="608585"/>
                <a:gridCol w="700194"/>
                <a:gridCol w="3372563"/>
                <a:gridCol w="918081"/>
                <a:gridCol w="918081"/>
                <a:gridCol w="1071093"/>
              </a:tblGrid>
              <a:tr h="6747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Review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Page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Title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Full Cost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Current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6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Animal License Dog License-Unaltered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(Annual)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$61.69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$33.00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$45.00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0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Animal License Dog License-Unaltered/Senior  (Per GMC, Senior applicants receive a 50% discount from the applicable license fee)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$61.69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$21.00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$22.50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2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Animal License Dog License-Altered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$62.13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$21.00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$30.00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2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Animal License 3 Year - Dog License/Unaltered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$61.69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$52.00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$61.00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2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3 Year - Dog License/Altered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$62.13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$40.00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$50.00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2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Animal License Dog License Replacement Tag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(Permanent)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$9.90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$5.00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$9.00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68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CEF170E3-133B-4EE7-94FD-EF46BF8DFAB9}" type="slidenum">
              <a:rPr lang="en-US" b="0" smtClean="0">
                <a:solidFill>
                  <a:srgbClr val="FFFFFF"/>
                </a:solidFill>
                <a:effectLst/>
              </a:rPr>
              <a:pPr>
                <a:buNone/>
              </a:pPr>
              <a:t>55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7219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buFontTx/>
              <a:buNone/>
            </a:pPr>
            <a:r>
              <a:rPr lang="en-US" sz="2800" dirty="0">
                <a:solidFill>
                  <a:srgbClr val="FFFFFF"/>
                </a:solidFill>
                <a:effectLst/>
                <a:latin typeface="Arial"/>
              </a:rPr>
              <a:t>Citywide User Fees, Rates and Charges</a:t>
            </a:r>
            <a:br>
              <a:rPr lang="en-US" sz="2800" dirty="0">
                <a:solidFill>
                  <a:srgbClr val="FFFFFF"/>
                </a:solidFill>
                <a:effectLst/>
                <a:latin typeface="Arial"/>
              </a:rPr>
            </a:br>
            <a:r>
              <a:rPr lang="en-US" sz="2400" dirty="0">
                <a:effectLst/>
                <a:latin typeface="Arial"/>
              </a:rPr>
              <a:t>Increases to Existing Fees </a:t>
            </a:r>
            <a:r>
              <a:rPr lang="en-US" sz="2400" dirty="0" smtClean="0">
                <a:effectLst/>
                <a:latin typeface="Arial"/>
              </a:rPr>
              <a:t>– </a:t>
            </a:r>
            <a:r>
              <a:rPr lang="en-US" sz="2400" dirty="0" err="1" smtClean="0">
                <a:effectLst/>
                <a:latin typeface="Arial"/>
              </a:rPr>
              <a:t>CDD</a:t>
            </a:r>
            <a:r>
              <a:rPr lang="en-US" sz="2400" dirty="0" smtClean="0">
                <a:effectLst/>
                <a:latin typeface="Arial"/>
              </a:rPr>
              <a:t>/NS/Licenses (6 </a:t>
            </a:r>
            <a:r>
              <a:rPr lang="en-US" sz="2400" dirty="0">
                <a:effectLst/>
                <a:latin typeface="Arial"/>
              </a:rPr>
              <a:t>of </a:t>
            </a:r>
            <a:r>
              <a:rPr lang="en-US" sz="2400" dirty="0" smtClean="0">
                <a:effectLst/>
                <a:latin typeface="Arial"/>
              </a:rPr>
              <a:t>6)</a:t>
            </a:r>
            <a:endParaRPr lang="en-US" sz="2400" dirty="0">
              <a:effectLst/>
              <a:latin typeface="Arial"/>
            </a:endParaRPr>
          </a:p>
        </p:txBody>
      </p:sp>
      <p:graphicFrame>
        <p:nvGraphicFramePr>
          <p:cNvPr id="1392692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173687656"/>
              </p:ext>
            </p:extLst>
          </p:nvPr>
        </p:nvGraphicFramePr>
        <p:xfrm>
          <a:off x="304800" y="1066800"/>
          <a:ext cx="8382000" cy="4277416"/>
        </p:xfrm>
        <a:graphic>
          <a:graphicData uri="http://schemas.openxmlformats.org/drawingml/2006/table">
            <a:tbl>
              <a:tblPr/>
              <a:tblGrid>
                <a:gridCol w="914400"/>
                <a:gridCol w="533400"/>
                <a:gridCol w="685800"/>
                <a:gridCol w="3236304"/>
                <a:gridCol w="973257"/>
                <a:gridCol w="898390"/>
                <a:gridCol w="1140449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Review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Page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Title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Full Cost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Current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39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Amusement Machine (Coin Operated)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Application (Per Application Per Site)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$338.69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$146.00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$338.00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23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Arcade Devices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Application (Per Application)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$338.69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$146.00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$338.00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23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Billiard  Room - Application &amp; License /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Permit (Annual)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$887.27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$500.00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$600.00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23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Dance  Academy 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(Annual)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$812.43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$128.00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$250.00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23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Gasoline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Dealers (Annual)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$507.41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$204.00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$507.00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23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Kennel Permit License - </a:t>
                      </a:r>
                      <a:r>
                        <a:rPr kumimoji="0" lang="en-US" sz="16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 Year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(Annual - Per Kennel)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$190.89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$132.00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$190.00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97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CEF170E3-133B-4EE7-94FD-EF46BF8DFAB9}" type="slidenum">
              <a:rPr lang="en-US" b="0" smtClean="0">
                <a:solidFill>
                  <a:srgbClr val="FFFFFF"/>
                </a:solidFill>
                <a:effectLst/>
              </a:rPr>
              <a:pPr>
                <a:buNone/>
              </a:pPr>
              <a:t>56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7219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buFontTx/>
              <a:buNone/>
            </a:pPr>
            <a:r>
              <a:rPr lang="en-US" sz="2800" dirty="0">
                <a:solidFill>
                  <a:srgbClr val="FFFFFF"/>
                </a:solidFill>
                <a:effectLst/>
                <a:latin typeface="Arial"/>
              </a:rPr>
              <a:t>Citywide User Fees, Rates and Charges</a:t>
            </a:r>
            <a:br>
              <a:rPr lang="en-US" sz="2800" dirty="0">
                <a:solidFill>
                  <a:srgbClr val="FFFFFF"/>
                </a:solidFill>
                <a:effectLst/>
                <a:latin typeface="Arial"/>
              </a:rPr>
            </a:br>
            <a:r>
              <a:rPr lang="en-US" sz="2400" dirty="0">
                <a:effectLst/>
                <a:latin typeface="Arial"/>
              </a:rPr>
              <a:t>Increases to Existing Fees </a:t>
            </a:r>
            <a:r>
              <a:rPr lang="en-US" sz="2400" dirty="0" smtClean="0">
                <a:effectLst/>
                <a:latin typeface="Arial"/>
              </a:rPr>
              <a:t>– Police</a:t>
            </a:r>
            <a:endParaRPr lang="en-US" sz="2400" dirty="0">
              <a:effectLst/>
              <a:latin typeface="Arial"/>
            </a:endParaRPr>
          </a:p>
        </p:txBody>
      </p:sp>
      <p:graphicFrame>
        <p:nvGraphicFramePr>
          <p:cNvPr id="1392692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66235236"/>
              </p:ext>
            </p:extLst>
          </p:nvPr>
        </p:nvGraphicFramePr>
        <p:xfrm>
          <a:off x="304799" y="1292218"/>
          <a:ext cx="8360803" cy="3203582"/>
        </p:xfrm>
        <a:graphic>
          <a:graphicData uri="http://schemas.openxmlformats.org/drawingml/2006/table">
            <a:tbl>
              <a:tblPr/>
              <a:tblGrid>
                <a:gridCol w="990601"/>
                <a:gridCol w="533400"/>
                <a:gridCol w="685800"/>
                <a:gridCol w="3180481"/>
                <a:gridCol w="990174"/>
                <a:gridCol w="914006"/>
                <a:gridCol w="1066341"/>
              </a:tblGrid>
              <a:tr h="6737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Review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Page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Title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Full Cost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Current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3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Alarm Permit Fee – Residential (No Permit renewal fee charged if no false alarms in prior permit year)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$245.00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$100.00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$105.00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39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Alarm Permit Fee – Commercial (No Permit renewal fee charged if no false alarms in prior permit year)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$732.81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$150.00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$155.00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23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Permit for the retail Sales of Weapons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$425.74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$250.00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$260.00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786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CEF170E3-133B-4EE7-94FD-EF46BF8DFAB9}" type="slidenum">
              <a:rPr lang="en-US" b="0" smtClean="0">
                <a:solidFill>
                  <a:srgbClr val="FFFFFF"/>
                </a:solidFill>
                <a:effectLst/>
              </a:rPr>
              <a:pPr>
                <a:buNone/>
              </a:pPr>
              <a:t>57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7219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buFontTx/>
              <a:buNone/>
            </a:pPr>
            <a:r>
              <a:rPr lang="en-US" sz="2800" dirty="0">
                <a:solidFill>
                  <a:srgbClr val="FFFFFF"/>
                </a:solidFill>
                <a:effectLst/>
                <a:latin typeface="Arial"/>
              </a:rPr>
              <a:t>Citywide User Fees, Rates and Charges</a:t>
            </a:r>
            <a:br>
              <a:rPr lang="en-US" sz="2800" dirty="0">
                <a:solidFill>
                  <a:srgbClr val="FFFFFF"/>
                </a:solidFill>
                <a:effectLst/>
                <a:latin typeface="Arial"/>
              </a:rPr>
            </a:br>
            <a:r>
              <a:rPr lang="en-US" sz="2400" dirty="0">
                <a:effectLst/>
                <a:latin typeface="Arial"/>
              </a:rPr>
              <a:t>Increases to Existing Fees </a:t>
            </a:r>
            <a:r>
              <a:rPr lang="en-US" sz="2400" dirty="0" smtClean="0">
                <a:effectLst/>
                <a:latin typeface="Arial"/>
              </a:rPr>
              <a:t>– Fire (1 </a:t>
            </a:r>
            <a:r>
              <a:rPr lang="en-US" sz="2400" dirty="0">
                <a:effectLst/>
                <a:latin typeface="Arial"/>
              </a:rPr>
              <a:t>of </a:t>
            </a:r>
            <a:r>
              <a:rPr lang="en-US" sz="2400" dirty="0" smtClean="0">
                <a:effectLst/>
                <a:latin typeface="Arial"/>
              </a:rPr>
              <a:t>2)</a:t>
            </a:r>
            <a:endParaRPr lang="en-US" sz="2400" dirty="0">
              <a:effectLst/>
              <a:latin typeface="Arial"/>
            </a:endParaRPr>
          </a:p>
        </p:txBody>
      </p:sp>
      <p:graphicFrame>
        <p:nvGraphicFramePr>
          <p:cNvPr id="1392692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751653668"/>
              </p:ext>
            </p:extLst>
          </p:nvPr>
        </p:nvGraphicFramePr>
        <p:xfrm>
          <a:off x="304799" y="1318578"/>
          <a:ext cx="8360803" cy="3405822"/>
        </p:xfrm>
        <a:graphic>
          <a:graphicData uri="http://schemas.openxmlformats.org/drawingml/2006/table">
            <a:tbl>
              <a:tblPr/>
              <a:tblGrid>
                <a:gridCol w="990601"/>
                <a:gridCol w="533400"/>
                <a:gridCol w="685800"/>
                <a:gridCol w="3180481"/>
                <a:gridCol w="990174"/>
                <a:gridCol w="914006"/>
                <a:gridCol w="1066341"/>
              </a:tblGrid>
              <a:tr h="6737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Review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Page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Title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Full Cost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Current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3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Fire Alarm System: Permit and Inspection Base fee for Installation of new system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$489.38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$485.00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$489.00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39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Fire Sprinkler system: Inspection Additional fee per inlet and/or outlet for Fire Sprinkler, standpipe or combined system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$23.86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$6.00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$23.00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39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Fire Sprinkler system: Inspection Additional fee per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head for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Fire Sprinkler, standpipe or combined system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$4.72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$4.00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40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CEF170E3-133B-4EE7-94FD-EF46BF8DFAB9}" type="slidenum">
              <a:rPr lang="en-US" b="0" smtClean="0">
                <a:solidFill>
                  <a:srgbClr val="FFFFFF"/>
                </a:solidFill>
                <a:effectLst/>
              </a:rPr>
              <a:pPr>
                <a:buNone/>
              </a:pPr>
              <a:t>58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7219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buFontTx/>
              <a:buNone/>
            </a:pPr>
            <a:r>
              <a:rPr lang="en-US" sz="2800" dirty="0">
                <a:solidFill>
                  <a:srgbClr val="FFFFFF"/>
                </a:solidFill>
                <a:effectLst/>
                <a:latin typeface="Arial"/>
              </a:rPr>
              <a:t>Citywide User Fees, Rates and Charges</a:t>
            </a:r>
            <a:br>
              <a:rPr lang="en-US" sz="2800" dirty="0">
                <a:solidFill>
                  <a:srgbClr val="FFFFFF"/>
                </a:solidFill>
                <a:effectLst/>
                <a:latin typeface="Arial"/>
              </a:rPr>
            </a:br>
            <a:r>
              <a:rPr lang="en-US" sz="2400" dirty="0">
                <a:effectLst/>
                <a:latin typeface="Arial"/>
              </a:rPr>
              <a:t>Increases to Existing Fees </a:t>
            </a:r>
            <a:r>
              <a:rPr lang="en-US" sz="2400" dirty="0" smtClean="0">
                <a:effectLst/>
                <a:latin typeface="Arial"/>
              </a:rPr>
              <a:t>– Fire (2 </a:t>
            </a:r>
            <a:r>
              <a:rPr lang="en-US" sz="2400" dirty="0">
                <a:effectLst/>
                <a:latin typeface="Arial"/>
              </a:rPr>
              <a:t>of </a:t>
            </a:r>
            <a:r>
              <a:rPr lang="en-US" sz="2400" dirty="0" smtClean="0">
                <a:effectLst/>
                <a:latin typeface="Arial"/>
              </a:rPr>
              <a:t>2)</a:t>
            </a:r>
            <a:endParaRPr lang="en-US" sz="2400" dirty="0">
              <a:effectLst/>
              <a:latin typeface="Arial"/>
            </a:endParaRPr>
          </a:p>
        </p:txBody>
      </p:sp>
      <p:graphicFrame>
        <p:nvGraphicFramePr>
          <p:cNvPr id="1392692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697464342"/>
              </p:ext>
            </p:extLst>
          </p:nvPr>
        </p:nvGraphicFramePr>
        <p:xfrm>
          <a:off x="304799" y="1143000"/>
          <a:ext cx="8360803" cy="4796648"/>
        </p:xfrm>
        <a:graphic>
          <a:graphicData uri="http://schemas.openxmlformats.org/drawingml/2006/table">
            <a:tbl>
              <a:tblPr/>
              <a:tblGrid>
                <a:gridCol w="914401"/>
                <a:gridCol w="589833"/>
                <a:gridCol w="705567"/>
                <a:gridCol w="3203173"/>
                <a:gridCol w="982610"/>
                <a:gridCol w="907024"/>
                <a:gridCol w="1058195"/>
              </a:tblGrid>
              <a:tr h="730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Review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Fee#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Page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Title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Full Cost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Current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FLS annual inspection not otherwise covered by CIP (conducted as incremental adjunct to CUPA inspection)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$58.25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$5.00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$14.00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FLS annual inspection not otherwise covered by CIP (FPB inspection not otherwise covered)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$58.25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$5.00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$14.00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3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Industrial Waste: Permit and Inspection to install Industrial Waste equipment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$225.80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$19.00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$56.00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39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Industrial Waste: Plan Check to install Industrial Waste equipment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$184.23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$15.00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$46.00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23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Study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Underground storage tank: Permit and Inspection for Re-piping of Underground storage tank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$880.36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$73.00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$220.00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407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CEF170E3-133B-4EE7-94FD-EF46BF8DFAB9}" type="slidenum">
              <a:rPr lang="en-US" b="0" smtClean="0">
                <a:solidFill>
                  <a:srgbClr val="FFFFFF"/>
                </a:solidFill>
                <a:effectLst/>
              </a:rPr>
              <a:pPr>
                <a:buNone/>
              </a:pPr>
              <a:t>59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7219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buFontTx/>
              <a:buNone/>
            </a:pPr>
            <a:r>
              <a:rPr lang="en-US" sz="2800" dirty="0">
                <a:solidFill>
                  <a:srgbClr val="FFFFFF"/>
                </a:solidFill>
                <a:effectLst/>
                <a:latin typeface="Arial"/>
              </a:rPr>
              <a:t>Citywide User Fees, Rates and Charges</a:t>
            </a:r>
            <a:br>
              <a:rPr lang="en-US" sz="2800" dirty="0">
                <a:solidFill>
                  <a:srgbClr val="FFFFFF"/>
                </a:solidFill>
                <a:effectLst/>
                <a:latin typeface="Arial"/>
              </a:rPr>
            </a:br>
            <a:r>
              <a:rPr lang="en-US" sz="2400" dirty="0">
                <a:effectLst/>
                <a:latin typeface="Arial"/>
              </a:rPr>
              <a:t>Increases to Existing Fees </a:t>
            </a:r>
            <a:r>
              <a:rPr lang="en-US" sz="2400" dirty="0" smtClean="0">
                <a:effectLst/>
                <a:latin typeface="Arial"/>
              </a:rPr>
              <a:t>– GWP</a:t>
            </a:r>
            <a:endParaRPr lang="en-US" sz="2400" dirty="0">
              <a:effectLst/>
              <a:latin typeface="Arial"/>
            </a:endParaRPr>
          </a:p>
        </p:txBody>
      </p:sp>
      <p:graphicFrame>
        <p:nvGraphicFramePr>
          <p:cNvPr id="1392692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639714108"/>
              </p:ext>
            </p:extLst>
          </p:nvPr>
        </p:nvGraphicFramePr>
        <p:xfrm>
          <a:off x="381002" y="1219200"/>
          <a:ext cx="8218743" cy="3868046"/>
        </p:xfrm>
        <a:graphic>
          <a:graphicData uri="http://schemas.openxmlformats.org/drawingml/2006/table">
            <a:tbl>
              <a:tblPr/>
              <a:tblGrid>
                <a:gridCol w="1142998"/>
                <a:gridCol w="533400"/>
                <a:gridCol w="685800"/>
                <a:gridCol w="3595945"/>
                <a:gridCol w="1130300"/>
                <a:gridCol w="1130300"/>
              </a:tblGrid>
              <a:tr h="6737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Review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Page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Title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Current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3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Dept.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Fee Review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Water Service Installations, 1” Water Meter and Service, 10’ or less in length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$5,700.00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$6,420.00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3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Dept.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Fee Review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Water Service Installations, 1” Water Meter and Service, 10’ and 20’ in length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$7,400.00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$7,900.00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3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Dept.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Fee Review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Fire Line Protection Service Installations; 4" Fire Line; 10' or less in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length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$11,400.00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$13,600.00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39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Dept.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Fee Review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Fire Line Protection Service Installations; 6" Fire Line; 10' or less in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length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$11,600.00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$13,850.00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03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762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ffectLst/>
              </a:rPr>
              <a:t/>
            </a:r>
            <a:br>
              <a:rPr lang="en-US" altLang="en-US" dirty="0" smtClean="0">
                <a:effectLst/>
              </a:rPr>
            </a:br>
            <a:r>
              <a:rPr lang="en-US" altLang="en-US" sz="2800" dirty="0">
                <a:solidFill>
                  <a:srgbClr val="FFFF00"/>
                </a:solidFill>
                <a:effectLst/>
              </a:rPr>
              <a:t>Salaries &amp; Benefits Summary</a:t>
            </a:r>
            <a:br>
              <a:rPr lang="en-US" altLang="en-US" sz="2800" dirty="0">
                <a:solidFill>
                  <a:srgbClr val="FFFF00"/>
                </a:solidFill>
                <a:effectLst/>
              </a:rPr>
            </a:br>
            <a:r>
              <a:rPr lang="en-US" altLang="en-US" sz="2000" dirty="0" smtClean="0">
                <a:effectLst/>
              </a:rPr>
              <a:t>Citywide (In Thousands)</a:t>
            </a:r>
            <a:r>
              <a:rPr lang="en-US" altLang="en-US" sz="2000" dirty="0" smtClean="0">
                <a:solidFill>
                  <a:srgbClr val="FFFF00"/>
                </a:solidFill>
                <a:effectLst/>
              </a:rPr>
              <a:t/>
            </a:r>
            <a:br>
              <a:rPr lang="en-US" altLang="en-US" sz="2000" dirty="0" smtClean="0">
                <a:solidFill>
                  <a:srgbClr val="FFFF00"/>
                </a:solidFill>
                <a:effectLst/>
              </a:rPr>
            </a:br>
            <a:endParaRPr lang="en-US" altLang="en-US" sz="16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56550" name="Group 16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431454"/>
              </p:ext>
            </p:extLst>
          </p:nvPr>
        </p:nvGraphicFramePr>
        <p:xfrm>
          <a:off x="0" y="762000"/>
          <a:ext cx="9144000" cy="4641840"/>
        </p:xfrm>
        <a:graphic>
          <a:graphicData uri="http://schemas.openxmlformats.org/drawingml/2006/table">
            <a:tbl>
              <a:tblPr/>
              <a:tblGrid>
                <a:gridCol w="14478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838200"/>
              </a:tblGrid>
              <a:tr h="518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2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Actuals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2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FY 07-08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Actuals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08-09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Actuals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09-10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Actuals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10-11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Actuals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11-12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Actuals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12-13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Actuals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13-14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Actuals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14-15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Est. Actuals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FY15-16*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 Budget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FY16-17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Authorized Full-Time Positions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1,986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1,942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1,904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1,899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1,873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1,605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1,588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1,520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1,575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1,579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8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dirty="0" smtClean="0"/>
                        <a:t>   % Change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(2.2)%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(2.0)%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(0.3)%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(1.4)%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(14.3)%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(1.1)%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(4.3)%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3.6%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0.3%</a:t>
                      </a:r>
                      <a:endParaRPr kumimoji="0" lang="en-US" sz="102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dirty="0" smtClean="0">
                          <a:solidFill>
                            <a:srgbClr val="FFFF00"/>
                          </a:solidFill>
                        </a:rPr>
                        <a:t>Filled</a:t>
                      </a:r>
                      <a:r>
                        <a:rPr lang="en-US" sz="1020" baseline="0" dirty="0" smtClean="0">
                          <a:solidFill>
                            <a:srgbClr val="FFFF00"/>
                          </a:solidFill>
                        </a:rPr>
                        <a:t> Positions 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1,772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1,783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1,764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1,722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1,673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1,488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1,504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1,429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1,436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1,436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dirty="0" smtClean="0"/>
                        <a:t>   % Change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(1.1)%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(2.4)%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(2.8)%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(11.1)%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(5.0)%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1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800" dirty="0" smtClean="0"/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7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dirty="0" smtClean="0">
                          <a:solidFill>
                            <a:srgbClr val="FFFF00"/>
                          </a:solidFill>
                        </a:rPr>
                        <a:t>Salaries and Benefits (Actuals)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i="1" dirty="0"/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baseline="0" dirty="0" smtClean="0">
                          <a:solidFill>
                            <a:srgbClr val="FFFF00"/>
                          </a:solidFill>
                        </a:rPr>
                        <a:t>Total Salaries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$ 164,926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$ 169,820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$ 172,333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$ 171,953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$ 166,739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$ 152,752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$ 153,241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$ 152,495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$ 155,022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164,212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dirty="0" smtClean="0"/>
                        <a:t>    PERS</a:t>
                      </a:r>
                      <a:r>
                        <a:rPr lang="en-US" sz="1020" baseline="0" dirty="0" smtClean="0"/>
                        <a:t> Retirement</a:t>
                      </a:r>
                      <a:endParaRPr lang="en-US" sz="1020" dirty="0" smtClean="0"/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20,820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22,751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22,641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23,024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30,402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28,413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28,598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30,015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34,728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42,863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8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dirty="0" smtClean="0"/>
                        <a:t>    PERS</a:t>
                      </a:r>
                      <a:r>
                        <a:rPr lang="en-US" sz="1020" baseline="0" dirty="0" smtClean="0"/>
                        <a:t> Cost-share</a:t>
                      </a:r>
                      <a:endParaRPr lang="en-US" sz="1020" dirty="0" smtClean="0"/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(3,229)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(3,056)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(3,442)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(2,586)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(2,794)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(5,552)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dirty="0" smtClean="0">
                          <a:solidFill>
                            <a:srgbClr val="FFFF00"/>
                          </a:solidFill>
                        </a:rPr>
                        <a:t>PERS Net Cost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20,820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22,751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22,641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23,024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27,173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25,357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25,156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27,429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31,934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37,311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dirty="0" smtClean="0"/>
                        <a:t>    All Other Benefits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42,765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32,153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36,067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36,545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42,329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38,387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37,886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40,489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41,939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40,211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dirty="0" smtClean="0">
                          <a:solidFill>
                            <a:srgbClr val="FFFF00"/>
                          </a:solidFill>
                        </a:rPr>
                        <a:t>Total Benefits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63,585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54,904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58,708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59,569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69,502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63,744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63,042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67,918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73,873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77,522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800" dirty="0" smtClean="0"/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1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dirty="0" smtClean="0">
                          <a:solidFill>
                            <a:srgbClr val="FFFF00"/>
                          </a:solidFill>
                        </a:rPr>
                        <a:t>Total Salaries</a:t>
                      </a:r>
                      <a:r>
                        <a:rPr lang="en-US" sz="1020" baseline="0" dirty="0" smtClean="0">
                          <a:solidFill>
                            <a:srgbClr val="FFFF00"/>
                          </a:solidFill>
                        </a:rPr>
                        <a:t> &amp; </a:t>
                      </a:r>
                      <a:r>
                        <a:rPr lang="en-US" sz="1020" dirty="0" smtClean="0">
                          <a:solidFill>
                            <a:srgbClr val="FFFF00"/>
                          </a:solidFill>
                        </a:rPr>
                        <a:t>Ben.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$ 228,511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$ 224,724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$ 231,041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$ 231,522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$ 236,241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$ 216,496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$ 216,283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$ 220,413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$ 228,895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241,734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baseline="0" dirty="0" smtClean="0"/>
                        <a:t>% Change</a:t>
                      </a:r>
                    </a:p>
                  </a:txBody>
                  <a:tcPr marT="45738" marB="45738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(1.7)%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2.8%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2.0%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(8.4)%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(0.1)%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3.8%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5.6%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0" y="6029325"/>
            <a:ext cx="5181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/>
              <a:t>* FY 15-16 amounts reflect estimated actuals as of June 30, 2016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/>
              <a:t>Slide </a:t>
            </a:r>
            <a:fld id="{7DB6D086-7034-46AD-8230-C272BAE9942E}" type="slidenum">
              <a:rPr lang="en-US"/>
              <a:pPr>
                <a:buFont typeface="Wingdings" pitchFamily="2" charset="2"/>
                <a:buNone/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4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5ACC2DC1-FB7A-40B4-AB14-91D79304EAA8}" type="slidenum">
              <a:rPr lang="en-US" b="0" smtClean="0">
                <a:solidFill>
                  <a:srgbClr val="FFFFFF"/>
                </a:solidFill>
                <a:effectLst/>
              </a:rPr>
              <a:pPr>
                <a:buNone/>
              </a:pPr>
              <a:t>60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41315" name="Rectangle 2"/>
          <p:cNvSpPr>
            <a:spLocks noChangeArrowheads="1"/>
          </p:cNvSpPr>
          <p:nvPr/>
        </p:nvSpPr>
        <p:spPr bwMode="auto">
          <a:xfrm>
            <a:off x="457200" y="15240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2800" dirty="0">
                <a:solidFill>
                  <a:srgbClr val="FFFFFF"/>
                </a:solidFill>
                <a:effectLst/>
                <a:latin typeface="Arial"/>
              </a:rPr>
              <a:t>Other Staff Recommendations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2400" dirty="0">
                <a:effectLst/>
                <a:latin typeface="Arial"/>
              </a:rPr>
              <a:t>CPI Adjustments</a:t>
            </a:r>
          </a:p>
        </p:txBody>
      </p:sp>
      <p:graphicFrame>
        <p:nvGraphicFramePr>
          <p:cNvPr id="1399811" name="Group 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773600411"/>
              </p:ext>
            </p:extLst>
          </p:nvPr>
        </p:nvGraphicFramePr>
        <p:xfrm>
          <a:off x="1524000" y="1299866"/>
          <a:ext cx="6096000" cy="3591470"/>
        </p:xfrm>
        <a:graphic>
          <a:graphicData uri="http://schemas.openxmlformats.org/drawingml/2006/table">
            <a:tbl>
              <a:tblPr/>
              <a:tblGrid>
                <a:gridCol w="3733800"/>
                <a:gridCol w="2362200"/>
              </a:tblGrid>
              <a:tr h="4527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Department</a:t>
                      </a:r>
                    </a:p>
                  </a:txBody>
                  <a:tcPr marT="45719" marB="45719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CPI Adjustment</a:t>
                      </a: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City Clerk</a:t>
                      </a:r>
                    </a:p>
                  </a:txBody>
                  <a:tcPr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3.1%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Filming</a:t>
                      </a:r>
                    </a:p>
                  </a:txBody>
                  <a:tcPr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3.1%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CDD</a:t>
                      </a:r>
                    </a:p>
                  </a:txBody>
                  <a:tcPr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3.1%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Fire</a:t>
                      </a:r>
                    </a:p>
                  </a:txBody>
                  <a:tcPr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3.1%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Library, Arts &amp; Culture</a:t>
                      </a:r>
                    </a:p>
                  </a:txBody>
                  <a:tcPr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3.1%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Police</a:t>
                      </a:r>
                    </a:p>
                  </a:txBody>
                  <a:tcPr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3.1%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Public Works</a:t>
                      </a:r>
                    </a:p>
                  </a:txBody>
                  <a:tcPr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3.1%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1339" name="Text Box 29"/>
          <p:cNvSpPr txBox="1">
            <a:spLocks noChangeArrowheads="1"/>
          </p:cNvSpPr>
          <p:nvPr/>
        </p:nvSpPr>
        <p:spPr bwMode="auto">
          <a:xfrm>
            <a:off x="838200" y="5334000"/>
            <a:ext cx="7391400" cy="84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FontTx/>
              <a:buNone/>
            </a:pPr>
            <a:r>
              <a:rPr lang="en-US" sz="1400" b="0" dirty="0">
                <a:solidFill>
                  <a:srgbClr val="FFFF00"/>
                </a:solidFill>
                <a:effectLst/>
              </a:rPr>
              <a:t>Note: CPI adjustment of 3.1% (Issued by the Bureau of Labor Statistics -- for the year ending January 2016) applies to various departments/divisions as indicated in the 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FontTx/>
              <a:buNone/>
            </a:pPr>
            <a:r>
              <a:rPr lang="en-US" sz="1400" b="0" dirty="0">
                <a:solidFill>
                  <a:srgbClr val="FFFF00"/>
                </a:solidFill>
                <a:effectLst/>
              </a:rPr>
              <a:t>FY 2016-17 Proposed Citywide Fee Schedule</a:t>
            </a:r>
          </a:p>
        </p:txBody>
      </p:sp>
    </p:spTree>
    <p:extLst>
      <p:ext uri="{BB962C8B-B14F-4D97-AF65-F5344CB8AC3E}">
        <p14:creationId xmlns:p14="http://schemas.microsoft.com/office/powerpoint/2010/main" val="228966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5B792EDD-9694-4992-8E97-FA8526FC6C78}" type="slidenum">
              <a:rPr lang="en-US" b="0" smtClean="0">
                <a:solidFill>
                  <a:srgbClr val="FFFFFF"/>
                </a:solidFill>
                <a:effectLst/>
              </a:rPr>
              <a:pPr>
                <a:buNone/>
              </a:pPr>
              <a:t>61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6195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buFontTx/>
              <a:buNone/>
            </a:pPr>
            <a:r>
              <a:rPr lang="en-US" sz="2800" dirty="0">
                <a:solidFill>
                  <a:srgbClr val="FFFFFF"/>
                </a:solidFill>
                <a:effectLst/>
                <a:latin typeface="Arial"/>
              </a:rPr>
              <a:t>Citywide User Fees, Rates and Charges</a:t>
            </a:r>
            <a:br>
              <a:rPr lang="en-US" sz="2800" dirty="0">
                <a:solidFill>
                  <a:srgbClr val="FFFFFF"/>
                </a:solidFill>
                <a:effectLst/>
                <a:latin typeface="Arial"/>
              </a:rPr>
            </a:br>
            <a:r>
              <a:rPr lang="en-US" sz="2400" dirty="0">
                <a:effectLst/>
                <a:latin typeface="Arial"/>
              </a:rPr>
              <a:t>New Proposed </a:t>
            </a:r>
            <a:r>
              <a:rPr lang="en-US" sz="2400" dirty="0" smtClean="0">
                <a:effectLst/>
                <a:latin typeface="Arial"/>
              </a:rPr>
              <a:t>Fees (1 of </a:t>
            </a:r>
            <a:r>
              <a:rPr lang="en-US" sz="2400" dirty="0">
                <a:effectLst/>
                <a:latin typeface="Arial"/>
              </a:rPr>
              <a:t>2</a:t>
            </a:r>
            <a:r>
              <a:rPr lang="en-US" sz="2400" dirty="0" smtClean="0">
                <a:effectLst/>
                <a:latin typeface="Arial"/>
              </a:rPr>
              <a:t>)</a:t>
            </a:r>
            <a:endParaRPr lang="en-US" sz="2400" dirty="0">
              <a:effectLst/>
              <a:latin typeface="Arial"/>
            </a:endParaRPr>
          </a:p>
        </p:txBody>
      </p:sp>
      <p:graphicFrame>
        <p:nvGraphicFramePr>
          <p:cNvPr id="6" name="Group 5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9592214"/>
              </p:ext>
            </p:extLst>
          </p:nvPr>
        </p:nvGraphicFramePr>
        <p:xfrm>
          <a:off x="304800" y="990600"/>
          <a:ext cx="8534401" cy="4521093"/>
        </p:xfrm>
        <a:graphic>
          <a:graphicData uri="http://schemas.openxmlformats.org/drawingml/2006/table">
            <a:tbl>
              <a:tblPr/>
              <a:tblGrid>
                <a:gridCol w="638086"/>
                <a:gridCol w="717847"/>
                <a:gridCol w="4386841"/>
                <a:gridCol w="1515455"/>
                <a:gridCol w="1276172"/>
              </a:tblGrid>
              <a:tr h="60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Fee#</a:t>
                      </a:r>
                    </a:p>
                  </a:txBody>
                  <a:tcPr marL="91447" marR="91447" marT="45735" marB="4573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Page #</a:t>
                      </a:r>
                    </a:p>
                  </a:txBody>
                  <a:tcPr marL="91447" marR="91447"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Title</a:t>
                      </a:r>
                    </a:p>
                  </a:txBody>
                  <a:tcPr marL="91447" marR="91447"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Dept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Div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L="91447" marR="91447"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marL="91447" marR="91447"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6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91447" marR="91447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Citywide Credit Card Service Fee Recovery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Citywide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2.5%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8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Private Hauler Permit (Integrated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Waster Management) for New and Renewal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P.W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./ Integrated Waste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$1,289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9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Appeal of Preferential Parking Decision by Transportation and Parking Commission to the City Council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PW/ Parking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$306.31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9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Electrical permit fees; Alternative fee for Office Tenant Improvement including low voltage – Per Square Foot [The Cost analysis is based upon 1,500 sf. Single SF charge will based upon dividing the final cost by 1,500]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CDD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/Building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$0.17 Per Square Foot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49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Covenant and Agreement Fee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CDD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/Building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$2,300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491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CEF170E3-133B-4EE7-94FD-EF46BF8DFAB9}" type="slidenum">
              <a:rPr lang="en-US" b="0" smtClean="0">
                <a:solidFill>
                  <a:srgbClr val="FFFFFF"/>
                </a:solidFill>
                <a:effectLst/>
              </a:rPr>
              <a:pPr>
                <a:buNone/>
              </a:pPr>
              <a:t>62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7219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buFontTx/>
              <a:buNone/>
            </a:pPr>
            <a:r>
              <a:rPr lang="en-US" sz="2800" dirty="0">
                <a:solidFill>
                  <a:srgbClr val="FFFFFF"/>
                </a:solidFill>
                <a:effectLst/>
                <a:latin typeface="Arial"/>
              </a:rPr>
              <a:t>Citywide User Fees, Rates and Charges</a:t>
            </a:r>
            <a:br>
              <a:rPr lang="en-US" sz="2800" dirty="0">
                <a:solidFill>
                  <a:srgbClr val="FFFFFF"/>
                </a:solidFill>
                <a:effectLst/>
                <a:latin typeface="Arial"/>
              </a:rPr>
            </a:br>
            <a:r>
              <a:rPr lang="en-US" sz="2400" dirty="0">
                <a:effectLst/>
                <a:latin typeface="Arial"/>
              </a:rPr>
              <a:t>New Proposed </a:t>
            </a:r>
            <a:r>
              <a:rPr lang="en-US" sz="2400" dirty="0" smtClean="0">
                <a:effectLst/>
                <a:latin typeface="Arial"/>
              </a:rPr>
              <a:t>Fees (2 of </a:t>
            </a:r>
            <a:r>
              <a:rPr lang="en-US" sz="2400" dirty="0">
                <a:effectLst/>
                <a:latin typeface="Arial"/>
              </a:rPr>
              <a:t>2</a:t>
            </a:r>
            <a:r>
              <a:rPr lang="en-US" sz="2400" dirty="0" smtClean="0">
                <a:effectLst/>
                <a:latin typeface="Arial"/>
              </a:rPr>
              <a:t>) </a:t>
            </a:r>
            <a:endParaRPr lang="en-US" sz="2400" dirty="0">
              <a:effectLst/>
              <a:latin typeface="Arial"/>
            </a:endParaRPr>
          </a:p>
        </p:txBody>
      </p:sp>
      <p:graphicFrame>
        <p:nvGraphicFramePr>
          <p:cNvPr id="1392692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641433952"/>
              </p:ext>
            </p:extLst>
          </p:nvPr>
        </p:nvGraphicFramePr>
        <p:xfrm>
          <a:off x="381000" y="1066800"/>
          <a:ext cx="8458200" cy="4761006"/>
        </p:xfrm>
        <a:graphic>
          <a:graphicData uri="http://schemas.openxmlformats.org/drawingml/2006/table">
            <a:tbl>
              <a:tblPr/>
              <a:tblGrid>
                <a:gridCol w="569302"/>
                <a:gridCol w="726098"/>
                <a:gridCol w="4495800"/>
                <a:gridCol w="1295400"/>
                <a:gridCol w="1371600"/>
              </a:tblGrid>
              <a:tr h="4113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Page    #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Title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Dept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Div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Variance – Use /Single Family Zone - Projects Approved Prior to Adoption of Ordinance #5644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CDD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 Planning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$1,225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Appeal (e.g. License/Permit Denial, Citations)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CDD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 N.S. / Licenses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Storm water pollutant discharge – control of storm water discharge from construction site required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CDD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 Admin Citations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$200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Density Bonus Review of Density Bonus Housing Plan – Housing Fee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CDD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 Housing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$8,811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145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Alarm Company – Failure to report new install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Police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$50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197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165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Express plan check fee: Fee to expedite the initial plan review process to eliminate “backlog time” on an as available, overtime basis. In addition to regular plan check fees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Fire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150% of the regular plan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check fees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952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586E6CBE-1876-4097-8AF9-42C3F4CF3825}" type="slidenum">
              <a:rPr lang="en-US" b="0" smtClean="0">
                <a:solidFill>
                  <a:srgbClr val="FFFFFF"/>
                </a:solidFill>
                <a:effectLst/>
              </a:rPr>
              <a:pPr>
                <a:buNone/>
              </a:pPr>
              <a:t>63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44387" name="Rectangle 3"/>
          <p:cNvSpPr>
            <a:spLocks noChangeArrowheads="1"/>
          </p:cNvSpPr>
          <p:nvPr/>
        </p:nvSpPr>
        <p:spPr bwMode="auto">
          <a:xfrm>
            <a:off x="304800" y="1371600"/>
            <a:ext cx="8610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Aft>
                <a:spcPts val="2400"/>
              </a:spcAft>
              <a:buClr>
                <a:srgbClr val="FF0000"/>
              </a:buClr>
              <a:tabLst>
                <a:tab pos="457200" algn="l"/>
              </a:tabLst>
            </a:pPr>
            <a:r>
              <a:rPr lang="en-US" sz="2000" b="1" dirty="0">
                <a:solidFill>
                  <a:srgbClr val="FFFFFF"/>
                </a:solidFill>
                <a:effectLst/>
                <a:latin typeface="Arial"/>
              </a:rPr>
              <a:t>Total Number of Fees for City Services – 2,421</a:t>
            </a:r>
          </a:p>
          <a:p>
            <a:pPr marL="342900" indent="-342900">
              <a:lnSpc>
                <a:spcPct val="90000"/>
              </a:lnSpc>
              <a:spcAft>
                <a:spcPts val="2400"/>
              </a:spcAft>
              <a:buClr>
                <a:srgbClr val="FF0000"/>
              </a:buClr>
              <a:tabLst>
                <a:tab pos="457200" algn="l"/>
              </a:tabLst>
            </a:pPr>
            <a:r>
              <a:rPr lang="en-US" sz="2000" dirty="0">
                <a:solidFill>
                  <a:srgbClr val="FFFFFF"/>
                </a:solidFill>
                <a:effectLst/>
                <a:latin typeface="Arial"/>
              </a:rPr>
              <a:t>No Changes – 1,674</a:t>
            </a:r>
          </a:p>
          <a:p>
            <a:pPr marL="342900" indent="-342900">
              <a:lnSpc>
                <a:spcPct val="90000"/>
              </a:lnSpc>
              <a:spcAft>
                <a:spcPts val="2400"/>
              </a:spcAft>
              <a:buClr>
                <a:srgbClr val="FF0000"/>
              </a:buClr>
              <a:tabLst>
                <a:tab pos="457200" algn="l"/>
              </a:tabLst>
            </a:pPr>
            <a:r>
              <a:rPr lang="en-US" sz="2000" dirty="0">
                <a:solidFill>
                  <a:srgbClr val="FFFFFF"/>
                </a:solidFill>
                <a:effectLst/>
                <a:latin typeface="Arial"/>
              </a:rPr>
              <a:t>Fee Deletion – 77</a:t>
            </a:r>
          </a:p>
          <a:p>
            <a:pPr marL="342900" indent="-342900">
              <a:lnSpc>
                <a:spcPct val="90000"/>
              </a:lnSpc>
              <a:spcAft>
                <a:spcPts val="2400"/>
              </a:spcAft>
              <a:buClr>
                <a:srgbClr val="FF0000"/>
              </a:buClr>
              <a:tabLst>
                <a:tab pos="457200" algn="l"/>
              </a:tabLst>
            </a:pPr>
            <a:r>
              <a:rPr lang="en-US" sz="2000" dirty="0">
                <a:solidFill>
                  <a:srgbClr val="FFFFFF"/>
                </a:solidFill>
                <a:effectLst/>
                <a:latin typeface="Arial"/>
              </a:rPr>
              <a:t>Decreases to Existing Fees – 72</a:t>
            </a:r>
          </a:p>
          <a:p>
            <a:pPr marL="342900" indent="-342900">
              <a:lnSpc>
                <a:spcPct val="90000"/>
              </a:lnSpc>
              <a:spcAft>
                <a:spcPts val="2400"/>
              </a:spcAft>
              <a:buClr>
                <a:srgbClr val="FF0000"/>
              </a:buClr>
              <a:tabLst>
                <a:tab pos="457200" algn="l"/>
              </a:tabLst>
            </a:pPr>
            <a:r>
              <a:rPr lang="en-US" sz="2000" dirty="0">
                <a:solidFill>
                  <a:srgbClr val="FFFFFF"/>
                </a:solidFill>
                <a:effectLst/>
                <a:latin typeface="Arial"/>
              </a:rPr>
              <a:t>Increase to Existing Fees – 243</a:t>
            </a:r>
          </a:p>
          <a:p>
            <a:pPr marL="342900" indent="-342900">
              <a:lnSpc>
                <a:spcPct val="90000"/>
              </a:lnSpc>
              <a:spcAft>
                <a:spcPts val="2400"/>
              </a:spcAft>
              <a:buClr>
                <a:srgbClr val="FF0000"/>
              </a:buClr>
              <a:tabLst>
                <a:tab pos="457200" algn="l"/>
              </a:tabLst>
            </a:pPr>
            <a:r>
              <a:rPr lang="en-US" sz="2000" dirty="0">
                <a:solidFill>
                  <a:srgbClr val="FFFFFF"/>
                </a:solidFill>
                <a:effectLst/>
                <a:latin typeface="Arial"/>
              </a:rPr>
              <a:t>CPI Increases to Existing Fees – 302</a:t>
            </a:r>
          </a:p>
          <a:p>
            <a:pPr marL="342900" indent="-342900">
              <a:lnSpc>
                <a:spcPct val="90000"/>
              </a:lnSpc>
              <a:spcAft>
                <a:spcPts val="2400"/>
              </a:spcAft>
              <a:buClr>
                <a:srgbClr val="FF0000"/>
              </a:buClr>
              <a:tabLst>
                <a:tab pos="457200" algn="l"/>
              </a:tabLst>
            </a:pPr>
            <a:r>
              <a:rPr lang="en-US" sz="2000" dirty="0" smtClean="0">
                <a:solidFill>
                  <a:srgbClr val="FFFFFF"/>
                </a:solidFill>
                <a:effectLst/>
                <a:latin typeface="Arial"/>
              </a:rPr>
              <a:t>New </a:t>
            </a:r>
            <a:r>
              <a:rPr lang="en-US" sz="2000" dirty="0">
                <a:solidFill>
                  <a:srgbClr val="FFFFFF"/>
                </a:solidFill>
                <a:effectLst/>
                <a:latin typeface="Arial"/>
              </a:rPr>
              <a:t>Fees – </a:t>
            </a:r>
            <a:r>
              <a:rPr lang="en-US" sz="2000" dirty="0" smtClean="0">
                <a:solidFill>
                  <a:srgbClr val="FFFFFF"/>
                </a:solidFill>
                <a:effectLst/>
                <a:latin typeface="Arial"/>
              </a:rPr>
              <a:t>53</a:t>
            </a:r>
            <a:endParaRPr lang="en-US" sz="2000" dirty="0">
              <a:solidFill>
                <a:srgbClr val="FFFFFF"/>
              </a:solidFill>
              <a:effectLst/>
              <a:latin typeface="Arial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228600"/>
            <a:ext cx="8534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800" kern="0" dirty="0" smtClean="0">
                <a:solidFill>
                  <a:srgbClr val="FFFFFF"/>
                </a:solidFill>
                <a:effectLst/>
              </a:rPr>
              <a:t>Citywide User Fees, Fines, Rates &amp; Charges</a:t>
            </a:r>
            <a:br>
              <a:rPr lang="en-US" sz="2800" kern="0" dirty="0" smtClean="0">
                <a:solidFill>
                  <a:srgbClr val="FFFFFF"/>
                </a:solidFill>
                <a:effectLst/>
              </a:rPr>
            </a:br>
            <a:r>
              <a:rPr lang="en-US" kern="0" dirty="0" smtClean="0">
                <a:solidFill>
                  <a:srgbClr val="FFFF00"/>
                </a:solidFill>
                <a:effectLst/>
              </a:rPr>
              <a:t>Proposed Fee Changes</a:t>
            </a:r>
          </a:p>
        </p:txBody>
      </p:sp>
    </p:spTree>
    <p:extLst>
      <p:ext uri="{BB962C8B-B14F-4D97-AF65-F5344CB8AC3E}">
        <p14:creationId xmlns:p14="http://schemas.microsoft.com/office/powerpoint/2010/main" val="42084172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2"/>
          <p:cNvSpPr>
            <a:spLocks noChangeArrowheads="1"/>
          </p:cNvSpPr>
          <p:nvPr/>
        </p:nvSpPr>
        <p:spPr bwMode="auto">
          <a:xfrm>
            <a:off x="523875" y="2133600"/>
            <a:ext cx="86106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spcAft>
                <a:spcPct val="60000"/>
              </a:spcAft>
              <a:buFontTx/>
              <a:buNone/>
            </a:pPr>
            <a:r>
              <a:rPr lang="en-US" sz="3600" i="1" dirty="0" smtClean="0">
                <a:effectLst/>
                <a:latin typeface="Arial"/>
              </a:rPr>
              <a:t>Budget Calendar</a:t>
            </a:r>
            <a:endParaRPr lang="en-US" sz="3600" i="1" dirty="0" smtClean="0">
              <a:solidFill>
                <a:schemeClr val="tx1"/>
              </a:solidFill>
              <a:effectLst/>
              <a:latin typeface="Arial"/>
            </a:endParaRPr>
          </a:p>
          <a:p>
            <a:pPr algn="ctr" eaLnBrk="1" hangingPunct="1">
              <a:spcAft>
                <a:spcPct val="60000"/>
              </a:spcAft>
              <a:buFontTx/>
              <a:buNone/>
            </a:pPr>
            <a:endParaRPr lang="en-US" sz="2800" dirty="0" smtClean="0">
              <a:solidFill>
                <a:srgbClr val="FFFFFF"/>
              </a:solidFill>
              <a:effectLst/>
              <a:latin typeface="Arial"/>
            </a:endParaRPr>
          </a:p>
          <a:p>
            <a:pPr algn="ctr" eaLnBrk="1" hangingPunct="1">
              <a:spcAft>
                <a:spcPct val="60000"/>
              </a:spcAft>
              <a:buFontTx/>
              <a:buNone/>
            </a:pPr>
            <a:endParaRPr lang="en-US" sz="3600" dirty="0">
              <a:solidFill>
                <a:srgbClr val="FFFFFF"/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695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Budget Calendar</a:t>
            </a:r>
          </a:p>
        </p:txBody>
      </p:sp>
      <p:sp>
        <p:nvSpPr>
          <p:cNvPr id="122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610600" cy="5791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1543050" algn="l"/>
              </a:tabLst>
              <a:defRPr/>
            </a:pPr>
            <a:endParaRPr lang="en-US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1543050" algn="l"/>
              </a:tabLst>
              <a:defRPr/>
            </a:pPr>
            <a:r>
              <a:rPr lang="en-US" dirty="0" smtClean="0">
                <a:solidFill>
                  <a:srgbClr val="FFFF00"/>
                </a:solidFill>
              </a:rPr>
              <a:t>May 3, Budget Study Session #1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tabLst>
                <a:tab pos="1543050" algn="l"/>
              </a:tabLst>
              <a:defRPr/>
            </a:pPr>
            <a:r>
              <a:rPr lang="en-US" dirty="0" smtClean="0"/>
              <a:t>FY 2015-16 Update, Year End Projection &amp; Adjustments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tabLst>
                <a:tab pos="1543050" algn="l"/>
              </a:tabLst>
              <a:defRPr/>
            </a:pPr>
            <a:r>
              <a:rPr lang="en-US" dirty="0"/>
              <a:t>Organizational </a:t>
            </a:r>
            <a:r>
              <a:rPr lang="en-US" dirty="0" smtClean="0"/>
              <a:t>Profile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tabLst>
                <a:tab pos="1543050" algn="l"/>
              </a:tabLst>
              <a:defRPr/>
            </a:pPr>
            <a:r>
              <a:rPr lang="en-US" dirty="0" smtClean="0"/>
              <a:t>General Fund Forecast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tabLst>
                <a:tab pos="1543050" algn="l"/>
              </a:tabLst>
              <a:defRPr/>
            </a:pPr>
            <a:r>
              <a:rPr lang="en-US" dirty="0"/>
              <a:t>FY </a:t>
            </a:r>
            <a:r>
              <a:rPr lang="en-US" dirty="0" smtClean="0"/>
              <a:t>2016-17 </a:t>
            </a:r>
            <a:r>
              <a:rPr lang="en-US" dirty="0"/>
              <a:t>Proposed General Fund </a:t>
            </a:r>
            <a:r>
              <a:rPr lang="en-US" dirty="0" smtClean="0"/>
              <a:t>Budget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tabLst>
                <a:tab pos="1543050" algn="l"/>
              </a:tabLst>
              <a:defRPr/>
            </a:pPr>
            <a:r>
              <a:rPr lang="en-US" dirty="0" smtClean="0"/>
              <a:t>Budget Calendar</a:t>
            </a:r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81098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Budget Calendar</a:t>
            </a:r>
          </a:p>
        </p:txBody>
      </p:sp>
      <p:sp>
        <p:nvSpPr>
          <p:cNvPr id="122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610600" cy="5791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543050" algn="l"/>
              </a:tabLst>
              <a:defRPr/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tabLst>
                <a:tab pos="1543050" algn="l"/>
              </a:tabLst>
              <a:defRPr/>
            </a:pPr>
            <a:r>
              <a:rPr lang="en-US" dirty="0" smtClean="0">
                <a:solidFill>
                  <a:srgbClr val="FFFF00"/>
                </a:solidFill>
              </a:rPr>
              <a:t>May 10, Budget Study Session #2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tabLst>
                <a:tab pos="1543050" algn="l"/>
              </a:tabLst>
              <a:defRPr/>
            </a:pPr>
            <a:r>
              <a:rPr lang="en-US" dirty="0" smtClean="0"/>
              <a:t>Summary </a:t>
            </a:r>
            <a:r>
              <a:rPr lang="en-US" dirty="0"/>
              <a:t>of Appropriations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tabLst>
                <a:tab pos="1543050" algn="l"/>
              </a:tabLst>
              <a:defRPr/>
            </a:pPr>
            <a:r>
              <a:rPr lang="en-US" dirty="0" smtClean="0"/>
              <a:t>Capital </a:t>
            </a:r>
            <a:r>
              <a:rPr lang="en-US" dirty="0"/>
              <a:t>Improvement </a:t>
            </a:r>
            <a:r>
              <a:rPr lang="en-US" dirty="0" smtClean="0"/>
              <a:t>Program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spcAft>
                <a:spcPts val="1800"/>
              </a:spcAft>
              <a:tabLst>
                <a:tab pos="1543050" algn="l"/>
              </a:tabLst>
              <a:defRPr/>
            </a:pPr>
            <a:r>
              <a:rPr lang="en-US" dirty="0"/>
              <a:t>Proposed New Fees &amp; </a:t>
            </a:r>
            <a:r>
              <a:rPr lang="en-US" dirty="0" smtClean="0"/>
              <a:t>Increases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1800"/>
              </a:spcAft>
              <a:tabLst>
                <a:tab pos="1543050" algn="l"/>
              </a:tabLst>
              <a:defRPr/>
            </a:pPr>
            <a:r>
              <a:rPr lang="en-US" dirty="0" smtClean="0">
                <a:solidFill>
                  <a:srgbClr val="FFFF00"/>
                </a:solidFill>
              </a:rPr>
              <a:t>May 17, Budget Study Session #3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spcAft>
                <a:spcPts val="1800"/>
              </a:spcAft>
              <a:tabLst>
                <a:tab pos="1543050" algn="l"/>
              </a:tabLst>
              <a:defRPr/>
            </a:pPr>
            <a:r>
              <a:rPr lang="en-US" dirty="0" smtClean="0"/>
              <a:t>Departmental Budgets</a:t>
            </a:r>
            <a:endParaRPr lang="en-US" dirty="0"/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spcAft>
                <a:spcPts val="1800"/>
              </a:spcAft>
              <a:tabLst>
                <a:tab pos="1543050" algn="l"/>
              </a:tabLst>
              <a:defRPr/>
            </a:pPr>
            <a:r>
              <a:rPr lang="en-US" dirty="0" smtClean="0">
                <a:solidFill>
                  <a:srgbClr val="FFFFFF"/>
                </a:solidFill>
              </a:rPr>
              <a:t>UUT Repeal</a:t>
            </a:r>
            <a:endParaRPr lang="en-US" dirty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1800"/>
              </a:spcAft>
              <a:tabLst>
                <a:tab pos="1543050" algn="l"/>
              </a:tabLst>
              <a:defRPr/>
            </a:pPr>
            <a:r>
              <a:rPr lang="en-US" dirty="0" smtClean="0">
                <a:solidFill>
                  <a:srgbClr val="FFFF00"/>
                </a:solidFill>
              </a:rPr>
              <a:t>May 24, Budget Hearing, 6pm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tabLst>
                <a:tab pos="1543050" algn="l"/>
              </a:tabLst>
              <a:defRPr/>
            </a:pPr>
            <a:r>
              <a:rPr lang="en-US" dirty="0" smtClean="0">
                <a:solidFill>
                  <a:srgbClr val="FFFF00"/>
                </a:solidFill>
              </a:rPr>
              <a:t>June 14, Budget Adoption, 6pm</a:t>
            </a:r>
          </a:p>
        </p:txBody>
      </p:sp>
    </p:spTree>
    <p:extLst>
      <p:ext uri="{BB962C8B-B14F-4D97-AF65-F5344CB8AC3E}">
        <p14:creationId xmlns:p14="http://schemas.microsoft.com/office/powerpoint/2010/main" val="318067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3600" kern="0" smtClean="0">
                <a:solidFill>
                  <a:srgbClr val="FFFF00"/>
                </a:solidFill>
                <a:effectLst/>
              </a:rPr>
              <a:t/>
            </a:r>
            <a:br>
              <a:rPr lang="en-US" sz="3600" kern="0" smtClean="0">
                <a:solidFill>
                  <a:srgbClr val="FFFF00"/>
                </a:solidFill>
                <a:effectLst/>
              </a:rPr>
            </a:br>
            <a:r>
              <a:rPr lang="en-US" sz="3600" kern="0" smtClean="0">
                <a:solidFill>
                  <a:srgbClr val="FFFF00"/>
                </a:solidFill>
                <a:effectLst/>
              </a:rPr>
              <a:t>Questions </a:t>
            </a:r>
            <a:br>
              <a:rPr lang="en-US" sz="3600" kern="0" smtClean="0">
                <a:solidFill>
                  <a:srgbClr val="FFFF00"/>
                </a:solidFill>
                <a:effectLst/>
              </a:rPr>
            </a:br>
            <a:r>
              <a:rPr lang="en-US" sz="3600" kern="0" smtClean="0">
                <a:solidFill>
                  <a:srgbClr val="FFFF00"/>
                </a:solidFill>
                <a:effectLst/>
              </a:rPr>
              <a:t>&amp;</a:t>
            </a:r>
            <a:br>
              <a:rPr lang="en-US" sz="3600" kern="0" smtClean="0">
                <a:solidFill>
                  <a:srgbClr val="FFFF00"/>
                </a:solidFill>
                <a:effectLst/>
              </a:rPr>
            </a:br>
            <a:r>
              <a:rPr lang="en-US" sz="3600" kern="0" smtClean="0">
                <a:solidFill>
                  <a:srgbClr val="FFFF00"/>
                </a:solidFill>
                <a:effectLst/>
              </a:rPr>
              <a:t> Comments</a:t>
            </a:r>
            <a:endParaRPr lang="en-US" sz="3600" kern="0" dirty="0" smtClean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6911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/>
              <a:t>Slide </a:t>
            </a:r>
            <a:fld id="{A148C3CA-1A9F-4725-8E2C-7DE7285166F6}" type="slidenum">
              <a:rPr lang="en-US"/>
              <a:pPr>
                <a:buNone/>
                <a:defRPr/>
              </a:pPr>
              <a:t>7</a:t>
            </a:fld>
            <a:endParaRPr lang="en-US" dirty="0"/>
          </a:p>
        </p:txBody>
      </p:sp>
      <p:sp>
        <p:nvSpPr>
          <p:cNvPr id="1181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Summary of Appropriations</a:t>
            </a:r>
            <a:r>
              <a:rPr lang="en-US" i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i="1" dirty="0" smtClean="0">
                <a:solidFill>
                  <a:schemeClr val="tx1"/>
                </a:solidFill>
                <a:effectLst/>
              </a:rPr>
            </a:br>
            <a:r>
              <a:rPr lang="en-US" dirty="0" smtClean="0">
                <a:solidFill>
                  <a:srgbClr val="FFFF00"/>
                </a:solidFill>
                <a:effectLst/>
              </a:rPr>
              <a:t>General Fund (1 of 2)</a:t>
            </a:r>
          </a:p>
        </p:txBody>
      </p:sp>
      <p:graphicFrame>
        <p:nvGraphicFramePr>
          <p:cNvPr id="1181699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3602300"/>
              </p:ext>
            </p:extLst>
          </p:nvPr>
        </p:nvGraphicFramePr>
        <p:xfrm>
          <a:off x="228600" y="1066800"/>
          <a:ext cx="8534400" cy="963613"/>
        </p:xfrm>
        <a:graphic>
          <a:graphicData uri="http://schemas.openxmlformats.org/drawingml/2006/table">
            <a:tbl>
              <a:tblPr/>
              <a:tblGrid>
                <a:gridCol w="3200400"/>
                <a:gridCol w="1371600"/>
                <a:gridCol w="1676400"/>
                <a:gridCol w="1219200"/>
                <a:gridCol w="1066800"/>
              </a:tblGrid>
              <a:tr h="6281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Department</a:t>
                      </a:r>
                    </a:p>
                  </a:txBody>
                  <a:tcPr marT="45741" marB="4574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2015-16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2016-17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Increase / (Decrease)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% Change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81725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05070"/>
              </p:ext>
            </p:extLst>
          </p:nvPr>
        </p:nvGraphicFramePr>
        <p:xfrm>
          <a:off x="304801" y="1752600"/>
          <a:ext cx="8229601" cy="3581402"/>
        </p:xfrm>
        <a:graphic>
          <a:graphicData uri="http://schemas.openxmlformats.org/drawingml/2006/table">
            <a:tbl>
              <a:tblPr/>
              <a:tblGrid>
                <a:gridCol w="2895599"/>
                <a:gridCol w="1447800"/>
                <a:gridCol w="1600200"/>
                <a:gridCol w="1371600"/>
                <a:gridCol w="914402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Administrative Services</a:t>
                      </a:r>
                      <a:endParaRPr kumimoji="0" lang="en-US" sz="16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5,501,035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5,341,567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(159,468)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(2.9%)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City Attorney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3,190,013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3,548,439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358,426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11.2%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City Clerk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1,054,463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1,349,630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295,167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28.0%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City Treasurer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665,123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742,164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77,041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11.6%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Community Development</a:t>
                      </a:r>
                      <a:endParaRPr kumimoji="0" lang="en-US" sz="16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9,845,834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14,943,660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5,097,826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5</a:t>
                      </a:r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1.8</a:t>
                      </a:r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Community Services &amp; Parks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10,499,841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12,631,020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2,131,179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20.3%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Fire</a:t>
                      </a:r>
                      <a:endParaRPr kumimoji="0" lang="en-US" sz="16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45,027,061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48,847,789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3,820,728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8.5%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Human Resources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2,660,726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2,654,861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(5,865)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(0.2%)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Library, Arts &amp; Culture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8,488,883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9,594,695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1,105,812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13.0%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95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958C49C6-4521-40E8-BAB9-8D465C50EDDE}" type="slidenum">
              <a:rPr lang="en-US">
                <a:solidFill>
                  <a:srgbClr val="FFFFFF"/>
                </a:solidFill>
              </a:rPr>
              <a:pPr>
                <a:buNone/>
                <a:defRPr/>
              </a:pPr>
              <a:t>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83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Summary of Appropriations</a:t>
            </a:r>
            <a:r>
              <a:rPr lang="en-US" i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i="1" dirty="0" smtClean="0">
                <a:solidFill>
                  <a:schemeClr val="tx1"/>
                </a:solidFill>
                <a:effectLst/>
              </a:rPr>
            </a:br>
            <a:r>
              <a:rPr lang="en-US" dirty="0" smtClean="0">
                <a:solidFill>
                  <a:srgbClr val="FFFF00"/>
                </a:solidFill>
                <a:effectLst/>
              </a:rPr>
              <a:t>General Fund (2 of 2)</a:t>
            </a:r>
          </a:p>
        </p:txBody>
      </p:sp>
      <p:graphicFrame>
        <p:nvGraphicFramePr>
          <p:cNvPr id="1183747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5059678"/>
              </p:ext>
            </p:extLst>
          </p:nvPr>
        </p:nvGraphicFramePr>
        <p:xfrm>
          <a:off x="228600" y="1066800"/>
          <a:ext cx="8686800" cy="963613"/>
        </p:xfrm>
        <a:graphic>
          <a:graphicData uri="http://schemas.openxmlformats.org/drawingml/2006/table">
            <a:tbl>
              <a:tblPr/>
              <a:tblGrid>
                <a:gridCol w="3257550"/>
                <a:gridCol w="1396093"/>
                <a:gridCol w="1706336"/>
                <a:gridCol w="1240971"/>
                <a:gridCol w="1085850"/>
              </a:tblGrid>
              <a:tr h="6281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Department</a:t>
                      </a:r>
                    </a:p>
                  </a:txBody>
                  <a:tcPr marT="45741" marB="4574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2015-16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2016-17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Increase / (Decrease)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% Change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83773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749880"/>
              </p:ext>
            </p:extLst>
          </p:nvPr>
        </p:nvGraphicFramePr>
        <p:xfrm>
          <a:off x="304800" y="1758631"/>
          <a:ext cx="8458200" cy="3118169"/>
        </p:xfrm>
        <a:graphic>
          <a:graphicData uri="http://schemas.openxmlformats.org/drawingml/2006/table">
            <a:tbl>
              <a:tblPr/>
              <a:tblGrid>
                <a:gridCol w="2859557"/>
                <a:gridCol w="1560043"/>
                <a:gridCol w="1524000"/>
                <a:gridCol w="1524000"/>
                <a:gridCol w="9906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Management Services</a:t>
                      </a:r>
                      <a:endParaRPr kumimoji="0" lang="en-US" sz="16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     3,869,062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</a:t>
                      </a:r>
                      <a:r>
                        <a:rPr lang="en-US" sz="1600" b="0" i="0" u="none" strike="noStrike" baseline="0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 </a:t>
                      </a:r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  </a:t>
                      </a:r>
                      <a:r>
                        <a:rPr lang="en-US" sz="1600" b="0" i="0" u="none" strike="noStrike" baseline="0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 </a:t>
                      </a:r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   4,392,282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       523,220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13.5%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Police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70,301,071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72,730,666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2,429,595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3.5%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Public Works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17,964,870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14,184,318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(3,780,552)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(21.0%)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Transfers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2,125,441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3,067,327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941,886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44.3%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Retirement Incentive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897,511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897,511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-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-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Non-Departmental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800,000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-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(800,000)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(100.0%)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General Fund Total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 182,890,934</a:t>
                      </a:r>
                      <a:endParaRPr lang="en-US" sz="1600" b="0" i="0" u="none" strike="noStrike" dirty="0">
                        <a:solidFill>
                          <a:srgbClr val="FFFF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 194,925,929</a:t>
                      </a:r>
                      <a:endParaRPr lang="en-US" sz="1600" b="0" i="0" u="none" strike="noStrike" dirty="0">
                        <a:solidFill>
                          <a:srgbClr val="FFFF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  12,034,995</a:t>
                      </a:r>
                      <a:endParaRPr lang="en-US" sz="1600" b="0" i="0" u="none" strike="noStrike" dirty="0">
                        <a:solidFill>
                          <a:srgbClr val="FFFF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6.6%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75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AFE53529-ECF9-4060-854D-753C5CD9CE28}" type="slidenum">
              <a:rPr lang="en-US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85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Summary of Appropriations</a:t>
            </a:r>
            <a:r>
              <a:rPr lang="en-US" i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i="1" dirty="0" smtClean="0">
                <a:solidFill>
                  <a:schemeClr val="tx1"/>
                </a:solidFill>
                <a:effectLst/>
              </a:rPr>
            </a:br>
            <a:r>
              <a:rPr lang="en-US" dirty="0" smtClean="0">
                <a:solidFill>
                  <a:srgbClr val="FFFF00"/>
                </a:solidFill>
                <a:effectLst/>
              </a:rPr>
              <a:t>Special Revenue Funds (1 of 3)</a:t>
            </a:r>
          </a:p>
        </p:txBody>
      </p:sp>
      <p:graphicFrame>
        <p:nvGraphicFramePr>
          <p:cNvPr id="1185821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097815"/>
              </p:ext>
            </p:extLst>
          </p:nvPr>
        </p:nvGraphicFramePr>
        <p:xfrm>
          <a:off x="152400" y="1143000"/>
          <a:ext cx="8839200" cy="4154914"/>
        </p:xfrm>
        <a:graphic>
          <a:graphicData uri="http://schemas.openxmlformats.org/drawingml/2006/table">
            <a:tbl>
              <a:tblPr/>
              <a:tblGrid>
                <a:gridCol w="3733800"/>
                <a:gridCol w="1371600"/>
                <a:gridCol w="1371600"/>
                <a:gridCol w="1371600"/>
                <a:gridCol w="990600"/>
              </a:tblGrid>
              <a:tr h="6481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Fund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2015-16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Increase / (Decrease)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Change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4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201-CDBG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1,580,061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1,643,605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$       63,544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4.0%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0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202-Housing Assistance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30,442,939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32,780,950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2,338,011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7.7%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203-Home Grant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1,140,638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1,196,718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56,080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4.9%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0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204-Supportive Housing Grant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2,345,059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2,319,804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(25,255)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(1.1%)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4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205-Emergency Solutions Grant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161,426 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142,237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(19,189)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(11.9%)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9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206-Workforce Investment Act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5,217,216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5,505,000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287,784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5.5%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210-Urban Art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248,309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235,000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(13,309)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(5.4%)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0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211-Glendale Youth Alliance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1,537,696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1,905,519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367,823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23.9%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212-BEGIN Homeownership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88,800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89,520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720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0.8%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5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213-Low&amp;Mod Income Hsg Asset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402,059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370,658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(31,401)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(7.8%)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59"/>
          <p:cNvSpPr txBox="1">
            <a:spLocks noChangeArrowheads="1"/>
          </p:cNvSpPr>
          <p:nvPr/>
        </p:nvSpPr>
        <p:spPr bwMode="auto">
          <a:xfrm>
            <a:off x="71927" y="6339681"/>
            <a:ext cx="41148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3500" indent="-6350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Tx/>
              <a:buNone/>
            </a:pPr>
            <a:r>
              <a:rPr lang="en-US" altLang="en-US" sz="1100" dirty="0" smtClean="0">
                <a:solidFill>
                  <a:schemeClr val="tx1"/>
                </a:solidFill>
                <a:effectLst/>
              </a:rPr>
              <a:t>*</a:t>
            </a:r>
            <a:r>
              <a:rPr lang="en-US" altLang="en-US" sz="1100" dirty="0">
                <a:solidFill>
                  <a:schemeClr val="tx1"/>
                </a:solidFill>
                <a:effectLst/>
              </a:rPr>
              <a:t>F</a:t>
            </a:r>
            <a:r>
              <a:rPr lang="en-US" altLang="en-US" sz="1100" dirty="0" smtClean="0">
                <a:solidFill>
                  <a:schemeClr val="tx1"/>
                </a:solidFill>
                <a:effectLst/>
              </a:rPr>
              <a:t>unds 501,510 &amp; 520 moved to Special Revenue Funds from Enterprise Funds in FY 15/16</a:t>
            </a:r>
            <a:endParaRPr lang="en-US" altLang="en-US" sz="11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2645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Char char="§"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Char char="§"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_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21469</TotalTime>
  <Words>6065</Words>
  <Application>Microsoft Office PowerPoint</Application>
  <PresentationFormat>On-screen Show (4:3)</PresentationFormat>
  <Paragraphs>2357</Paragraphs>
  <Slides>67</Slides>
  <Notes>67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67</vt:i4>
      </vt:variant>
    </vt:vector>
  </HeadingPairs>
  <TitlesOfParts>
    <vt:vector size="71" baseType="lpstr">
      <vt:lpstr>Beam</vt:lpstr>
      <vt:lpstr>8_Beam</vt:lpstr>
      <vt:lpstr>4_Beam</vt:lpstr>
      <vt:lpstr>3_Beam</vt:lpstr>
      <vt:lpstr>PowerPoint Presentation</vt:lpstr>
      <vt:lpstr>PowerPoint Presentation</vt:lpstr>
      <vt:lpstr>PowerPoint Presentation</vt:lpstr>
      <vt:lpstr>Summary of Appropriations All Funds</vt:lpstr>
      <vt:lpstr>PowerPoint Presentation</vt:lpstr>
      <vt:lpstr> Salaries &amp; Benefits Summary Citywide (In Thousands) </vt:lpstr>
      <vt:lpstr>Summary of Appropriations General Fund (1 of 2)</vt:lpstr>
      <vt:lpstr>Summary of Appropriations General Fund (2 of 2)</vt:lpstr>
      <vt:lpstr>Summary of Appropriations Special Revenue Funds (1 of 3)</vt:lpstr>
      <vt:lpstr>Summary of Appropriations Special Revenue Funds (2 of 3)</vt:lpstr>
      <vt:lpstr>Summary of Appropriations Special Revenue Funds (3 of 3)</vt:lpstr>
      <vt:lpstr>Summary of Appropriations Debt Service Funds</vt:lpstr>
      <vt:lpstr>Summary of Appropriations Capital Improvement Funds</vt:lpstr>
      <vt:lpstr>Summary of Appropriations Enterprise Funds</vt:lpstr>
      <vt:lpstr>Summary of Appropriations Internal Service Funds (1 of 2)</vt:lpstr>
      <vt:lpstr>Summary of Appropriations Internal Service Funds (2 of 2)</vt:lpstr>
      <vt:lpstr>PowerPoint Presentation</vt:lpstr>
      <vt:lpstr>Capital Improvement Program</vt:lpstr>
      <vt:lpstr>PowerPoint Presentation</vt:lpstr>
      <vt:lpstr>CIP General Fund (Fund 401)  Sales Tax Funding (In Millions)</vt:lpstr>
      <vt:lpstr>PowerPoint Presentation</vt:lpstr>
      <vt:lpstr>PowerPoint Presentation</vt:lpstr>
      <vt:lpstr>CIP General Fund (Fund 401) Project Summary (1 of 2) (In Thousands)</vt:lpstr>
      <vt:lpstr>CIP General Fund (Fund 401) Project Summary (2 of 2) (In Thousands)</vt:lpstr>
      <vt:lpstr>PowerPoint Presentation</vt:lpstr>
      <vt:lpstr>Community Services &amp; Parks Project Summary (In Thousands)</vt:lpstr>
      <vt:lpstr>Library, Arts &amp; Culture Project Summary  (In Thousands)</vt:lpstr>
      <vt:lpstr>Community Development Project Summary  (In Thousands)</vt:lpstr>
      <vt:lpstr>Public Works Project Summary (1 of 2) (In Thousands)</vt:lpstr>
      <vt:lpstr>Public Works Project Summary (2 of 2) (In Thousands)</vt:lpstr>
      <vt:lpstr>Glendale Water &amp; Power Project Summary – Electric (1 of 3) (In Thousands)</vt:lpstr>
      <vt:lpstr>Glendale Water &amp; Power Project Summary – Electric (2 of 3) (In Thousands)</vt:lpstr>
      <vt:lpstr>Glendale Water &amp; Power Project Summary – Electric (3 of 3) (In Thousands)</vt:lpstr>
      <vt:lpstr>Glendale Water &amp; Power Project Summary - Water (1 of 2) (In Thousands)</vt:lpstr>
      <vt:lpstr>Glendale Water &amp; Power Project Summary - Water (2 of 2) (In Thousands)</vt:lpstr>
      <vt:lpstr>Information Services Dept. (ISD) Project Summary  (In Thousands)</vt:lpstr>
      <vt:lpstr>Capital Improvement Program Recap (In Thousands)</vt:lpstr>
      <vt:lpstr>PowerPoint Presentation</vt:lpstr>
      <vt:lpstr>Citywide User Fees, Fines, Rates &amp; Charges 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Budget Calendar</vt:lpstr>
      <vt:lpstr>Budget Calendar</vt:lpstr>
      <vt:lpstr>PowerPoint Presentation</vt:lpstr>
    </vt:vector>
  </TitlesOfParts>
  <Company>CITY OF GLENDALE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Study Session 2009-10</dc:title>
  <dc:creator>Budget</dc:creator>
  <cp:lastModifiedBy>Isayan, Adrine</cp:lastModifiedBy>
  <cp:revision>1567</cp:revision>
  <cp:lastPrinted>2016-05-06T18:27:16Z</cp:lastPrinted>
  <dcterms:created xsi:type="dcterms:W3CDTF">2009-04-29T22:49:38Z</dcterms:created>
  <dcterms:modified xsi:type="dcterms:W3CDTF">2016-05-10T20:02:44Z</dcterms:modified>
</cp:coreProperties>
</file>