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  <p:sldMasterId id="2147483840" r:id="rId2"/>
    <p:sldMasterId id="2147483855" r:id="rId3"/>
    <p:sldMasterId id="2147483870" r:id="rId4"/>
    <p:sldMasterId id="2147483884" r:id="rId5"/>
  </p:sldMasterIdLst>
  <p:notesMasterIdLst>
    <p:notesMasterId r:id="rId44"/>
  </p:notesMasterIdLst>
  <p:handoutMasterIdLst>
    <p:handoutMasterId r:id="rId45"/>
  </p:handoutMasterIdLst>
  <p:sldIdLst>
    <p:sldId id="699" r:id="rId6"/>
    <p:sldId id="1145" r:id="rId7"/>
    <p:sldId id="900" r:id="rId8"/>
    <p:sldId id="1108" r:id="rId9"/>
    <p:sldId id="1109" r:id="rId10"/>
    <p:sldId id="1121" r:id="rId11"/>
    <p:sldId id="1122" r:id="rId12"/>
    <p:sldId id="1123" r:id="rId13"/>
    <p:sldId id="1103" r:id="rId14"/>
    <p:sldId id="1119" r:id="rId15"/>
    <p:sldId id="1136" r:id="rId16"/>
    <p:sldId id="1011" r:id="rId17"/>
    <p:sldId id="1115" r:id="rId18"/>
    <p:sldId id="1138" r:id="rId19"/>
    <p:sldId id="1124" r:id="rId20"/>
    <p:sldId id="1126" r:id="rId21"/>
    <p:sldId id="1127" r:id="rId22"/>
    <p:sldId id="1128" r:id="rId23"/>
    <p:sldId id="1129" r:id="rId24"/>
    <p:sldId id="1130" r:id="rId25"/>
    <p:sldId id="1131" r:id="rId26"/>
    <p:sldId id="1132" r:id="rId27"/>
    <p:sldId id="1133" r:id="rId28"/>
    <p:sldId id="1134" r:id="rId29"/>
    <p:sldId id="1135" r:id="rId30"/>
    <p:sldId id="1140" r:id="rId31"/>
    <p:sldId id="1139" r:id="rId32"/>
    <p:sldId id="1156" r:id="rId33"/>
    <p:sldId id="1153" r:id="rId34"/>
    <p:sldId id="1154" r:id="rId35"/>
    <p:sldId id="1155" r:id="rId36"/>
    <p:sldId id="1151" r:id="rId37"/>
    <p:sldId id="1152" r:id="rId38"/>
    <p:sldId id="1141" r:id="rId39"/>
    <p:sldId id="1146" r:id="rId40"/>
    <p:sldId id="1144" r:id="rId41"/>
    <p:sldId id="1147" r:id="rId42"/>
    <p:sldId id="783" r:id="rId43"/>
  </p:sldIdLst>
  <p:sldSz cx="9144000" cy="6858000" type="screen4x3"/>
  <p:notesSz cx="7023100" cy="93091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578A"/>
    <a:srgbClr val="FFFF00"/>
    <a:srgbClr val="FFFFFF"/>
    <a:srgbClr val="000000"/>
    <a:srgbClr val="FFFF99"/>
    <a:srgbClr val="111111"/>
    <a:srgbClr val="983222"/>
    <a:srgbClr val="EAAB00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5771" autoAdjust="0"/>
  </p:normalViewPr>
  <p:slideViewPr>
    <p:cSldViewPr>
      <p:cViewPr>
        <p:scale>
          <a:sx n="100" d="100"/>
          <a:sy n="100" d="100"/>
        </p:scale>
        <p:origin x="-970" y="5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04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-3732" y="-252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theme" Target="theme/theme1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02" tIns="47101" rIns="94202" bIns="47101" numCol="1" anchor="t" anchorCtr="0" compatLnSpc="1">
            <a:prstTxWarp prst="textNoShape">
              <a:avLst/>
            </a:prstTxWarp>
          </a:bodyPr>
          <a:lstStyle>
            <a:lvl1pPr algn="l" defTabSz="942113" eaLnBrk="1" hangingPunct="1">
              <a:defRPr sz="1000"/>
            </a:lvl1pPr>
          </a:lstStyle>
          <a:p>
            <a:pPr>
              <a:defRPr/>
            </a:pPr>
            <a:r>
              <a:rPr lang="en-US" dirty="0"/>
              <a:t>Budget </a:t>
            </a:r>
            <a:r>
              <a:rPr lang="en-US" dirty="0" smtClean="0"/>
              <a:t>Hearing</a:t>
            </a:r>
            <a:endParaRPr lang="en-US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132" y="0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02" tIns="47101" rIns="94202" bIns="47101" numCol="1" anchor="t" anchorCtr="0" compatLnSpc="1">
            <a:prstTxWarp prst="textNoShape">
              <a:avLst/>
            </a:prstTxWarp>
          </a:bodyPr>
          <a:lstStyle>
            <a:lvl1pPr algn="r" defTabSz="942113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1738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02" tIns="47101" rIns="94202" bIns="47101" numCol="1" anchor="b" anchorCtr="0" compatLnSpc="1">
            <a:prstTxWarp prst="textNoShape">
              <a:avLst/>
            </a:prstTxWarp>
          </a:bodyPr>
          <a:lstStyle>
            <a:lvl1pPr algn="l" defTabSz="942113" eaLnBrk="1" hangingPunct="1">
              <a:defRPr sz="1000" dirty="0" smtClean="0"/>
            </a:lvl1pPr>
          </a:lstStyle>
          <a:p>
            <a:pPr>
              <a:defRPr/>
            </a:pPr>
            <a:r>
              <a:rPr lang="en-US" dirty="0" smtClean="0"/>
              <a:t>May 24, 2016</a:t>
            </a:r>
            <a:endParaRPr lang="en-US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132" y="8841738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02" tIns="47101" rIns="94202" bIns="47101" numCol="1" anchor="b" anchorCtr="0" compatLnSpc="1">
            <a:prstTxWarp prst="textNoShape">
              <a:avLst/>
            </a:prstTxWarp>
          </a:bodyPr>
          <a:lstStyle>
            <a:lvl1pPr algn="r" defTabSz="942113" eaLnBrk="1" hangingPunct="1">
              <a:defRPr sz="1200"/>
            </a:lvl1pPr>
          </a:lstStyle>
          <a:p>
            <a:pPr>
              <a:defRPr/>
            </a:pPr>
            <a:fld id="{A6AF175C-0B05-4F32-8BBE-76D67F13F9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69272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2" y="0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45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2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0" y="4422465"/>
            <a:ext cx="5618480" cy="4188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2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1738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2" y="8841738"/>
            <a:ext cx="3043343" cy="4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54857FC-DDA3-4CE2-9900-CC67FFB733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48613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1122" indent="-288893">
              <a:defRPr>
                <a:solidFill>
                  <a:schemeClr val="tx1"/>
                </a:solidFill>
                <a:latin typeface="Arial" charset="0"/>
              </a:defRPr>
            </a:lvl2pPr>
            <a:lvl3pPr marL="1155573" indent="-231115">
              <a:defRPr>
                <a:solidFill>
                  <a:schemeClr val="tx1"/>
                </a:solidFill>
                <a:latin typeface="Arial" charset="0"/>
              </a:defRPr>
            </a:lvl3pPr>
            <a:lvl4pPr marL="1617802" indent="-231115">
              <a:defRPr>
                <a:solidFill>
                  <a:schemeClr val="tx1"/>
                </a:solidFill>
                <a:latin typeface="Arial" charset="0"/>
              </a:defRPr>
            </a:lvl4pPr>
            <a:lvl5pPr marL="2080031" indent="-231115">
              <a:defRPr>
                <a:solidFill>
                  <a:schemeClr val="tx1"/>
                </a:solidFill>
                <a:latin typeface="Arial" charset="0"/>
              </a:defRPr>
            </a:lvl5pPr>
            <a:lvl6pPr marL="2542261" indent="-231115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04490" indent="-231115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6719" indent="-231115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8948" indent="-231115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E2CE8D6-651A-4486-AAB9-008246882272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2963" cy="3489325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2465"/>
            <a:ext cx="5150273" cy="4188778"/>
          </a:xfrm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7612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6977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8E7FBC2-78D3-4145-910A-9915DDC42A30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2963" cy="3489325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2465"/>
            <a:ext cx="5150273" cy="4188778"/>
          </a:xfrm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3" name="Header Placeholder 2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3rd Quarter Update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May 3, 2016</a:t>
            </a: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319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829B40-4A72-4914-863B-71F63DCFED2C}" type="slidenum">
              <a:rPr lang="en-US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0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2963" cy="3489325"/>
          </a:xfrm>
          <a:ln/>
        </p:spPr>
      </p:sp>
      <p:sp>
        <p:nvSpPr>
          <p:cNvPr id="130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2465"/>
            <a:ext cx="5150273" cy="41887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C0B0770D-8F95-42BE-A639-0CD56B9960DC}" type="slidenum">
              <a:rPr lang="en-US" altLang="en-US" smtClean="0">
                <a:solidFill>
                  <a:srgbClr val="000000"/>
                </a:solidFill>
              </a:rPr>
              <a:pPr/>
              <a:t>15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 smtClean="0"/>
              <a:t>Special </a:t>
            </a:r>
            <a:r>
              <a:rPr lang="en-US" altLang="en-US" baseline="0" dirty="0" smtClean="0"/>
              <a:t>Rev: FY 16-17 </a:t>
            </a:r>
            <a:r>
              <a:rPr lang="en-US" altLang="en-US" baseline="0" dirty="0" err="1" smtClean="0"/>
              <a:t>Mgmt</a:t>
            </a:r>
            <a:r>
              <a:rPr lang="en-US" altLang="en-US" baseline="0" dirty="0" smtClean="0"/>
              <a:t> </a:t>
            </a:r>
            <a:r>
              <a:rPr lang="en-US" altLang="en-US" baseline="0" dirty="0" err="1" smtClean="0"/>
              <a:t>Svcs</a:t>
            </a:r>
            <a:r>
              <a:rPr lang="en-US" altLang="en-US" baseline="0" dirty="0" smtClean="0"/>
              <a:t> decrease of $2.5M due to reclassification of Econ Dev from Special Rev Fund to General Fund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Capital</a:t>
            </a:r>
            <a:r>
              <a:rPr lang="en-US" altLang="en-US" baseline="0" dirty="0" smtClean="0"/>
              <a:t> Improvement Funds: FY 16-17 CSP increased from 5.5M to 17.7M </a:t>
            </a:r>
          </a:p>
          <a:p>
            <a:pPr eaLnBrk="1" hangingPunct="1"/>
            <a:r>
              <a:rPr lang="en-US" altLang="en-US" baseline="0" dirty="0" smtClean="0"/>
              <a:t>ISFs Net $6M increase: </a:t>
            </a:r>
          </a:p>
          <a:p>
            <a:pPr eaLnBrk="1" hangingPunct="1"/>
            <a:r>
              <a:rPr lang="en-US" altLang="en-US" baseline="0" dirty="0" smtClean="0"/>
              <a:t>	Fund 612 Liability INCREASE of $0.7M (8.4%),</a:t>
            </a:r>
          </a:p>
          <a:p>
            <a:pPr eaLnBrk="1" hangingPunct="1"/>
            <a:r>
              <a:rPr lang="en-US" altLang="en-US" baseline="0" dirty="0" smtClean="0"/>
              <a:t>	ISD Rate DECREASED $7M (-29%), </a:t>
            </a:r>
          </a:p>
          <a:p>
            <a:pPr eaLnBrk="1" hangingPunct="1"/>
            <a:r>
              <a:rPr lang="en-US" altLang="en-US" baseline="0" dirty="0" smtClean="0"/>
              <a:t>	Benefits INCREASED $3.9M (7.1%)</a:t>
            </a:r>
          </a:p>
          <a:p>
            <a:pPr eaLnBrk="1" hangingPunct="1"/>
            <a:r>
              <a:rPr lang="en-US" altLang="en-US" baseline="0" dirty="0" smtClean="0"/>
              <a:t>	Fleet INCREASED of $1.3M (due to Capital Outlay), </a:t>
            </a:r>
          </a:p>
          <a:p>
            <a:pPr eaLnBrk="1" hangingPunct="1"/>
            <a:r>
              <a:rPr lang="en-US" altLang="en-US" baseline="0" dirty="0" smtClean="0"/>
              <a:t>	NEW </a:t>
            </a:r>
            <a:r>
              <a:rPr lang="en-US" altLang="en-US" baseline="0" dirty="0" err="1" smtClean="0"/>
              <a:t>Bldg</a:t>
            </a:r>
            <a:r>
              <a:rPr lang="en-US" altLang="en-US" baseline="0" dirty="0" smtClean="0"/>
              <a:t> </a:t>
            </a:r>
            <a:r>
              <a:rPr lang="en-US" altLang="en-US" baseline="0" dirty="0" err="1" smtClean="0"/>
              <a:t>Maint</a:t>
            </a:r>
            <a:r>
              <a:rPr lang="en-US" altLang="en-US" baseline="0" dirty="0" smtClean="0"/>
              <a:t> Fund 607 Rate of $7.5M</a:t>
            </a:r>
            <a:endParaRPr lang="en-US" alt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7DB50099-76F4-44E1-B743-3D5DED4CEDFA}" type="slidenum">
              <a:rPr lang="en-US" altLang="en-US" smtClean="0">
                <a:solidFill>
                  <a:srgbClr val="000000"/>
                </a:solidFill>
              </a:rPr>
              <a:pPr/>
              <a:t>16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8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698A305C-71A7-4336-9A44-87B176520F3B}" type="slidenum">
              <a:rPr lang="en-US" altLang="en-US" smtClean="0">
                <a:solidFill>
                  <a:srgbClr val="000000"/>
                </a:solidFill>
              </a:rPr>
              <a:pPr/>
              <a:t>17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12" indent="-286121">
              <a:defRPr>
                <a:solidFill>
                  <a:srgbClr val="FFFF00"/>
                </a:solidFill>
                <a:latin typeface="Arial" charset="0"/>
              </a:defRPr>
            </a:lvl2pPr>
            <a:lvl3pPr marL="1144481" indent="-228896">
              <a:defRPr>
                <a:solidFill>
                  <a:srgbClr val="FFFF00"/>
                </a:solidFill>
                <a:latin typeface="Arial" charset="0"/>
              </a:defRPr>
            </a:lvl3pPr>
            <a:lvl4pPr marL="1602274" indent="-228896">
              <a:defRPr>
                <a:solidFill>
                  <a:srgbClr val="FFFF00"/>
                </a:solidFill>
                <a:latin typeface="Arial" charset="0"/>
              </a:defRPr>
            </a:lvl4pPr>
            <a:lvl5pPr marL="2060066" indent="-228896">
              <a:defRPr>
                <a:solidFill>
                  <a:srgbClr val="FFFF00"/>
                </a:solidFill>
                <a:latin typeface="Arial" charset="0"/>
              </a:defRPr>
            </a:lvl5pPr>
            <a:lvl6pPr marL="2517859" indent="-228896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651" indent="-228896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444" indent="-228896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236" indent="-228896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86D1C8A1-7699-42C6-B73B-8BFDB4377B84}" type="slidenum">
              <a:rPr lang="en-US" altLang="en-US" smtClean="0">
                <a:solidFill>
                  <a:srgbClr val="000000"/>
                </a:solidFill>
              </a:rPr>
              <a:pPr/>
              <a:t>18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0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12" indent="-286121">
              <a:defRPr>
                <a:solidFill>
                  <a:srgbClr val="FFFF00"/>
                </a:solidFill>
                <a:latin typeface="Arial" charset="0"/>
              </a:defRPr>
            </a:lvl2pPr>
            <a:lvl3pPr marL="1144481" indent="-228896">
              <a:defRPr>
                <a:solidFill>
                  <a:srgbClr val="FFFF00"/>
                </a:solidFill>
                <a:latin typeface="Arial" charset="0"/>
              </a:defRPr>
            </a:lvl3pPr>
            <a:lvl4pPr marL="1602274" indent="-228896">
              <a:defRPr>
                <a:solidFill>
                  <a:srgbClr val="FFFF00"/>
                </a:solidFill>
                <a:latin typeface="Arial" charset="0"/>
              </a:defRPr>
            </a:lvl4pPr>
            <a:lvl5pPr marL="2060066" indent="-228896">
              <a:defRPr>
                <a:solidFill>
                  <a:srgbClr val="FFFF00"/>
                </a:solidFill>
                <a:latin typeface="Arial" charset="0"/>
              </a:defRPr>
            </a:lvl5pPr>
            <a:lvl6pPr marL="2517859" indent="-228896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651" indent="-228896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444" indent="-228896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236" indent="-228896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1F723656-A47A-427B-87BF-2D6F5656A4FF}" type="slidenum">
              <a:rPr lang="en-US" altLang="en-US" smtClean="0">
                <a:solidFill>
                  <a:srgbClr val="000000"/>
                </a:solidFill>
              </a:rPr>
              <a:pPr/>
              <a:t>19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1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BF3056C6-8F1C-47A2-B08D-6314DC4F1376}" type="slidenum">
              <a:rPr lang="en-US" altLang="en-US" smtClean="0">
                <a:solidFill>
                  <a:srgbClr val="000000"/>
                </a:solidFill>
              </a:rPr>
              <a:pPr/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8500"/>
            <a:ext cx="4652962" cy="3489325"/>
          </a:xfrm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734" y="4422460"/>
            <a:ext cx="5149637" cy="4188778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12" indent="-286121">
              <a:defRPr>
                <a:solidFill>
                  <a:srgbClr val="FFFF00"/>
                </a:solidFill>
                <a:latin typeface="Arial" charset="0"/>
              </a:defRPr>
            </a:lvl2pPr>
            <a:lvl3pPr marL="1144481" indent="-228896">
              <a:defRPr>
                <a:solidFill>
                  <a:srgbClr val="FFFF00"/>
                </a:solidFill>
                <a:latin typeface="Arial" charset="0"/>
              </a:defRPr>
            </a:lvl3pPr>
            <a:lvl4pPr marL="1602274" indent="-228896">
              <a:defRPr>
                <a:solidFill>
                  <a:srgbClr val="FFFF00"/>
                </a:solidFill>
                <a:latin typeface="Arial" charset="0"/>
              </a:defRPr>
            </a:lvl4pPr>
            <a:lvl5pPr marL="2060066" indent="-228896">
              <a:defRPr>
                <a:solidFill>
                  <a:srgbClr val="FFFF00"/>
                </a:solidFill>
                <a:latin typeface="Arial" charset="0"/>
              </a:defRPr>
            </a:lvl5pPr>
            <a:lvl6pPr marL="2517859" indent="-228896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651" indent="-228896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444" indent="-228896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236" indent="-228896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7F86FA26-CB7D-43BC-BD76-3DD306BFEE50}" type="slidenum">
              <a:rPr lang="en-US" altLang="en-US" smtClean="0">
                <a:solidFill>
                  <a:srgbClr val="000000"/>
                </a:solidFill>
              </a:rPr>
              <a:pPr/>
              <a:t>20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DDA121DE-5707-403F-B20B-8806126B9D0E}" type="slidenum">
              <a:rPr lang="en-US" altLang="en-US" smtClean="0">
                <a:solidFill>
                  <a:srgbClr val="000000"/>
                </a:solidFill>
              </a:rPr>
              <a:pPr/>
              <a:t>21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4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443044C4-6A6A-48C8-AB81-05F58239FDAB}" type="slidenum">
              <a:rPr lang="en-US" altLang="en-US" smtClean="0">
                <a:solidFill>
                  <a:srgbClr val="000000"/>
                </a:solidFill>
              </a:rPr>
              <a:pPr/>
              <a:t>22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1200" b="1" i="0" u="none" strike="noStrike" dirty="0" smtClean="0">
                <a:effectLst/>
                <a:latin typeface="Arial Unicode MS"/>
              </a:rPr>
              <a:t>Library 16-17 401 Budget: </a:t>
            </a:r>
          </a:p>
          <a:p>
            <a:pPr eaLnBrk="1" hangingPunct="1"/>
            <a:r>
              <a:rPr lang="en-US" sz="1200" b="0" i="0" u="none" strike="noStrike" baseline="0" dirty="0" smtClean="0">
                <a:effectLst/>
                <a:latin typeface="Arial" charset="0"/>
              </a:rPr>
              <a:t>$</a:t>
            </a:r>
            <a:r>
              <a:rPr lang="en-US" sz="1200" b="0" i="0" u="none" strike="noStrike" dirty="0" smtClean="0">
                <a:effectLst/>
                <a:latin typeface="Arial Unicode MS"/>
              </a:rPr>
              <a:t>250,000 Central Library</a:t>
            </a:r>
            <a:r>
              <a:rPr lang="en-US" sz="1200" b="0" i="0" u="none" strike="noStrike" baseline="0" dirty="0" smtClean="0">
                <a:effectLst/>
                <a:latin typeface="Arial Unicode MS"/>
              </a:rPr>
              <a:t> Renovation</a:t>
            </a:r>
            <a:endParaRPr lang="en-US" sz="1200" b="0" i="0" u="none" strike="noStrike" dirty="0" smtClean="0">
              <a:effectLst/>
              <a:latin typeface="Arial Unicode MS"/>
            </a:endParaRPr>
          </a:p>
          <a:p>
            <a:pPr eaLnBrk="1" hangingPunct="1"/>
            <a:r>
              <a:rPr lang="en-US" sz="1200" b="0" i="0" u="none" strike="noStrike" baseline="0" dirty="0" smtClean="0">
                <a:effectLst/>
                <a:latin typeface="Arial" charset="0"/>
              </a:rPr>
              <a:t>$</a:t>
            </a:r>
            <a:r>
              <a:rPr lang="en-US" sz="1200" b="0" i="0" u="none" strike="noStrike" dirty="0" smtClean="0">
                <a:effectLst/>
                <a:latin typeface="Arial Unicode MS"/>
              </a:rPr>
              <a:t>100,000 Branch Libraries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b="1" dirty="0" smtClean="0"/>
              <a:t>Fire 16-17 401 Budget:</a:t>
            </a:r>
            <a:r>
              <a:rPr lang="en-US" altLang="en-US" b="1" baseline="0" dirty="0" smtClean="0"/>
              <a:t> </a:t>
            </a:r>
          </a:p>
          <a:p>
            <a:pPr eaLnBrk="1" hangingPunct="1"/>
            <a:r>
              <a:rPr lang="en-US" altLang="en-US" baseline="0" dirty="0" smtClean="0"/>
              <a:t>$376k Fire Burn Building Reconstruction located at Training Center</a:t>
            </a:r>
          </a:p>
          <a:p>
            <a:pPr eaLnBrk="1" hangingPunct="1"/>
            <a:r>
              <a:rPr lang="en-US" altLang="en-US" baseline="0" dirty="0" smtClean="0"/>
              <a:t>$175k Fire Station 26 Reconstruction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07C6E855-7D67-442A-BBAE-FB7BCB552408}" type="slidenum">
              <a:rPr lang="en-US" altLang="en-US" smtClean="0">
                <a:solidFill>
                  <a:srgbClr val="000000"/>
                </a:solidFill>
              </a:rPr>
              <a:pPr/>
              <a:t>23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8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A8EC2B33-C52E-4929-AA2F-31D1F2E70D59}" type="slidenum">
              <a:rPr lang="en-US" altLang="en-US" smtClean="0">
                <a:solidFill>
                  <a:srgbClr val="000000"/>
                </a:solidFill>
              </a:rPr>
              <a:pPr/>
              <a:t>24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99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08489329-2521-4913-89F9-797310D4A5A9}" type="slidenum">
              <a:rPr lang="en-US" altLang="en-US" smtClean="0">
                <a:solidFill>
                  <a:srgbClr val="000000"/>
                </a:solidFill>
              </a:rPr>
              <a:pPr/>
              <a:t>25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C0B0770D-8F95-42BE-A639-0CD56B9960DC}" type="slidenum">
              <a:rPr lang="en-US" altLang="en-US" smtClean="0">
                <a:solidFill>
                  <a:srgbClr val="000000"/>
                </a:solidFill>
              </a:rPr>
              <a:pPr/>
              <a:t>26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 smtClean="0"/>
              <a:t>Special </a:t>
            </a:r>
            <a:r>
              <a:rPr lang="en-US" altLang="en-US" baseline="0" dirty="0" smtClean="0"/>
              <a:t>Rev: FY 16-17 </a:t>
            </a:r>
            <a:r>
              <a:rPr lang="en-US" altLang="en-US" baseline="0" dirty="0" err="1" smtClean="0"/>
              <a:t>Mgmt</a:t>
            </a:r>
            <a:r>
              <a:rPr lang="en-US" altLang="en-US" baseline="0" dirty="0" smtClean="0"/>
              <a:t> </a:t>
            </a:r>
            <a:r>
              <a:rPr lang="en-US" altLang="en-US" baseline="0" dirty="0" err="1" smtClean="0"/>
              <a:t>Svcs</a:t>
            </a:r>
            <a:r>
              <a:rPr lang="en-US" altLang="en-US" baseline="0" dirty="0" smtClean="0"/>
              <a:t> decrease of $2.5M due to reclassification of Econ Dev from Special Rev Fund to General Fund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Capital</a:t>
            </a:r>
            <a:r>
              <a:rPr lang="en-US" altLang="en-US" baseline="0" dirty="0" smtClean="0"/>
              <a:t> Improvement Funds: FY 16-17 CSP increased from 5.5M to 17.7M </a:t>
            </a:r>
          </a:p>
          <a:p>
            <a:pPr eaLnBrk="1" hangingPunct="1"/>
            <a:r>
              <a:rPr lang="en-US" altLang="en-US" baseline="0" dirty="0" smtClean="0"/>
              <a:t>ISFs Net $6M increase: </a:t>
            </a:r>
          </a:p>
          <a:p>
            <a:pPr eaLnBrk="1" hangingPunct="1"/>
            <a:r>
              <a:rPr lang="en-US" altLang="en-US" baseline="0" dirty="0" smtClean="0"/>
              <a:t>	Fund 612 Liability INCREASE of $0.7M (8.4%),</a:t>
            </a:r>
          </a:p>
          <a:p>
            <a:pPr eaLnBrk="1" hangingPunct="1"/>
            <a:r>
              <a:rPr lang="en-US" altLang="en-US" baseline="0" dirty="0" smtClean="0"/>
              <a:t>	ISD Rate DECREASED $7M (-29%), </a:t>
            </a:r>
          </a:p>
          <a:p>
            <a:pPr eaLnBrk="1" hangingPunct="1"/>
            <a:r>
              <a:rPr lang="en-US" altLang="en-US" baseline="0" dirty="0" smtClean="0"/>
              <a:t>	Benefits INCREASED $3.9M (7.1%)</a:t>
            </a:r>
          </a:p>
          <a:p>
            <a:pPr eaLnBrk="1" hangingPunct="1"/>
            <a:r>
              <a:rPr lang="en-US" altLang="en-US" baseline="0" dirty="0" smtClean="0"/>
              <a:t>	Fleet INCREASED of $1.3M (due to Capital Outlay), </a:t>
            </a:r>
          </a:p>
          <a:p>
            <a:pPr eaLnBrk="1" hangingPunct="1"/>
            <a:r>
              <a:rPr lang="en-US" altLang="en-US" baseline="0" dirty="0" smtClean="0"/>
              <a:t>	NEW </a:t>
            </a:r>
            <a:r>
              <a:rPr lang="en-US" altLang="en-US" baseline="0" dirty="0" err="1" smtClean="0"/>
              <a:t>Bldg</a:t>
            </a:r>
            <a:r>
              <a:rPr lang="en-US" altLang="en-US" baseline="0" dirty="0" smtClean="0"/>
              <a:t> </a:t>
            </a:r>
            <a:r>
              <a:rPr lang="en-US" altLang="en-US" baseline="0" dirty="0" err="1" smtClean="0"/>
              <a:t>Maint</a:t>
            </a:r>
            <a:r>
              <a:rPr lang="en-US" altLang="en-US" baseline="0" dirty="0" smtClean="0"/>
              <a:t> Fund 607 Rate of $7.5M</a:t>
            </a:r>
            <a:endParaRPr lang="en-US" alt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63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186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C0E64245-E1CD-4E39-A3BA-D2AB29F1D73B}" type="slidenum">
              <a:rPr lang="en-US" altLang="en-US" smtClean="0">
                <a:solidFill>
                  <a:schemeClr val="tx1"/>
                </a:solidFill>
              </a:rPr>
              <a:pPr/>
              <a:t>27</a:t>
            </a:fld>
            <a:endParaRPr lang="en-US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38100" indent="-283885">
              <a:defRPr>
                <a:solidFill>
                  <a:srgbClr val="FFFF00"/>
                </a:solidFill>
                <a:latin typeface="Arial" charset="0"/>
              </a:defRPr>
            </a:lvl2pPr>
            <a:lvl3pPr marL="1135541" indent="-227108">
              <a:defRPr>
                <a:solidFill>
                  <a:srgbClr val="FFFF00"/>
                </a:solidFill>
                <a:latin typeface="Arial" charset="0"/>
              </a:defRPr>
            </a:lvl3pPr>
            <a:lvl4pPr marL="1589756" indent="-227108">
              <a:defRPr>
                <a:solidFill>
                  <a:srgbClr val="FFFF00"/>
                </a:solidFill>
                <a:latin typeface="Arial" charset="0"/>
              </a:defRPr>
            </a:lvl4pPr>
            <a:lvl5pPr marL="2043972" indent="-227108">
              <a:defRPr>
                <a:solidFill>
                  <a:srgbClr val="FFFF00"/>
                </a:solidFill>
                <a:latin typeface="Arial" charset="0"/>
              </a:defRPr>
            </a:lvl5pPr>
            <a:lvl6pPr marL="2498189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52406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06622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60838" indent="-227108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940737A6-D845-451F-A1B1-EB8E4A8CD177}" type="slidenum">
              <a:rPr lang="en-US" altLang="en-US" smtClean="0">
                <a:solidFill>
                  <a:prstClr val="black"/>
                </a:solidFill>
              </a:rPr>
              <a:pPr/>
              <a:t>28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911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829B40-4A72-4914-863B-71F63DCFED2C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0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2963" cy="3489325"/>
          </a:xfrm>
          <a:ln/>
        </p:spPr>
      </p:sp>
      <p:sp>
        <p:nvSpPr>
          <p:cNvPr id="130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2465"/>
            <a:ext cx="5150273" cy="41887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91187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91187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63466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66073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3988" indent="-286150">
              <a:defRPr>
                <a:solidFill>
                  <a:srgbClr val="FFFF00"/>
                </a:solidFill>
                <a:latin typeface="Arial" charset="0"/>
              </a:defRPr>
            </a:lvl2pPr>
            <a:lvl3pPr marL="1144598" indent="-228919">
              <a:defRPr>
                <a:solidFill>
                  <a:srgbClr val="FFFF00"/>
                </a:solidFill>
                <a:latin typeface="Arial" charset="0"/>
              </a:defRPr>
            </a:lvl3pPr>
            <a:lvl4pPr marL="1602438" indent="-228919">
              <a:defRPr>
                <a:solidFill>
                  <a:srgbClr val="FFFF00"/>
                </a:solidFill>
                <a:latin typeface="Arial" charset="0"/>
              </a:defRPr>
            </a:lvl4pPr>
            <a:lvl5pPr marL="2060277" indent="-228919">
              <a:defRPr>
                <a:solidFill>
                  <a:srgbClr val="FFFF00"/>
                </a:solidFill>
                <a:latin typeface="Arial" charset="0"/>
              </a:defRPr>
            </a:lvl5pPr>
            <a:lvl6pPr marL="2518117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595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33796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91635" indent="-228919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fld id="{64FEFC96-7B82-47BB-A4D8-B6EC7A2A190E}" type="slidenum">
              <a:rPr lang="en-US" altLang="en-US" smtClean="0">
                <a:solidFill>
                  <a:srgbClr val="000000"/>
                </a:solidFill>
              </a:rPr>
              <a:pPr/>
              <a:t>34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5863" y="698500"/>
            <a:ext cx="4652962" cy="3489325"/>
          </a:xfrm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734" y="4422461"/>
            <a:ext cx="5149637" cy="4188778"/>
          </a:xfr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16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4166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4023" indent="-286163">
              <a:defRPr b="1">
                <a:solidFill>
                  <a:schemeClr val="tx1"/>
                </a:solidFill>
                <a:latin typeface="Arial" charset="0"/>
              </a:defRPr>
            </a:lvl2pPr>
            <a:lvl3pPr marL="1144651" indent="-228930">
              <a:defRPr b="1">
                <a:solidFill>
                  <a:schemeClr val="tx1"/>
                </a:solidFill>
                <a:latin typeface="Arial" charset="0"/>
              </a:defRPr>
            </a:lvl3pPr>
            <a:lvl4pPr marL="1602511" indent="-228930">
              <a:defRPr b="1">
                <a:solidFill>
                  <a:schemeClr val="tx1"/>
                </a:solidFill>
                <a:latin typeface="Arial" charset="0"/>
              </a:defRPr>
            </a:lvl4pPr>
            <a:lvl5pPr marL="2060373" indent="-228930">
              <a:defRPr b="1">
                <a:solidFill>
                  <a:schemeClr val="tx1"/>
                </a:solidFill>
                <a:latin typeface="Arial" charset="0"/>
              </a:defRPr>
            </a:lvl5pPr>
            <a:lvl6pPr marL="2518233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6092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3395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91814" indent="-22893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068243F3-4150-4D3F-A7E7-CEDD72B283A1}" type="slidenum">
              <a:rPr lang="en-US" b="0" smtClean="0">
                <a:solidFill>
                  <a:srgbClr val="000000"/>
                </a:solidFill>
              </a:rPr>
              <a:pPr/>
              <a:t>35</a:t>
            </a:fld>
            <a:endParaRPr lang="en-US" b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34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51122" indent="-288893">
              <a:defRPr b="1">
                <a:solidFill>
                  <a:schemeClr val="tx1"/>
                </a:solidFill>
                <a:latin typeface="Arial" charset="0"/>
              </a:defRPr>
            </a:lvl2pPr>
            <a:lvl3pPr marL="1155573" indent="-231115">
              <a:defRPr b="1">
                <a:solidFill>
                  <a:schemeClr val="tx1"/>
                </a:solidFill>
                <a:latin typeface="Arial" charset="0"/>
              </a:defRPr>
            </a:lvl3pPr>
            <a:lvl4pPr marL="1617802" indent="-231115">
              <a:defRPr b="1">
                <a:solidFill>
                  <a:schemeClr val="tx1"/>
                </a:solidFill>
                <a:latin typeface="Arial" charset="0"/>
              </a:defRPr>
            </a:lvl4pPr>
            <a:lvl5pPr marL="2080031" indent="-231115">
              <a:defRPr b="1">
                <a:solidFill>
                  <a:schemeClr val="tx1"/>
                </a:solidFill>
                <a:latin typeface="Arial" charset="0"/>
              </a:defRPr>
            </a:lvl5pPr>
            <a:lvl6pPr marL="2542261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3004490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66719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928948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5473EB0A-E2B7-4653-BDA1-0246675E65E4}" type="slidenum">
              <a:rPr lang="en-US" b="0" smtClean="0">
                <a:solidFill>
                  <a:prstClr val="black"/>
                </a:solidFill>
              </a:rPr>
              <a:pPr/>
              <a:t>36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34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33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51122" indent="-288893">
              <a:defRPr b="1">
                <a:solidFill>
                  <a:schemeClr val="tx1"/>
                </a:solidFill>
                <a:latin typeface="Arial" charset="0"/>
              </a:defRPr>
            </a:lvl2pPr>
            <a:lvl3pPr marL="1155573" indent="-231115">
              <a:defRPr b="1">
                <a:solidFill>
                  <a:schemeClr val="tx1"/>
                </a:solidFill>
                <a:latin typeface="Arial" charset="0"/>
              </a:defRPr>
            </a:lvl3pPr>
            <a:lvl4pPr marL="1617802" indent="-231115">
              <a:defRPr b="1">
                <a:solidFill>
                  <a:schemeClr val="tx1"/>
                </a:solidFill>
                <a:latin typeface="Arial" charset="0"/>
              </a:defRPr>
            </a:lvl4pPr>
            <a:lvl5pPr marL="2080031" indent="-231115">
              <a:defRPr b="1">
                <a:solidFill>
                  <a:schemeClr val="tx1"/>
                </a:solidFill>
                <a:latin typeface="Arial" charset="0"/>
              </a:defRPr>
            </a:lvl5pPr>
            <a:lvl6pPr marL="2542261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3004490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66719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928948" indent="-231115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5473EB0A-E2B7-4653-BDA1-0246675E65E4}" type="slidenum">
              <a:rPr lang="en-US" b="0" smtClean="0">
                <a:solidFill>
                  <a:prstClr val="black"/>
                </a:solidFill>
              </a:rPr>
              <a:pPr/>
              <a:t>37</a:t>
            </a:fld>
            <a:endParaRPr lang="en-US" b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51122" indent="-288893">
              <a:defRPr>
                <a:solidFill>
                  <a:schemeClr val="tx1"/>
                </a:solidFill>
                <a:latin typeface="Arial" charset="0"/>
              </a:defRPr>
            </a:lvl2pPr>
            <a:lvl3pPr marL="1155573" indent="-231115">
              <a:defRPr>
                <a:solidFill>
                  <a:schemeClr val="tx1"/>
                </a:solidFill>
                <a:latin typeface="Arial" charset="0"/>
              </a:defRPr>
            </a:lvl3pPr>
            <a:lvl4pPr marL="1617802" indent="-231115">
              <a:defRPr>
                <a:solidFill>
                  <a:schemeClr val="tx1"/>
                </a:solidFill>
                <a:latin typeface="Arial" charset="0"/>
              </a:defRPr>
            </a:lvl4pPr>
            <a:lvl5pPr marL="2080031" indent="-231115">
              <a:defRPr>
                <a:solidFill>
                  <a:schemeClr val="tx1"/>
                </a:solidFill>
                <a:latin typeface="Arial" charset="0"/>
              </a:defRPr>
            </a:lvl5pPr>
            <a:lvl6pPr marL="2542261" indent="-231115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04490" indent="-231115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66719" indent="-231115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28948" indent="-231115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29C8858-D711-4274-9E4C-36BB4581647E}" type="slidenum">
              <a:rPr lang="en-US" smtClean="0"/>
              <a:pPr/>
              <a:t>38</a:t>
            </a:fld>
            <a:endParaRPr lang="en-US" dirty="0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698500"/>
            <a:ext cx="4652963" cy="3489325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4" y="4422465"/>
            <a:ext cx="5150273" cy="4188778"/>
          </a:xfrm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725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78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21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6790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493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4857FC-DDA3-4CE2-9900-CC67FFB73348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3,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761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  <a:br>
              <a:rPr lang="en-US" noProof="0" smtClean="0"/>
            </a:b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795010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E38FB44-5AB1-4D72-9A41-7DD3134814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925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2152650" cy="552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05550" cy="5521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D5C90A4-1814-4EA1-AB73-D24A1A5B03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916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FAF3632-90A6-4143-988B-78AE1C709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026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A9E7A7D-74B1-4F25-B1DD-06B1A763B2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3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  <a:br>
              <a:rPr lang="en-US" noProof="0" smtClean="0"/>
            </a:b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416268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B1111B57-ACB3-4B08-B82F-9E4C5B6DA21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798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96BDF593-0561-402A-B398-4A7B63CD6B9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303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0AC25696-61BD-4D91-A1BE-10CE5531122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5456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7704DC6D-1D50-4510-ACED-1BEB9EB466B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2019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55954B0C-7250-425B-AB92-7F82ABD0E0D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375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5463F13-1185-4D11-AEDA-C431C4A366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283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2B8B02F1-272B-496C-B7AF-4E052F81574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0847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D022D21C-3E88-4C09-84F0-1B9E533720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3752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E3C5DFB7-D950-452F-B448-7074394FD13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4457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E07D5484-3F32-4634-817C-8F8C329BD38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7804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2152650" cy="552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05550" cy="5521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A7F0F326-7F95-440B-A034-2C8B933D113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151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DB7CADEC-4F21-497C-A876-5DD3BF8BF2C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6214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D9177268-3CE7-435E-B0E4-40084ABD8E3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4412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1120ECA3-74F8-4CC3-8B95-A26A474484B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8937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  <a:br>
              <a:rPr lang="en-US" noProof="0" smtClean="0"/>
            </a:b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4522367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B1111B57-ACB3-4B08-B82F-9E4C5B6DA21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57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8CC2864-CC4F-4D1A-95E6-C269F88B6E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4215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96BDF593-0561-402A-B398-4A7B63CD6B9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5078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0AC25696-61BD-4D91-A1BE-10CE5531122E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3145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7704DC6D-1D50-4510-ACED-1BEB9EB466BB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5073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55954B0C-7250-425B-AB92-7F82ABD0E0D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9039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2B8B02F1-272B-496C-B7AF-4E052F81574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5101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D022D21C-3E88-4C09-84F0-1B9E533720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5371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E3C5DFB7-D950-452F-B448-7074394FD13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8922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E07D5484-3F32-4634-817C-8F8C329BD38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8738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2152650" cy="552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05550" cy="5521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A7F0F326-7F95-440B-A034-2C8B933D113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3991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DB7CADEC-4F21-497C-A876-5DD3BF8BF2C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409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6CCF31-DF97-4670-AFB6-204AD3C48B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24574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D9177268-3CE7-435E-B0E4-40084ABD8E3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35152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1120ECA3-74F8-4CC3-8B95-A26A474484B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485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br>
              <a:rPr lang="en-US" altLang="en-US" noProof="0" smtClean="0"/>
            </a:br>
            <a:endParaRPr lang="en-US" alt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4050663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DC1BC07F-C229-4C05-8DA2-30969FD23937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39820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893F3E48-89E6-4041-8D6F-29A4AEF24404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5578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5959BD49-1566-45B9-A047-FE17E7107F2B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02206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E947D19A-1850-4385-B522-97AD2AB1CFCB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69842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601F786E-832F-452F-8D2C-7BCD6D8FAB99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63766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FD130894-914F-4453-A9EC-9E3F3406F9F0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93579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F879D615-489C-4DCD-A4A1-28749692B586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414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832F1B0-56E2-40B5-9644-C600F34A8A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82122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3D546C23-2B9D-4B2E-90B6-F6ECC507C480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11596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145BCCA5-DCA0-41F3-A6D9-4B797AF4C7DC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94449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2152650" cy="552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05550" cy="5521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5D31909E-D1DC-4776-8FA5-93BF17D8E6B9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59959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7D6F522C-F083-488C-8830-8D5178B4EE10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53288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Slide </a:t>
            </a:r>
            <a:fld id="{BA9E7A7D-74B1-4F25-B1DD-06B1A763B2B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19657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3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219200"/>
            <a:ext cx="8229600" cy="1219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 smtClean="0"/>
              <a:t>Click to edit Master title style</a:t>
            </a:r>
            <a:br>
              <a:rPr lang="en-US" noProof="0" smtClean="0"/>
            </a:br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87857622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43AC0DC0-C9BC-4059-B2B4-AEC7F9422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767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84D80A86-B322-472E-8D2B-D06C3F7AB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63490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3AA9CC50-2AC0-4803-BE77-4071A9156F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0440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02DCD696-CF77-4CD1-872A-652E9D742F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68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F4D26BC-A09B-498F-AE42-4CF71725CA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00724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E78CBE63-23DC-48FF-9C26-359904E6AE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9492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F6D68BA4-B0B2-471F-A7D6-8A28651D3C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1644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60572C69-C81D-49CC-9097-12182C63EF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758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1CA168B6-34D6-494F-A0ED-0E7B1CCBE1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507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39E0E24A-3178-4F2C-AC2C-50F5F97EB6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89257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2400"/>
            <a:ext cx="2152650" cy="5521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305550" cy="5521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59C10CD5-7E0C-4220-91D8-38B1FB50D5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10580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143000"/>
            <a:ext cx="86106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024A8651-71E6-42C1-BD84-BA5251987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9179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52400"/>
            <a:ext cx="8610600" cy="5521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D649C4D4-247B-4459-8A66-04AE266A7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99531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143000"/>
            <a:ext cx="42291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Slide </a:t>
            </a:r>
            <a:fld id="{7E7EFDF3-FBBE-47E4-9A72-0AA589703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324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CF42281-909A-478B-91A6-FC8E41680F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5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699A9C-BF51-4D7B-A3A5-D45E73113D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550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1A41C811-D869-4F65-908B-6016F6261E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073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9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slideLayout" Target="../slideLayouts/slideLayout67.xml"/><Relationship Id="rId3" Type="http://schemas.openxmlformats.org/officeDocument/2006/relationships/slideLayout" Target="../slideLayouts/slideLayout57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2" Type="http://schemas.openxmlformats.org/officeDocument/2006/relationships/slideLayout" Target="../slideLayouts/slideLayout56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5" Type="http://schemas.openxmlformats.org/officeDocument/2006/relationships/slideLayout" Target="../slideLayouts/slideLayout59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4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39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93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93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93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A7AD9EAA-182A-4A21-8335-D02BDE5B0A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4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57300" indent="-228600" algn="l" rtl="0" eaLnBrk="0" fontAlgn="base" hangingPunct="0">
        <a:spcBef>
          <a:spcPct val="20000"/>
        </a:spcBef>
        <a:spcAft>
          <a:spcPct val="0"/>
        </a:spcAft>
        <a:buFont typeface="Arial Unicode MS" pitchFamily="34" charset="-128"/>
        <a:buChar char="&gt;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39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93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93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93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7011F0FA-0CFB-455F-B060-7D3B5E0615E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68239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28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71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57300" indent="-228600" algn="l" rtl="0" fontAlgn="base">
        <a:spcBef>
          <a:spcPct val="20000"/>
        </a:spcBef>
        <a:spcAft>
          <a:spcPct val="0"/>
        </a:spcAft>
        <a:buFont typeface="Arial Unicode MS" pitchFamily="34" charset="-128"/>
        <a:buChar char="&gt;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39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93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93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93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7011F0FA-0CFB-455F-B060-7D3B5E0615E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10152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  <p:sldLayoutId id="2147483868" r:id="rId13"/>
    <p:sldLayoutId id="2147483869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28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71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57300" indent="-228600" algn="l" rtl="0" fontAlgn="base">
        <a:spcBef>
          <a:spcPct val="20000"/>
        </a:spcBef>
        <a:spcAft>
          <a:spcPct val="0"/>
        </a:spcAft>
        <a:buFont typeface="Arial Unicode MS" pitchFamily="34" charset="-128"/>
        <a:buChar char="&gt;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139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93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93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93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altLang="en-US">
                <a:solidFill>
                  <a:srgbClr val="FFFFFF"/>
                </a:solidFill>
              </a:rPr>
              <a:t>Slide </a:t>
            </a:r>
            <a:fld id="{8D05278C-4F39-4507-95BE-9B612DE1B343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28524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28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71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57300" indent="-228600" algn="l" rtl="0" fontAlgn="base">
        <a:spcBef>
          <a:spcPct val="20000"/>
        </a:spcBef>
        <a:spcAft>
          <a:spcPct val="0"/>
        </a:spcAft>
        <a:buFont typeface="Arial Unicode MS" pitchFamily="34" charset="-128"/>
        <a:buChar char="&gt;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30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13930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930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13930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13931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>
                <a:latin typeface="Arial"/>
              </a:rPr>
              <a:t>Slide </a:t>
            </a:r>
            <a:fld id="{EBFA9A28-706D-48A2-9A42-9CF8731B9972}" type="slidenum">
              <a:rPr lang="en-US">
                <a:latin typeface="Arial"/>
              </a:rPr>
              <a:pPr>
                <a:defRPr/>
              </a:pPr>
              <a:t>‹#›</a:t>
            </a:fld>
            <a:endParaRPr lang="en-US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178616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  <p:sldLayoutId id="2147483897" r:id="rId13"/>
    <p:sldLayoutId id="2147483898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–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257300" indent="-228600" algn="l" rtl="0" eaLnBrk="0" fontAlgn="base" hangingPunct="0">
        <a:spcBef>
          <a:spcPct val="20000"/>
        </a:spcBef>
        <a:spcAft>
          <a:spcPct val="0"/>
        </a:spcAft>
        <a:buFont typeface="Arial Unicode MS" pitchFamily="34" charset="-128"/>
        <a:buChar char="&gt;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charset="0"/>
        <a:buChar char="»"/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5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5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5800" y="1676400"/>
            <a:ext cx="7620000" cy="1631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/>
          <a:p>
            <a:pPr eaLnBrk="1" hangingPunct="1"/>
            <a:r>
              <a:rPr lang="en-US" sz="3600" dirty="0"/>
              <a:t>City of Glendale</a:t>
            </a:r>
          </a:p>
          <a:p>
            <a:pPr eaLnBrk="1" hangingPunct="1"/>
            <a:r>
              <a:rPr lang="en-US" sz="3200" dirty="0">
                <a:solidFill>
                  <a:srgbClr val="FFFF00"/>
                </a:solidFill>
              </a:rPr>
              <a:t>Budget </a:t>
            </a:r>
            <a:r>
              <a:rPr lang="en-US" sz="3200" dirty="0" smtClean="0">
                <a:solidFill>
                  <a:srgbClr val="FFFF00"/>
                </a:solidFill>
              </a:rPr>
              <a:t>Hearing</a:t>
            </a:r>
            <a:endParaRPr lang="en-US" sz="3200" dirty="0">
              <a:solidFill>
                <a:srgbClr val="FFFF00"/>
              </a:solidFill>
            </a:endParaRPr>
          </a:p>
          <a:p>
            <a:pPr eaLnBrk="1" hangingPunct="1"/>
            <a:r>
              <a:rPr lang="en-US" sz="3200" dirty="0" smtClean="0"/>
              <a:t>May 24, 2016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8E18DBD1-AAAE-4C38-BA60-AAD02946C668}" type="slidenum">
              <a:rPr lang="en-US" smtClean="0">
                <a:solidFill>
                  <a:srgbClr val="FFFFFF"/>
                </a:solidFill>
              </a:rPr>
              <a:pPr/>
              <a:t>10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17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80987" y="914400"/>
            <a:ext cx="8582025" cy="5569804"/>
          </a:xfrm>
        </p:spPr>
        <p:txBody>
          <a:bodyPr/>
          <a:lstStyle/>
          <a:p>
            <a:pPr marL="688975" lvl="1" indent="-346075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>
                <a:solidFill>
                  <a:srgbClr val="FFFF00"/>
                </a:solidFill>
                <a:effectLst/>
              </a:rPr>
              <a:t>Maintenance &amp; Operation, and Transfers-Out $795,887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Community Development Department</a:t>
            </a:r>
          </a:p>
          <a:p>
            <a:pPr lvl="3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Revised Code Books $20,000</a:t>
            </a:r>
          </a:p>
          <a:p>
            <a:pPr marL="1028700" lvl="3" indent="0">
              <a:spcBef>
                <a:spcPts val="0"/>
              </a:spcBef>
              <a:spcAft>
                <a:spcPts val="0"/>
              </a:spcAft>
              <a:buNone/>
              <a:tabLst>
                <a:tab pos="1543050" algn="l"/>
              </a:tabLst>
            </a:pPr>
            <a:endParaRPr lang="en-US" sz="1400" dirty="0" smtClean="0">
              <a:effectLst/>
            </a:endParaRP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Community Services &amp; Parks</a:t>
            </a:r>
            <a:endParaRPr lang="en-US" sz="1400" dirty="0" smtClean="0">
              <a:effectLst/>
            </a:endParaRP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Students as Role Models Program (STAR) After School Program $3,000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Transfer to Nutritional Meals Fund $84,577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One-Glendale After School Sports Program $157,131</a:t>
            </a: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endParaRPr lang="en-US" sz="1600" dirty="0" smtClean="0">
              <a:effectLst/>
            </a:endParaRP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Fire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Inspection Code Books $20,000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SCBA Bottle Replacement Program $53,955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Verdugo Dispatch Services $83,140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Hose, Valves, Thermal Imagers for Two Fire Engines  $260,084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Emergency Supply Kit Replacement $59,000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endParaRPr lang="en-US" sz="1400" dirty="0" smtClean="0">
              <a:effectLst/>
            </a:endParaRP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Public Works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Fairmont Bridge Crash Cushion Repair &amp; Maintenance $15,000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Traffic Safety Control Paint $40,000</a:t>
            </a:r>
          </a:p>
          <a:p>
            <a:pPr marL="685800" lvl="2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sz="1400" dirty="0" smtClean="0"/>
          </a:p>
          <a:p>
            <a:pPr marL="0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sz="2000" dirty="0">
              <a:solidFill>
                <a:srgbClr val="FFFF00"/>
              </a:solidFill>
              <a:effectLst/>
            </a:endParaRPr>
          </a:p>
          <a:p>
            <a:pPr marL="0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sz="2000" dirty="0" smtClean="0"/>
          </a:p>
          <a:p>
            <a:pPr marL="0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sz="1000" dirty="0"/>
          </a:p>
          <a:p>
            <a:pPr marL="0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sz="20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1143000" y="-2875"/>
            <a:ext cx="6858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>
                <a:solidFill>
                  <a:srgbClr val="FFFF00"/>
                </a:solidFill>
              </a:rPr>
              <a:t>FY 2016-17 General Fund Proposed Budget</a:t>
            </a:r>
            <a:r>
              <a:rPr lang="en-US" sz="2400" dirty="0">
                <a:solidFill>
                  <a:srgbClr val="FFFFFF"/>
                </a:solidFill>
              </a:rPr>
              <a:t/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Program </a:t>
            </a:r>
            <a:r>
              <a:rPr lang="en-US" sz="2000" dirty="0" smtClean="0">
                <a:solidFill>
                  <a:srgbClr val="FFFFFF"/>
                </a:solidFill>
              </a:rPr>
              <a:t>Restoration &amp; Shifting of Positions (2 </a:t>
            </a:r>
            <a:r>
              <a:rPr lang="en-US" sz="2000" dirty="0">
                <a:solidFill>
                  <a:srgbClr val="FFFFFF"/>
                </a:solidFill>
              </a:rPr>
              <a:t>of 2)</a:t>
            </a:r>
          </a:p>
        </p:txBody>
      </p:sp>
    </p:spTree>
    <p:extLst>
      <p:ext uri="{BB962C8B-B14F-4D97-AF65-F5344CB8AC3E}">
        <p14:creationId xmlns:p14="http://schemas.microsoft.com/office/powerpoint/2010/main" val="352347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A96CF306-37EA-4E04-9C71-903A345925DF}" type="slidenum">
              <a:rPr lang="en-US">
                <a:solidFill>
                  <a:srgbClr val="FFFFFF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119296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889407"/>
              </p:ext>
            </p:extLst>
          </p:nvPr>
        </p:nvGraphicFramePr>
        <p:xfrm>
          <a:off x="914400" y="1676400"/>
          <a:ext cx="7543800" cy="1296289"/>
        </p:xfrm>
        <a:graphic>
          <a:graphicData uri="http://schemas.openxmlformats.org/drawingml/2006/table">
            <a:tbl>
              <a:tblPr/>
              <a:tblGrid>
                <a:gridCol w="5257800"/>
                <a:gridCol w="22860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Revenues &amp; Use of Assigned Fund Balance: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$   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193,777,540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8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Appropriations: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      </a:t>
                      </a: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</a:rPr>
                        <a:t>194,780,663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Surplus/(Deficit):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(1,003,123)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92982" name="Rectangle 22"/>
          <p:cNvSpPr>
            <a:spLocks noChangeArrowheads="1"/>
          </p:cNvSpPr>
          <p:nvPr/>
        </p:nvSpPr>
        <p:spPr bwMode="auto">
          <a:xfrm>
            <a:off x="304800" y="2286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/>
          <a:p>
            <a:pPr eaLnBrk="1" hangingPunct="1">
              <a:defRPr/>
            </a:pPr>
            <a:r>
              <a:rPr lang="en-US" sz="2400" dirty="0">
                <a:solidFill>
                  <a:srgbClr val="FFFF00"/>
                </a:solidFill>
              </a:rPr>
              <a:t>FY 2016-17 General Fund Proposed </a:t>
            </a:r>
            <a:r>
              <a:rPr lang="en-US" sz="2400" dirty="0" smtClean="0">
                <a:solidFill>
                  <a:srgbClr val="FFFF00"/>
                </a:solidFill>
              </a:rPr>
              <a:t>Budget</a:t>
            </a:r>
          </a:p>
        </p:txBody>
      </p:sp>
    </p:spTree>
    <p:extLst>
      <p:ext uri="{BB962C8B-B14F-4D97-AF65-F5344CB8AC3E}">
        <p14:creationId xmlns:p14="http://schemas.microsoft.com/office/powerpoint/2010/main" val="276031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32F02F90-5458-4334-9B53-1D2D636F2836}" type="slidenum">
              <a:rPr lang="en-US">
                <a:solidFill>
                  <a:srgbClr val="FFFFFF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609600"/>
          </a:xfrm>
        </p:spPr>
        <p:txBody>
          <a:bodyPr lIns="91432" tIns="45716" rIns="91432" bIns="45716"/>
          <a:lstStyle/>
          <a:p>
            <a:pPr eaLnBrk="1" hangingPunct="1"/>
            <a:r>
              <a:rPr lang="en-US" dirty="0">
                <a:solidFill>
                  <a:srgbClr val="FFFF00"/>
                </a:solidFill>
              </a:rPr>
              <a:t>FY 2016-17 General Fund Proposed Budget</a:t>
            </a:r>
            <a:r>
              <a:rPr lang="en-US" sz="2800" dirty="0" smtClean="0">
                <a:solidFill>
                  <a:srgbClr val="FFFF00"/>
                </a:solidFill>
                <a:effectLst/>
              </a:rPr>
              <a:t/>
            </a:r>
            <a:br>
              <a:rPr lang="en-US" sz="2800" dirty="0" smtClean="0">
                <a:solidFill>
                  <a:srgbClr val="FFFF00"/>
                </a:solidFill>
                <a:effectLst/>
              </a:rPr>
            </a:br>
            <a:r>
              <a:rPr lang="en-US" sz="2000" dirty="0">
                <a:solidFill>
                  <a:schemeClr val="tx1"/>
                </a:solidFill>
                <a:effectLst/>
              </a:rPr>
              <a:t>Unassigned</a:t>
            </a:r>
            <a:r>
              <a:rPr lang="en-US" sz="2800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effectLst/>
              </a:rPr>
              <a:t>Fund Balance Projection </a:t>
            </a:r>
          </a:p>
        </p:txBody>
      </p:sp>
      <p:graphicFrame>
        <p:nvGraphicFramePr>
          <p:cNvPr id="987193" name="Group 5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5319132"/>
              </p:ext>
            </p:extLst>
          </p:nvPr>
        </p:nvGraphicFramePr>
        <p:xfrm>
          <a:off x="1676400" y="1371600"/>
          <a:ext cx="5562600" cy="3429001"/>
        </p:xfrm>
        <a:graphic>
          <a:graphicData uri="http://schemas.openxmlformats.org/drawingml/2006/table">
            <a:tbl>
              <a:tblPr/>
              <a:tblGrid>
                <a:gridCol w="3733800"/>
                <a:gridCol w="1828800"/>
              </a:tblGrid>
              <a:tr h="738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Unassigned &amp; Charter Reserve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Projected Beginning Balance, 7/1/2016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   65,328,000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Projected Net Surplus/(Deficit)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(1,003,123)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Projected Ending Fund Balance, 6/30/2017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$   64,324,877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Projected Reserve Percentage*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33.2%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13" name="Text Box 37"/>
          <p:cNvSpPr txBox="1">
            <a:spLocks noChangeArrowheads="1"/>
          </p:cNvSpPr>
          <p:nvPr/>
        </p:nvSpPr>
        <p:spPr bwMode="auto">
          <a:xfrm>
            <a:off x="228600" y="6110288"/>
            <a:ext cx="472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l">
              <a:spcBef>
                <a:spcPct val="50000"/>
              </a:spcBef>
            </a:pPr>
            <a:r>
              <a:rPr lang="en-US" sz="1200" dirty="0">
                <a:solidFill>
                  <a:srgbClr val="FFFF00"/>
                </a:solidFill>
              </a:rPr>
              <a:t>* Based on </a:t>
            </a:r>
            <a:r>
              <a:rPr lang="en-US" sz="1200" dirty="0" smtClean="0">
                <a:solidFill>
                  <a:srgbClr val="FFFF00"/>
                </a:solidFill>
              </a:rPr>
              <a:t>proposed recurring appropriation </a:t>
            </a:r>
            <a:r>
              <a:rPr lang="en-US" sz="1200" dirty="0">
                <a:solidFill>
                  <a:srgbClr val="FFFF00"/>
                </a:solidFill>
              </a:rPr>
              <a:t>of </a:t>
            </a:r>
            <a:r>
              <a:rPr lang="en-US" sz="1200" dirty="0" smtClean="0">
                <a:solidFill>
                  <a:srgbClr val="FFFF00"/>
                </a:solidFill>
              </a:rPr>
              <a:t>$193.9 </a:t>
            </a:r>
            <a:r>
              <a:rPr lang="en-US" sz="1200" dirty="0">
                <a:solidFill>
                  <a:srgbClr val="FFFF00"/>
                </a:solidFill>
              </a:rPr>
              <a:t>million. </a:t>
            </a:r>
            <a:r>
              <a:rPr lang="en-US" sz="1200" dirty="0" smtClean="0">
                <a:solidFill>
                  <a:srgbClr val="FFFF00"/>
                </a:solidFill>
              </a:rPr>
              <a:t>Current policy is </a:t>
            </a:r>
            <a:r>
              <a:rPr lang="en-US" sz="1200" dirty="0">
                <a:solidFill>
                  <a:srgbClr val="FFFF00"/>
                </a:solidFill>
              </a:rPr>
              <a:t>floor of 30% with a target of 35</a:t>
            </a:r>
            <a:r>
              <a:rPr lang="en-US" sz="1200" dirty="0" smtClean="0">
                <a:solidFill>
                  <a:srgbClr val="FFFF00"/>
                </a:solidFill>
              </a:rPr>
              <a:t>%.</a:t>
            </a:r>
            <a:endParaRPr lang="en-US" sz="1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29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64" y="76200"/>
            <a:ext cx="9160625" cy="314325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FF00"/>
                </a:solidFill>
                <a:effectLst/>
              </a:rPr>
              <a:t>FY 2016-17 General Fund Forecast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CE0C3975-B0FA-4169-8DFC-9FC93910B685}" type="slidenum">
              <a:rPr lang="en-US">
                <a:solidFill>
                  <a:srgbClr val="FFFFFF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7" name="Group 13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1869030"/>
              </p:ext>
            </p:extLst>
          </p:nvPr>
        </p:nvGraphicFramePr>
        <p:xfrm>
          <a:off x="457200" y="685800"/>
          <a:ext cx="8305799" cy="4756787"/>
        </p:xfrm>
        <a:graphic>
          <a:graphicData uri="http://schemas.openxmlformats.org/drawingml/2006/table">
            <a:tbl>
              <a:tblPr/>
              <a:tblGrid>
                <a:gridCol w="2700257"/>
                <a:gridCol w="812496"/>
                <a:gridCol w="798353"/>
                <a:gridCol w="878188"/>
                <a:gridCol w="798353"/>
                <a:gridCol w="798353"/>
                <a:gridCol w="798353"/>
                <a:gridCol w="721446"/>
              </a:tblGrid>
              <a:tr h="3904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Adopted FY 15-16 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16-17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17-18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18-19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19-20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20-21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FY 21-22</a:t>
                      </a:r>
                    </a:p>
                  </a:txBody>
                  <a:tcPr marL="87644" marR="87644" marT="43830" marB="4383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Resources: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185.7 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192.9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200.5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206.6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212.3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217.6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223.2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Assigned Fund Balance – Econ Dev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Total Projected Resources: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185.7 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193.8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201.2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207.3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212.3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217.6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223.2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Appropriations: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      Base Line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122.8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124.6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126.9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128.3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129.2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130.2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130.9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PERS </a:t>
                      </a:r>
                    </a:p>
                  </a:txBody>
                  <a:tcPr marL="262933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36.6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37.3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38.3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PERS Cost Share</a:t>
                      </a:r>
                    </a:p>
                  </a:txBody>
                  <a:tcPr marL="262933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(2.8)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(3.3)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(3.3)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(3.3)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(3.4)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(3.4)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(3.4)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PERS Net of Cost Share:</a:t>
                      </a:r>
                    </a:p>
                  </a:txBody>
                  <a:tcPr marL="262933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23.1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25.4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28.2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30.7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33.2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33.9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34.9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CIP </a:t>
                      </a:r>
                    </a:p>
                  </a:txBody>
                  <a:tcPr marL="262933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457200" marR="0" lvl="1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ISF’s</a:t>
                      </a:r>
                    </a:p>
                  </a:txBody>
                  <a:tcPr marL="0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46.5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623">
                <a:tc>
                  <a:txBody>
                    <a:bodyPr/>
                    <a:lstStyle/>
                    <a:p>
                      <a:pPr marL="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COP’s</a:t>
                      </a:r>
                    </a:p>
                  </a:txBody>
                  <a:tcPr marL="350577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3429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Assigned Fund Balance – Econ Dev</a:t>
                      </a:r>
                    </a:p>
                  </a:txBody>
                  <a:tcPr marL="0" marR="87644" marT="43830" marB="4383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Total Appropriations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182.9 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194.8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200.8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206.5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211.8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215.6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218.7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Net Surplus/(Deficit)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2.8 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(1.0) 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0.4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0.8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0.5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2.0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4.5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Budget Adjustments as of 3/31/16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(2.2) 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 Adjustments as of 3/31/16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1.5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Est. Savings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0.3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Net Surplus/(Deficit)</a:t>
                      </a:r>
                    </a:p>
                  </a:txBody>
                  <a:tcPr marL="87644" marR="87644" marT="43830" marB="4383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2.4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(1.0) 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0.4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 $       0.8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0.5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2.0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4.5</a:t>
                      </a:r>
                    </a:p>
                  </a:txBody>
                  <a:tcPr marL="87644" marR="87644" marT="43830" marB="4383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705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1506" name="Rectangle 2"/>
          <p:cNvSpPr>
            <a:spLocks noChangeArrowheads="1"/>
          </p:cNvSpPr>
          <p:nvPr/>
        </p:nvSpPr>
        <p:spPr bwMode="auto">
          <a:xfrm>
            <a:off x="914400" y="1828800"/>
            <a:ext cx="7620000" cy="1138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/>
          <a:p>
            <a:pPr eaLnBrk="1" hangingPunct="1"/>
            <a:r>
              <a:rPr lang="en-US" sz="3600" i="1" dirty="0">
                <a:solidFill>
                  <a:srgbClr val="FFFF00"/>
                </a:solidFill>
              </a:rPr>
              <a:t>FY </a:t>
            </a:r>
            <a:r>
              <a:rPr lang="en-US" sz="3600" i="1" dirty="0" smtClean="0">
                <a:solidFill>
                  <a:srgbClr val="FFFF00"/>
                </a:solidFill>
              </a:rPr>
              <a:t>2016-17 Proposed Budget</a:t>
            </a:r>
            <a:endParaRPr lang="en-US" sz="3600" i="1" dirty="0">
              <a:solidFill>
                <a:srgbClr val="FFFF00"/>
              </a:solidFill>
            </a:endParaRPr>
          </a:p>
          <a:p>
            <a:pPr eaLnBrk="1" hangingPunct="1"/>
            <a:r>
              <a:rPr lang="en-US" sz="3200" dirty="0" smtClean="0">
                <a:solidFill>
                  <a:schemeClr val="tx2"/>
                </a:solidFill>
              </a:rPr>
              <a:t>Summary of All Funds</a:t>
            </a:r>
            <a:endParaRPr lang="en-U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0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A7A45ED9-B181-441D-8305-8FF644F72C5E}" type="slidenum">
              <a:rPr lang="en-US">
                <a:solidFill>
                  <a:srgbClr val="FFFFFF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79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FFFF00"/>
                </a:solidFill>
                <a:effectLst/>
              </a:rPr>
              <a:t>Summary of Appropriations</a:t>
            </a:r>
            <a:r>
              <a:rPr lang="en-US" i="1" dirty="0" smtClean="0">
                <a:solidFill>
                  <a:srgbClr val="FFFF00"/>
                </a:solidFill>
                <a:effectLst/>
              </a:rPr>
              <a:t/>
            </a:r>
            <a:br>
              <a:rPr lang="en-US" i="1" dirty="0" smtClean="0">
                <a:solidFill>
                  <a:srgbClr val="FFFF00"/>
                </a:solidFill>
                <a:effectLst/>
              </a:rPr>
            </a:br>
            <a:r>
              <a:rPr lang="en-US" dirty="0" smtClean="0">
                <a:solidFill>
                  <a:schemeClr val="tx1"/>
                </a:solidFill>
                <a:effectLst/>
              </a:rPr>
              <a:t>All Funds</a:t>
            </a:r>
          </a:p>
        </p:txBody>
      </p:sp>
      <p:graphicFrame>
        <p:nvGraphicFramePr>
          <p:cNvPr id="1179677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398669"/>
              </p:ext>
            </p:extLst>
          </p:nvPr>
        </p:nvGraphicFramePr>
        <p:xfrm>
          <a:off x="304800" y="1219200"/>
          <a:ext cx="8458200" cy="3835400"/>
        </p:xfrm>
        <a:graphic>
          <a:graphicData uri="http://schemas.openxmlformats.org/drawingml/2006/table">
            <a:tbl>
              <a:tblPr/>
              <a:tblGrid>
                <a:gridCol w="2932469"/>
                <a:gridCol w="1563331"/>
                <a:gridCol w="1600200"/>
                <a:gridCol w="1447800"/>
                <a:gridCol w="9144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Fund Type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2015-16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 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Increase/ (Decrease)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Change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 Fund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182,890,934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194,780,663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11,889,729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6.5%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Special Revenue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103,702,342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100,630,978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(3,071,364)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(3.0%)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Debt Service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3,025,000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3,010,000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(15,000)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(0.5%)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Capital Improvement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13,755,000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25,362,000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11,607,000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84.4%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Enterprise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390,966,533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385,917,075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(5,049,458)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(1.3%)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Internal Service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103,489,784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109,832,418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6,342,634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6.1%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All Funds – Grand Total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797,829,593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819,533,134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21,703,541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2.7%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7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/>
              <a:t>Slide </a:t>
            </a:r>
            <a:fld id="{A148C3CA-1A9F-4725-8E2C-7DE7285166F6}" type="slidenum">
              <a:rPr lang="en-US"/>
              <a:pPr>
                <a:buNone/>
                <a:defRPr/>
              </a:pPr>
              <a:t>16</a:t>
            </a:fld>
            <a:endParaRPr lang="en-US" dirty="0"/>
          </a:p>
        </p:txBody>
      </p:sp>
      <p:sp>
        <p:nvSpPr>
          <p:cNvPr id="1181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Summary of Appropriations</a:t>
            </a:r>
            <a:r>
              <a:rPr lang="en-US" i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1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rgbClr val="FFFF00"/>
                </a:solidFill>
                <a:effectLst/>
              </a:rPr>
              <a:t>General Fund (1 of 2)</a:t>
            </a:r>
          </a:p>
        </p:txBody>
      </p:sp>
      <p:graphicFrame>
        <p:nvGraphicFramePr>
          <p:cNvPr id="1181699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5342653"/>
              </p:ext>
            </p:extLst>
          </p:nvPr>
        </p:nvGraphicFramePr>
        <p:xfrm>
          <a:off x="228600" y="1066800"/>
          <a:ext cx="8534400" cy="963613"/>
        </p:xfrm>
        <a:graphic>
          <a:graphicData uri="http://schemas.openxmlformats.org/drawingml/2006/table">
            <a:tbl>
              <a:tblPr/>
              <a:tblGrid>
                <a:gridCol w="3200400"/>
                <a:gridCol w="1371600"/>
                <a:gridCol w="1676400"/>
                <a:gridCol w="1219200"/>
                <a:gridCol w="1066800"/>
              </a:tblGrid>
              <a:tr h="6281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Department</a:t>
                      </a:r>
                    </a:p>
                  </a:txBody>
                  <a:tcPr marT="45741" marB="4574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2015-16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2016-17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Increase / (Decrease)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% Change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81725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257542"/>
              </p:ext>
            </p:extLst>
          </p:nvPr>
        </p:nvGraphicFramePr>
        <p:xfrm>
          <a:off x="304801" y="1752600"/>
          <a:ext cx="8229601" cy="3581402"/>
        </p:xfrm>
        <a:graphic>
          <a:graphicData uri="http://schemas.openxmlformats.org/drawingml/2006/table">
            <a:tbl>
              <a:tblPr/>
              <a:tblGrid>
                <a:gridCol w="2895599"/>
                <a:gridCol w="1447800"/>
                <a:gridCol w="1600200"/>
                <a:gridCol w="1371600"/>
                <a:gridCol w="914402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Administrative Services</a:t>
                      </a:r>
                      <a:endParaRPr kumimoji="0" lang="en-US" sz="1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5,501,035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5,341,567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(159,468)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(2.9%)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City Attorney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3,190,013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3,548,439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358,426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11.2%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City Clerk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1,054,463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1,349,630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295,167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28.0%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City Treasurer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665,123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742,164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77,041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11.6%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Community Development</a:t>
                      </a:r>
                      <a:endParaRPr kumimoji="0" lang="en-US" sz="1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9,845,834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14,943,660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5,097,826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5</a:t>
                      </a:r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1.8</a:t>
                      </a:r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Community Services &amp; Parks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10,499,841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12,631,020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2,131,179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20.3%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Fire</a:t>
                      </a:r>
                      <a:endParaRPr kumimoji="0" lang="en-US" sz="1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45,027,061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48,702,523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3,675,462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8.16%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Human Resources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2,660,726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2,654,861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(5,865)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(0.2%)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Library, Arts &amp; Culture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8,488,883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9,594,695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1,105,812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13.0%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22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958C49C6-4521-40E8-BAB9-8D465C50EDDE}" type="slidenum">
              <a:rPr lang="en-US">
                <a:solidFill>
                  <a:srgbClr val="FFFFFF"/>
                </a:solidFill>
              </a:rPr>
              <a:pPr>
                <a:buNone/>
                <a:defRPr/>
              </a:pPr>
              <a:t>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83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Summary of Appropriations</a:t>
            </a:r>
            <a:r>
              <a:rPr lang="en-US" i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1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rgbClr val="FFFF00"/>
                </a:solidFill>
                <a:effectLst/>
              </a:rPr>
              <a:t>General Fund (2 of 2)</a:t>
            </a:r>
          </a:p>
        </p:txBody>
      </p:sp>
      <p:graphicFrame>
        <p:nvGraphicFramePr>
          <p:cNvPr id="1183747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9209144"/>
              </p:ext>
            </p:extLst>
          </p:nvPr>
        </p:nvGraphicFramePr>
        <p:xfrm>
          <a:off x="228600" y="1066800"/>
          <a:ext cx="8686800" cy="963613"/>
        </p:xfrm>
        <a:graphic>
          <a:graphicData uri="http://schemas.openxmlformats.org/drawingml/2006/table">
            <a:tbl>
              <a:tblPr/>
              <a:tblGrid>
                <a:gridCol w="3257550"/>
                <a:gridCol w="1396093"/>
                <a:gridCol w="1706336"/>
                <a:gridCol w="1240971"/>
                <a:gridCol w="1085850"/>
              </a:tblGrid>
              <a:tr h="6281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Department</a:t>
                      </a:r>
                    </a:p>
                  </a:txBody>
                  <a:tcPr marT="45741" marB="4574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2015-16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2016-17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Increase / (Decrease)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% Change</a:t>
                      </a:r>
                    </a:p>
                  </a:txBody>
                  <a:tcPr marT="45741" marB="4574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41" marB="4574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83773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755663"/>
              </p:ext>
            </p:extLst>
          </p:nvPr>
        </p:nvGraphicFramePr>
        <p:xfrm>
          <a:off x="304800" y="1758631"/>
          <a:ext cx="8458200" cy="3118169"/>
        </p:xfrm>
        <a:graphic>
          <a:graphicData uri="http://schemas.openxmlformats.org/drawingml/2006/table">
            <a:tbl>
              <a:tblPr/>
              <a:tblGrid>
                <a:gridCol w="2859557"/>
                <a:gridCol w="1560043"/>
                <a:gridCol w="1524000"/>
                <a:gridCol w="1524000"/>
                <a:gridCol w="9906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Management Services</a:t>
                      </a:r>
                      <a:endParaRPr kumimoji="0" lang="en-US" sz="1600" b="1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     3,869,062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</a:t>
                      </a:r>
                      <a:r>
                        <a:rPr lang="en-US" sz="1600" b="0" i="0" u="none" strike="noStrike" baseline="0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 </a:t>
                      </a:r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  </a:t>
                      </a:r>
                      <a:r>
                        <a:rPr lang="en-US" sz="1600" b="0" i="0" u="none" strike="noStrike" baseline="0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 </a:t>
                      </a:r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   4,392,282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       523,220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13.5%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Police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70,301,071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72,730,666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2,429,595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3.5%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Public Works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17,964,870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14,184,318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(3,780,552)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(21.0%)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Transfers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2,125,441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3,067,327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941,886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44.3%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Retirement Incentive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897,511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897,511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-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-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Non-Departmental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800,000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-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(800,000)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(100.0%)</a:t>
                      </a:r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en-US" sz="1600" b="0" i="0" u="none" strike="noStrike" dirty="0"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General Fund Total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 182,890,934</a:t>
                      </a:r>
                      <a:endParaRPr lang="en-US" sz="1600" b="0" i="0" u="none" strike="noStrike" dirty="0">
                        <a:solidFill>
                          <a:srgbClr val="FFFF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 194,780,663</a:t>
                      </a:r>
                      <a:endParaRPr lang="en-US" sz="1600" b="0" i="0" u="none" strike="noStrike" dirty="0">
                        <a:solidFill>
                          <a:srgbClr val="FFFF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$    11,889,729</a:t>
                      </a:r>
                      <a:endParaRPr lang="en-US" sz="1600" b="0" i="0" u="none" strike="noStrike" dirty="0">
                        <a:solidFill>
                          <a:srgbClr val="FFFF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FFFF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Arial"/>
                        </a:rPr>
                        <a:t>6.5%</a:t>
                      </a:r>
                      <a:endParaRPr lang="en-US" sz="1600" b="0" i="0" u="none" strike="noStrike" dirty="0">
                        <a:solidFill>
                          <a:srgbClr val="FFFF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39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AFE53529-ECF9-4060-854D-753C5CD9CE28}" type="slidenum">
              <a:rPr lang="en-US">
                <a:solidFill>
                  <a:srgbClr val="FFFFFF"/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85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Summary of Appropriations</a:t>
            </a:r>
            <a:r>
              <a:rPr lang="en-US" i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1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rgbClr val="FFFF00"/>
                </a:solidFill>
                <a:effectLst/>
              </a:rPr>
              <a:t>Special Revenue Funds (1 of 3)</a:t>
            </a:r>
          </a:p>
        </p:txBody>
      </p:sp>
      <p:graphicFrame>
        <p:nvGraphicFramePr>
          <p:cNvPr id="1185821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759038"/>
              </p:ext>
            </p:extLst>
          </p:nvPr>
        </p:nvGraphicFramePr>
        <p:xfrm>
          <a:off x="152400" y="1143000"/>
          <a:ext cx="8839200" cy="4154914"/>
        </p:xfrm>
        <a:graphic>
          <a:graphicData uri="http://schemas.openxmlformats.org/drawingml/2006/table">
            <a:tbl>
              <a:tblPr/>
              <a:tblGrid>
                <a:gridCol w="3733800"/>
                <a:gridCol w="1371600"/>
                <a:gridCol w="1371600"/>
                <a:gridCol w="1371600"/>
                <a:gridCol w="990600"/>
              </a:tblGrid>
              <a:tr h="6481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Fund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2015-16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Increase / 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4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201-CDBG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1,580,061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1,643,605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$       63,544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4.0%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0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202-Housing Assistance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30,442,939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32,780,950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2,338,011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7.7%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203-Home Grant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1,140,638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1,196,718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56,080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4.9%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0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204-Continuum of Care Grant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2,345,059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2,319,804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(25,255)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(1.1%)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4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205-Emergency Solutions Grant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161,426 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142,237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(19,189)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(11.9%)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9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206-Workforce Investment Act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5,217,216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5,505,000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287,784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5.5%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210-Urban Art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248,309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235,000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(13,309)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(5.4%)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50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211-Glendale Youth Alliance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1,537,696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1,905,519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367,823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23.9%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5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212-BEGIN Homeownership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88,800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89,520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720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0.8% 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5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213-Low&amp;Mod Income Hsg Asset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402,059 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370,658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(31,401)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(7.8%)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59"/>
          <p:cNvSpPr txBox="1">
            <a:spLocks noChangeArrowheads="1"/>
          </p:cNvSpPr>
          <p:nvPr/>
        </p:nvSpPr>
        <p:spPr bwMode="auto">
          <a:xfrm>
            <a:off x="71927" y="6339681"/>
            <a:ext cx="41148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3500" indent="-6350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algn="l">
              <a:spcBef>
                <a:spcPct val="20000"/>
              </a:spcBef>
              <a:buFontTx/>
              <a:buNone/>
            </a:pPr>
            <a:r>
              <a:rPr lang="en-US" altLang="en-US" sz="1100" dirty="0" smtClean="0">
                <a:solidFill>
                  <a:schemeClr val="tx1"/>
                </a:solidFill>
                <a:effectLst/>
              </a:rPr>
              <a:t>*</a:t>
            </a:r>
            <a:r>
              <a:rPr lang="en-US" altLang="en-US" sz="1100" dirty="0">
                <a:solidFill>
                  <a:schemeClr val="tx1"/>
                </a:solidFill>
                <a:effectLst/>
              </a:rPr>
              <a:t>F</a:t>
            </a:r>
            <a:r>
              <a:rPr lang="en-US" altLang="en-US" sz="1100" dirty="0" smtClean="0">
                <a:solidFill>
                  <a:schemeClr val="tx1"/>
                </a:solidFill>
                <a:effectLst/>
              </a:rPr>
              <a:t>unds 501,510 &amp; 520 moved to Special Revenue Funds from Enterprise Funds in FY 15/16</a:t>
            </a:r>
            <a:endParaRPr lang="en-US" altLang="en-US" sz="11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6236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r>
              <a:rPr lang="en-US" dirty="0" smtClean="0">
                <a:solidFill>
                  <a:srgbClr val="FFFFFF"/>
                </a:solidFill>
              </a:rPr>
              <a:t>19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87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Summary of Appropriations</a:t>
            </a:r>
            <a:r>
              <a:rPr lang="en-US" i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1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rgbClr val="FFFF00"/>
                </a:solidFill>
                <a:effectLst/>
              </a:rPr>
              <a:t>Special Revenue Funds (2 of 3)</a:t>
            </a:r>
          </a:p>
        </p:txBody>
      </p:sp>
      <p:graphicFrame>
        <p:nvGraphicFramePr>
          <p:cNvPr id="1187931" name="Group 9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169139"/>
              </p:ext>
            </p:extLst>
          </p:nvPr>
        </p:nvGraphicFramePr>
        <p:xfrm>
          <a:off x="71927" y="990600"/>
          <a:ext cx="8915400" cy="4370321"/>
        </p:xfrm>
        <a:graphic>
          <a:graphicData uri="http://schemas.openxmlformats.org/drawingml/2006/table">
            <a:tbl>
              <a:tblPr/>
              <a:tblGrid>
                <a:gridCol w="3842638"/>
                <a:gridCol w="1405486"/>
                <a:gridCol w="1305076"/>
                <a:gridCol w="1371600"/>
                <a:gridCol w="990600"/>
              </a:tblGrid>
              <a:tr h="4063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Fund</a:t>
                      </a:r>
                    </a:p>
                  </a:txBody>
                  <a:tcPr marT="45716" marB="45716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2015-16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Increase / </a:t>
                      </a:r>
                    </a:p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3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215-Economic Development Fund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2,470,705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         -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$(2,470,705)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(100%)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216-Miscellaneous Grant Fund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5,540,000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198,000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(5,342,000)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(96.4%)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6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217-Filming Fund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500,852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526,212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25,360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5.1%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6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251-Air Quality Improvement Fund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307,207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330,089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22,882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7.4%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252-PW Special Grants Fund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23,862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(23,862)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(100%)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253-San Fernando Landscape Fund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81,124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89,986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8,862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10.9%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254-Measure R Local Return Fund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1,915,000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2,409,800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494,800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25.8%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256-Transit Prop A Local Return Fund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3,940,780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7,197,820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3,257,040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82.6%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257-Transit Prop C Local Return Fund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4,224,488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3,950,256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(274,232)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(6.5%)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258-Transit Utility Fund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9,528,661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9,604,404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75,743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0.8%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3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260-Asset Forfeiture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 570,092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568,473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(1,619)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(0.3%)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59"/>
          <p:cNvSpPr txBox="1">
            <a:spLocks noChangeArrowheads="1"/>
          </p:cNvSpPr>
          <p:nvPr/>
        </p:nvSpPr>
        <p:spPr bwMode="auto">
          <a:xfrm>
            <a:off x="71927" y="6339681"/>
            <a:ext cx="41148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3500" indent="-6350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algn="l">
              <a:spcBef>
                <a:spcPct val="20000"/>
              </a:spcBef>
              <a:buFontTx/>
              <a:buNone/>
            </a:pPr>
            <a:r>
              <a:rPr lang="en-US" altLang="en-US" sz="1100" dirty="0" smtClean="0">
                <a:solidFill>
                  <a:schemeClr val="tx1"/>
                </a:solidFill>
                <a:effectLst/>
              </a:rPr>
              <a:t>*</a:t>
            </a:r>
            <a:r>
              <a:rPr lang="en-US" altLang="en-US" sz="1100" dirty="0">
                <a:solidFill>
                  <a:schemeClr val="tx1"/>
                </a:solidFill>
                <a:effectLst/>
              </a:rPr>
              <a:t>F</a:t>
            </a:r>
            <a:r>
              <a:rPr lang="en-US" altLang="en-US" sz="1100" dirty="0" smtClean="0">
                <a:solidFill>
                  <a:schemeClr val="tx1"/>
                </a:solidFill>
                <a:effectLst/>
              </a:rPr>
              <a:t>unds 501,510 &amp; 520 moved to Special Revenue Funds from Enterprise Funds in FY 15/16</a:t>
            </a:r>
            <a:endParaRPr lang="en-US" altLang="en-US" sz="11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6049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002E50B-F086-4EEB-8A60-C50097C5641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460965" name="Rectangle 165"/>
          <p:cNvSpPr>
            <a:spLocks noChangeArrowheads="1"/>
          </p:cNvSpPr>
          <p:nvPr/>
        </p:nvSpPr>
        <p:spPr bwMode="auto">
          <a:xfrm>
            <a:off x="295275" y="304800"/>
            <a:ext cx="8534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>
              <a:buFontTx/>
              <a:buNone/>
              <a:defRPr/>
            </a:pP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FY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2016-17 Proposed </a:t>
            </a:r>
            <a:r>
              <a:rPr lang="en-US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Budget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Agenda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09575" y="1752600"/>
            <a:ext cx="8305800" cy="4530725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en-US" dirty="0" smtClean="0">
                <a:effectLst/>
              </a:rPr>
              <a:t>General Fund Proposed Budget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dirty="0" smtClean="0">
                <a:effectLst/>
              </a:rPr>
              <a:t>Summary of All Funds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dirty="0" smtClean="0">
                <a:effectLst/>
              </a:rPr>
              <a:t>Citywide Organizational Profile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dirty="0" smtClean="0">
                <a:effectLst/>
              </a:rPr>
              <a:t>Fee </a:t>
            </a:r>
            <a:r>
              <a:rPr lang="en-US" dirty="0">
                <a:effectLst/>
              </a:rPr>
              <a:t>D</a:t>
            </a:r>
            <a:r>
              <a:rPr lang="en-US" dirty="0" smtClean="0">
                <a:effectLst/>
              </a:rPr>
              <a:t>iscussion</a:t>
            </a:r>
          </a:p>
          <a:p>
            <a:pPr>
              <a:defRPr/>
            </a:pPr>
            <a:r>
              <a:rPr lang="en-US" dirty="0" smtClean="0">
                <a:effectLst/>
              </a:rPr>
              <a:t>Questions &amp; Comments</a:t>
            </a: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274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r>
              <a:rPr lang="en-US" dirty="0" smtClean="0">
                <a:solidFill>
                  <a:srgbClr val="FFFFFF"/>
                </a:solidFill>
              </a:rPr>
              <a:t>20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89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Summary of Appropriations</a:t>
            </a:r>
            <a:r>
              <a:rPr lang="en-US" i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1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rgbClr val="FFFF00"/>
                </a:solidFill>
                <a:effectLst/>
              </a:rPr>
              <a:t>Special Revenue Funds (3 of 3)</a:t>
            </a:r>
          </a:p>
        </p:txBody>
      </p:sp>
      <p:graphicFrame>
        <p:nvGraphicFramePr>
          <p:cNvPr id="1189917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254600"/>
              </p:ext>
            </p:extLst>
          </p:nvPr>
        </p:nvGraphicFramePr>
        <p:xfrm>
          <a:off x="71927" y="774120"/>
          <a:ext cx="8915400" cy="4864680"/>
        </p:xfrm>
        <a:graphic>
          <a:graphicData uri="http://schemas.openxmlformats.org/drawingml/2006/table">
            <a:tbl>
              <a:tblPr/>
              <a:tblGrid>
                <a:gridCol w="3733800"/>
                <a:gridCol w="1447800"/>
                <a:gridCol w="1447800"/>
                <a:gridCol w="1371600"/>
                <a:gridCol w="914400"/>
              </a:tblGrid>
              <a:tr h="551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Fund</a:t>
                      </a:r>
                    </a:p>
                  </a:txBody>
                  <a:tcPr marT="45716" marB="45716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2015-16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Increase / </a:t>
                      </a:r>
                    </a:p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261-Police Special Grants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934,125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363,528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(570,597)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(61.1%)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262-Supplemental Law Enforcement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405,801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397,501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(8,300)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(2.0%)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5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266-Fire Mutual Aid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199,967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250,000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50,033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25.0%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267-Special Events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370,222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307,485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(62,737)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(16.9%)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270-Nutritional Meals Grant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429,740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430,827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1,087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0.3%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9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275-Library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322,226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245,214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(77,012)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(23.9%)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5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290-Electric Public Benefit Fund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6,420,598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7,711,563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1,290,965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20.1%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5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501-Recreation Fund*</a:t>
                      </a:r>
                    </a:p>
                  </a:txBody>
                  <a:tcPr marT="45726" marB="45726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5,148,421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3,579,584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(1,568,837)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(30.5%)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510-Hazardous Disposal Fund*</a:t>
                      </a:r>
                    </a:p>
                  </a:txBody>
                  <a:tcPr marT="45726" marB="45726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1,529,863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1,534,266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4,403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0.3%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7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511-Emergency Medical Services Fund</a:t>
                      </a:r>
                    </a:p>
                  </a:txBody>
                  <a:tcPr marT="45726" marB="45726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5,464,093</a:t>
                      </a: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5,917,304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453,211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8.3%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4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520-Parking Fund*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10,210,312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8,829,655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(1,380,657)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(13.5%)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0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Special Revenue Total</a:t>
                      </a:r>
                    </a:p>
                  </a:txBody>
                  <a:tcPr marT="45726" marB="4572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$103,702,342</a:t>
                      </a:r>
                    </a:p>
                  </a:txBody>
                  <a:tcPr marT="45726" marB="4572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$100,630,978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$(3,071,364)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(3.0%)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 Box 59"/>
          <p:cNvSpPr txBox="1">
            <a:spLocks noChangeArrowheads="1"/>
          </p:cNvSpPr>
          <p:nvPr/>
        </p:nvSpPr>
        <p:spPr bwMode="auto">
          <a:xfrm>
            <a:off x="71927" y="6339681"/>
            <a:ext cx="411480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3500" indent="-6350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algn="l">
              <a:spcBef>
                <a:spcPct val="20000"/>
              </a:spcBef>
              <a:buFontTx/>
              <a:buNone/>
            </a:pPr>
            <a:r>
              <a:rPr lang="en-US" altLang="en-US" sz="1100" dirty="0" smtClean="0">
                <a:solidFill>
                  <a:schemeClr val="tx1"/>
                </a:solidFill>
                <a:effectLst/>
              </a:rPr>
              <a:t>*</a:t>
            </a:r>
            <a:r>
              <a:rPr lang="en-US" altLang="en-US" sz="1100" dirty="0">
                <a:solidFill>
                  <a:schemeClr val="tx1"/>
                </a:solidFill>
                <a:effectLst/>
              </a:rPr>
              <a:t>F</a:t>
            </a:r>
            <a:r>
              <a:rPr lang="en-US" altLang="en-US" sz="1100" dirty="0" smtClean="0">
                <a:solidFill>
                  <a:schemeClr val="tx1"/>
                </a:solidFill>
                <a:effectLst/>
              </a:rPr>
              <a:t>unds 501,510 &amp; 520 moved to Special Revenue Funds from Enterprise Funds in FY 15/16</a:t>
            </a:r>
            <a:endParaRPr lang="en-US" altLang="en-US" sz="11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2806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BB1CA80A-C320-4A17-884C-1C923663FDE8}" type="slidenum">
              <a:rPr lang="en-US">
                <a:solidFill>
                  <a:srgbClr val="FFFFFF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93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Summary of Appropriations</a:t>
            </a:r>
            <a:r>
              <a:rPr lang="en-US" i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1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rgbClr val="FFFF00"/>
                </a:solidFill>
                <a:effectLst/>
              </a:rPr>
              <a:t>Debt Service Funds</a:t>
            </a:r>
          </a:p>
        </p:txBody>
      </p:sp>
      <p:graphicFrame>
        <p:nvGraphicFramePr>
          <p:cNvPr id="1194013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30628"/>
              </p:ext>
            </p:extLst>
          </p:nvPr>
        </p:nvGraphicFramePr>
        <p:xfrm>
          <a:off x="152400" y="1219200"/>
          <a:ext cx="8915400" cy="1847088"/>
        </p:xfrm>
        <a:graphic>
          <a:graphicData uri="http://schemas.openxmlformats.org/drawingml/2006/table">
            <a:tbl>
              <a:tblPr/>
              <a:tblGrid>
                <a:gridCol w="3595688"/>
                <a:gridCol w="1497012"/>
                <a:gridCol w="1423988"/>
                <a:gridCol w="1497012"/>
                <a:gridCol w="9017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Fund</a:t>
                      </a:r>
                    </a:p>
                  </a:txBody>
                  <a:tcPr marT="45716" marB="45716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2015-16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Increase / </a:t>
                      </a:r>
                    </a:p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303-Police Building Project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3,025,000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3,010,000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>
                          <a:tab pos="1143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(15,000)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(0.5%)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Debt Service Total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3,025,000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3,010,000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(15,000)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(0.5%)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739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B0ECF5BB-345E-4D41-A08B-10F3BF120758}" type="slidenum">
              <a:rPr lang="en-US">
                <a:solidFill>
                  <a:srgbClr val="FFFFFF"/>
                </a:solidFill>
              </a:rPr>
              <a:pPr>
                <a:defRPr/>
              </a:pPr>
              <a:t>22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96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Summary of Appropriations</a:t>
            </a:r>
            <a:r>
              <a:rPr lang="en-US" i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1" dirty="0" smtClean="0">
                <a:solidFill>
                  <a:schemeClr val="tx1"/>
                </a:solidFill>
                <a:effectLst/>
              </a:rPr>
            </a:br>
            <a:r>
              <a:rPr lang="en-US" dirty="0" smtClean="0">
                <a:solidFill>
                  <a:srgbClr val="FFFF00"/>
                </a:solidFill>
                <a:effectLst/>
              </a:rPr>
              <a:t>Capital Improvement Funds</a:t>
            </a:r>
          </a:p>
        </p:txBody>
      </p:sp>
      <p:graphicFrame>
        <p:nvGraphicFramePr>
          <p:cNvPr id="1196151" name="Group 1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068736"/>
              </p:ext>
            </p:extLst>
          </p:nvPr>
        </p:nvGraphicFramePr>
        <p:xfrm>
          <a:off x="0" y="1073048"/>
          <a:ext cx="8839200" cy="4577786"/>
        </p:xfrm>
        <a:graphic>
          <a:graphicData uri="http://schemas.openxmlformats.org/drawingml/2006/table">
            <a:tbl>
              <a:tblPr/>
              <a:tblGrid>
                <a:gridCol w="3514725"/>
                <a:gridCol w="1484630"/>
                <a:gridCol w="1427480"/>
                <a:gridCol w="1497965"/>
                <a:gridCol w="914400"/>
              </a:tblGrid>
              <a:tr h="6033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Fund</a:t>
                      </a:r>
                    </a:p>
                  </a:txBody>
                  <a:tcPr marT="45716" marB="45716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2015-16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Increase / </a:t>
                      </a:r>
                    </a:p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0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Fund 401 Capital Improvement (GF)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Community Services &amp; Parks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1,575,000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$   1,400,000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$      (175,000)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11.1%)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Fire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35,000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551,000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516,000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1,474.3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7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Library, Arts &amp; Culture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950,000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350,000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(600,000)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(63.2%)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2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Public Works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815,000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2,479,000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1,664,000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204.2%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8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Transfers (Scholl Canyon)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2,000,000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2,000,000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-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2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Total Fund 401 Capital Improvement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5,375,000</a:t>
                      </a: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$   6,780,000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716" marB="45716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$     1,405,000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26.1%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402-State Gas Tax Fund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4,380,000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1,854,000  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(2,526,000)  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(57.7%)  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405-Parks Mitigation Fee Fund</a:t>
                      </a:r>
                    </a:p>
                  </a:txBody>
                  <a:tcPr marT="45716" marB="4571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4,000,000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16,173,000    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12,173,000    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304.3%    </a:t>
                      </a:r>
                    </a:p>
                  </a:txBody>
                  <a:tcPr marT="45716" marB="45716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407-Library Mitigation Fee Fund</a:t>
                      </a:r>
                    </a:p>
                  </a:txBody>
                  <a:tcPr marT="45676" marB="4567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</a:t>
                      </a:r>
                    </a:p>
                  </a:txBody>
                  <a:tcPr marT="45676" marB="4567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555,000</a:t>
                      </a:r>
                    </a:p>
                  </a:txBody>
                  <a:tcPr marT="45676" marB="4567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555,000</a:t>
                      </a:r>
                    </a:p>
                  </a:txBody>
                  <a:tcPr marT="45676" marB="4567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100%</a:t>
                      </a:r>
                    </a:p>
                  </a:txBody>
                  <a:tcPr marT="45676" marB="45676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7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676" marB="4567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676" marB="4567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676" marB="4567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676" marB="4567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676" marB="45676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2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Total Capital Improvement Funds</a:t>
                      </a:r>
                    </a:p>
                  </a:txBody>
                  <a:tcPr marT="45676" marB="45676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13,755,000</a:t>
                      </a:r>
                    </a:p>
                  </a:txBody>
                  <a:tcPr marT="45676" marB="4567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$ 25,362,000</a:t>
                      </a:r>
                    </a:p>
                  </a:txBody>
                  <a:tcPr marT="45676" marB="4567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11,607,000</a:t>
                      </a:r>
                    </a:p>
                  </a:txBody>
                  <a:tcPr marT="45676" marB="45676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84.4%</a:t>
                      </a:r>
                    </a:p>
                  </a:txBody>
                  <a:tcPr marT="45676" marB="45676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401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16695C68-5A09-4281-A38F-39F352713975}" type="slidenum">
              <a:rPr lang="en-US">
                <a:solidFill>
                  <a:srgbClr val="FFFFFF"/>
                </a:solidFill>
              </a:rPr>
              <a:pPr>
                <a:defRPr/>
              </a:pPr>
              <a:t>23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00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Summary of Appropriations</a:t>
            </a:r>
            <a:r>
              <a:rPr lang="en-US" i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i="1" dirty="0" smtClean="0">
                <a:solidFill>
                  <a:schemeClr val="tx1"/>
                </a:solidFill>
                <a:effectLst/>
              </a:rPr>
            </a:br>
            <a:r>
              <a:rPr lang="en-US" kern="1200" dirty="0">
                <a:solidFill>
                  <a:srgbClr val="FFFF00"/>
                </a:solidFill>
                <a:effectLst/>
                <a:latin typeface="Arial" charset="0"/>
                <a:ea typeface="+mn-ea"/>
                <a:cs typeface="+mn-cs"/>
              </a:rPr>
              <a:t>Enterprise </a:t>
            </a:r>
            <a:r>
              <a:rPr lang="en-US" kern="1200" dirty="0" smtClean="0">
                <a:solidFill>
                  <a:srgbClr val="FFFF00"/>
                </a:solidFill>
                <a:effectLst/>
                <a:latin typeface="Arial" charset="0"/>
                <a:ea typeface="+mn-ea"/>
                <a:cs typeface="+mn-cs"/>
              </a:rPr>
              <a:t>Funds</a:t>
            </a:r>
            <a:endParaRPr lang="en-US" kern="1200" dirty="0">
              <a:solidFill>
                <a:srgbClr val="FFFF00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graphicFrame>
        <p:nvGraphicFramePr>
          <p:cNvPr id="1200201" name="Group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321903"/>
              </p:ext>
            </p:extLst>
          </p:nvPr>
        </p:nvGraphicFramePr>
        <p:xfrm>
          <a:off x="228600" y="1155192"/>
          <a:ext cx="8763000" cy="4331208"/>
        </p:xfrm>
        <a:graphic>
          <a:graphicData uri="http://schemas.openxmlformats.org/drawingml/2006/table">
            <a:tbl>
              <a:tblPr/>
              <a:tblGrid>
                <a:gridCol w="3276600"/>
                <a:gridCol w="1524000"/>
                <a:gridCol w="1524000"/>
                <a:gridCol w="1524000"/>
                <a:gridCol w="9144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Fund</a:t>
                      </a:r>
                    </a:p>
                  </a:txBody>
                  <a:tcPr marT="45716" marB="45716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2015-16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Increase / </a:t>
                      </a:r>
                    </a:p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525-Sewer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34,059,747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30,480,999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(3,578,748)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(10.5%)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530-Refuse Disposal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25,706,964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24,657,570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(1,049,394)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(4.1%)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552-Electric Works Revenue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233,543,262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251,103,371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17,560,109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7.5%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553-Electric Depreciation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28,565,238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15,768,182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(12,797,056)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(44.8%)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555-Electric Customer Paid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2,854,422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1,894,751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    (959,671)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(33.6%)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572-Water Works Revenue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49,350,121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51,977,680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2,627,559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5.3%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573-Water Depreciation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11,452,736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4,222,618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(7,230,118)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(63.1%)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575-Water Customer Paid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1,610,567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1,469,640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(140,927)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(8.8%)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701-Fire Communication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3,823,476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4,342,264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518,788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13.6%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Enterprise Total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$ 390,966,533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$ 385,917,075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(5,049,458)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(1.3%)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64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5C93D69A-A903-4A46-BEF1-6DD5BA90DDF2}" type="slidenum">
              <a:rPr lang="en-US">
                <a:solidFill>
                  <a:srgbClr val="FFFFFF"/>
                </a:solidFill>
              </a:rPr>
              <a:pPr>
                <a:defRPr/>
              </a:pPr>
              <a:t>24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02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Summary of Appropriations</a:t>
            </a:r>
            <a:r>
              <a:rPr lang="en-US" i="1" dirty="0" smtClean="0">
                <a:solidFill>
                  <a:schemeClr val="tx1"/>
                </a:solidFill>
              </a:rPr>
              <a:t/>
            </a:r>
            <a:br>
              <a:rPr lang="en-US" i="1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rgbClr val="FFFF00"/>
                </a:solidFill>
                <a:effectLst/>
              </a:rPr>
              <a:t>Internal Service Funds (1 of 2)</a:t>
            </a:r>
          </a:p>
        </p:txBody>
      </p:sp>
      <p:graphicFrame>
        <p:nvGraphicFramePr>
          <p:cNvPr id="1202205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033122"/>
              </p:ext>
            </p:extLst>
          </p:nvPr>
        </p:nvGraphicFramePr>
        <p:xfrm>
          <a:off x="152400" y="1066800"/>
          <a:ext cx="8874442" cy="4285488"/>
        </p:xfrm>
        <a:graphic>
          <a:graphicData uri="http://schemas.openxmlformats.org/drawingml/2006/table">
            <a:tbl>
              <a:tblPr/>
              <a:tblGrid>
                <a:gridCol w="3581400"/>
                <a:gridCol w="1483042"/>
                <a:gridCol w="1447800"/>
                <a:gridCol w="1412558"/>
                <a:gridCol w="949642"/>
              </a:tblGrid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Fund</a:t>
                      </a:r>
                    </a:p>
                  </a:txBody>
                  <a:tcPr marT="45716" marB="45716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2015-16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Increase / </a:t>
                      </a:r>
                    </a:p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601-Fleet / Equipment Mgmt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14,725,214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16,023,658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1,298,444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8.8%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602-Joint Helicopter Operation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1,475,259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1,626,652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151,393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10.3%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603-ISD Infrastructure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8,236,590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7,773,035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(463,555)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(5.6%)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604-ISD Applications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12,558,297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6,498,261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(6,060,036)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(48.3%)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607-Building Maintenance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7,472,899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7,472,899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100%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610-Unemployment Insurance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314,790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78,243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(236,547)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(75.1%)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612-Liability Insurance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7,961,959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8,632,422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670,463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8.4%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614-Compensation Insurance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12,220,632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12,928,223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707,591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5.8%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615-Dental Insurance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1,571,908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1,655,291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83,383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5.3%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43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B566F313-A1AE-4011-8C2E-78D8F08079C8}" type="slidenum">
              <a:rPr lang="en-US">
                <a:solidFill>
                  <a:srgbClr val="FFFFFF"/>
                </a:solidFill>
              </a:rPr>
              <a:pPr>
                <a:defRPr/>
              </a:pPr>
              <a:t>25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>
                <a:solidFill>
                  <a:schemeClr val="tx1"/>
                </a:solidFill>
              </a:rPr>
              <a:t>Summary of Appropriations</a:t>
            </a:r>
            <a:br>
              <a:rPr lang="en-US" altLang="en-US" sz="2800" dirty="0">
                <a:solidFill>
                  <a:schemeClr val="tx1"/>
                </a:solidFill>
              </a:rPr>
            </a:br>
            <a:r>
              <a:rPr lang="en-US" altLang="en-US" dirty="0" smtClean="0">
                <a:solidFill>
                  <a:srgbClr val="FFFF00"/>
                </a:solidFill>
                <a:effectLst/>
              </a:rPr>
              <a:t>Internal Service Funds (2 of 2)</a:t>
            </a:r>
          </a:p>
        </p:txBody>
      </p:sp>
      <p:graphicFrame>
        <p:nvGraphicFramePr>
          <p:cNvPr id="1204253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238414"/>
              </p:ext>
            </p:extLst>
          </p:nvPr>
        </p:nvGraphicFramePr>
        <p:xfrm>
          <a:off x="152400" y="1219200"/>
          <a:ext cx="8915400" cy="3884168"/>
        </p:xfrm>
        <a:graphic>
          <a:graphicData uri="http://schemas.openxmlformats.org/drawingml/2006/table">
            <a:tbl>
              <a:tblPr/>
              <a:tblGrid>
                <a:gridCol w="3505200"/>
                <a:gridCol w="1676400"/>
                <a:gridCol w="1524000"/>
                <a:gridCol w="1295400"/>
                <a:gridCol w="914400"/>
              </a:tblGrid>
              <a:tr h="704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Fund</a:t>
                      </a:r>
                    </a:p>
                  </a:txBody>
                  <a:tcPr marT="45716" marB="45716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2015-16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Increase / </a:t>
                      </a:r>
                    </a:p>
                    <a:p>
                      <a:pPr algn="ctr" fontAlgn="b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(Decrease)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+mn-ea"/>
                          <a:cs typeface="+mn-cs"/>
                        </a:rPr>
                        <a:t>Change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616-Medical Insurance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27,364,869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35,101,482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$ 7,736,613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28.3%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617-Vision Insurance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276,736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294,568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17,832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6.4%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640-Employee Benefits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3,390,800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4,317,791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926,991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27.3%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641-RHSP Benefits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1,723,039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2,017,690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294,651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17.1%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642-Post Employment Benefits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7,850,310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2,220,175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(5,630,135)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(71.7%)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660-ISD Wireless Fund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3,819,381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3,192,028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(627,353)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(16.4%)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Internal Service Total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103,489,784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$ 109,832,418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$ 6,342,634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6.1%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987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A7A45ED9-B181-441D-8305-8FF644F72C5E}" type="slidenum">
              <a:rPr lang="en-US">
                <a:solidFill>
                  <a:srgbClr val="FFFFFF"/>
                </a:solidFill>
              </a:rPr>
              <a:pPr>
                <a:defRPr/>
              </a:pPr>
              <a:t>26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79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FFFF00"/>
                </a:solidFill>
                <a:effectLst/>
              </a:rPr>
              <a:t>Summary of Appropriations-Recap</a:t>
            </a:r>
            <a:r>
              <a:rPr lang="en-US" i="1" dirty="0" smtClean="0">
                <a:solidFill>
                  <a:srgbClr val="FFFF00"/>
                </a:solidFill>
                <a:effectLst/>
              </a:rPr>
              <a:t/>
            </a:r>
            <a:br>
              <a:rPr lang="en-US" i="1" dirty="0" smtClean="0">
                <a:solidFill>
                  <a:srgbClr val="FFFF00"/>
                </a:solidFill>
                <a:effectLst/>
              </a:rPr>
            </a:br>
            <a:r>
              <a:rPr lang="en-US" dirty="0" smtClean="0">
                <a:solidFill>
                  <a:schemeClr val="tx1"/>
                </a:solidFill>
                <a:effectLst/>
              </a:rPr>
              <a:t>All Funds</a:t>
            </a:r>
          </a:p>
        </p:txBody>
      </p:sp>
      <p:graphicFrame>
        <p:nvGraphicFramePr>
          <p:cNvPr id="1179677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034052"/>
              </p:ext>
            </p:extLst>
          </p:nvPr>
        </p:nvGraphicFramePr>
        <p:xfrm>
          <a:off x="304800" y="1219200"/>
          <a:ext cx="8458200" cy="3835400"/>
        </p:xfrm>
        <a:graphic>
          <a:graphicData uri="http://schemas.openxmlformats.org/drawingml/2006/table">
            <a:tbl>
              <a:tblPr/>
              <a:tblGrid>
                <a:gridCol w="2932469"/>
                <a:gridCol w="1563331"/>
                <a:gridCol w="1600200"/>
                <a:gridCol w="1447800"/>
                <a:gridCol w="9144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Fund Type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2015-16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 FY 2016-17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Increase/ (Decrease)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Change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 Fund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182,890,934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194,780,663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11,889,729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6.5%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Special Revenue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103,702,342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100,630,978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(3,071,364)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(3.0%)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Debt Service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3,025,000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3,010,000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(15,000)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(0.5%)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Capital Improvement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13,755,000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25,362,000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11,607,000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84.4%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Enterprise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390,966,533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385,917,075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(5,049,458)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(1.3%)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Internal Service Funds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103,489,784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109,832,418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6,342,634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6.1%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All Funds – Grand Total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797,829,593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819,533,134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21,703,541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2.7%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313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/>
              <a:t>Slide </a:t>
            </a:r>
            <a:fld id="{7DB6D086-7034-46AD-8230-C272BAE9942E}" type="slidenum">
              <a:rPr lang="en-US"/>
              <a:pPr>
                <a:buFont typeface="Wingdings" pitchFamily="2" charset="2"/>
                <a:buNone/>
                <a:defRPr/>
              </a:pPr>
              <a:t>27</a:t>
            </a:fld>
            <a:endParaRPr lang="en-US" dirty="0"/>
          </a:p>
        </p:txBody>
      </p:sp>
      <p:sp>
        <p:nvSpPr>
          <p:cNvPr id="1012794" name="Rectangle 58"/>
          <p:cNvSpPr>
            <a:spLocks noChangeArrowheads="1"/>
          </p:cNvSpPr>
          <p:nvPr/>
        </p:nvSpPr>
        <p:spPr bwMode="auto">
          <a:xfrm>
            <a:off x="228600" y="228600"/>
            <a:ext cx="8534400" cy="609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 algn="ctr">
              <a:buFontTx/>
              <a:buNone/>
              <a:defRPr/>
            </a:pPr>
            <a:r>
              <a:rPr lang="en-US" sz="2800" dirty="0">
                <a:effectLst/>
              </a:rPr>
              <a:t>Authorized Full-Time </a:t>
            </a:r>
            <a:r>
              <a:rPr lang="en-US" sz="2800" dirty="0" smtClean="0">
                <a:effectLst/>
              </a:rPr>
              <a:t>Positions</a:t>
            </a:r>
          </a:p>
        </p:txBody>
      </p:sp>
      <p:sp>
        <p:nvSpPr>
          <p:cNvPr id="65540" name="Text Box 59"/>
          <p:cNvSpPr txBox="1">
            <a:spLocks noChangeArrowheads="1"/>
          </p:cNvSpPr>
          <p:nvPr/>
        </p:nvSpPr>
        <p:spPr bwMode="auto">
          <a:xfrm>
            <a:off x="71927" y="6339681"/>
            <a:ext cx="41148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3500" indent="-63500"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en-US" altLang="en-US" sz="1100" dirty="0">
                <a:solidFill>
                  <a:schemeClr val="tx1"/>
                </a:solidFill>
                <a:effectLst/>
              </a:rPr>
              <a:t>*</a:t>
            </a:r>
            <a:r>
              <a:rPr lang="en-US" altLang="en-US" sz="1100" dirty="0" smtClean="0">
                <a:solidFill>
                  <a:schemeClr val="tx1"/>
                </a:solidFill>
                <a:effectLst/>
              </a:rPr>
              <a:t>Includes General </a:t>
            </a:r>
            <a:r>
              <a:rPr lang="en-US" altLang="en-US" sz="1100" dirty="0">
                <a:solidFill>
                  <a:schemeClr val="tx1"/>
                </a:solidFill>
                <a:effectLst/>
              </a:rPr>
              <a:t>Fund &amp; GWP Balancing Strategies</a:t>
            </a:r>
          </a:p>
        </p:txBody>
      </p:sp>
      <p:graphicFrame>
        <p:nvGraphicFramePr>
          <p:cNvPr id="67" name="Group 3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337107227"/>
              </p:ext>
            </p:extLst>
          </p:nvPr>
        </p:nvGraphicFramePr>
        <p:xfrm>
          <a:off x="2684859" y="819150"/>
          <a:ext cx="3621882" cy="4513466"/>
        </p:xfrm>
        <a:graphic>
          <a:graphicData uri="http://schemas.openxmlformats.org/drawingml/2006/table">
            <a:tbl>
              <a:tblPr/>
              <a:tblGrid>
                <a:gridCol w="1928934"/>
                <a:gridCol w="1692948"/>
              </a:tblGrid>
              <a:tr h="6063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Fiscal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Year</a:t>
                      </a:r>
                    </a:p>
                  </a:txBody>
                  <a:tcPr marL="91432" marR="91432" marT="45715" marB="45715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Authorized Positions</a:t>
                      </a:r>
                    </a:p>
                  </a:txBody>
                  <a:tcPr marL="91432" marR="91432" marT="45715" marB="45715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2005-06</a:t>
                      </a:r>
                    </a:p>
                  </a:txBody>
                  <a:tcPr marL="91432" marR="91432" marT="45715" marB="45715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1,995</a:t>
                      </a:r>
                    </a:p>
                  </a:txBody>
                  <a:tcPr marL="91432" marR="91432" marT="45715" marB="45715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2006-07</a:t>
                      </a:r>
                    </a:p>
                  </a:txBody>
                  <a:tcPr marL="91432" marR="91432"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1,974</a:t>
                      </a:r>
                    </a:p>
                  </a:txBody>
                  <a:tcPr marL="91432" marR="91432"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2007-08</a:t>
                      </a:r>
                    </a:p>
                  </a:txBody>
                  <a:tcPr marL="91432" marR="91432"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1,986</a:t>
                      </a:r>
                    </a:p>
                  </a:txBody>
                  <a:tcPr marL="91432" marR="91432"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2008-09</a:t>
                      </a:r>
                    </a:p>
                  </a:txBody>
                  <a:tcPr marL="91432" marR="91432"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1,942</a:t>
                      </a:r>
                    </a:p>
                  </a:txBody>
                  <a:tcPr marL="91432" marR="91432"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2009-10</a:t>
                      </a:r>
                    </a:p>
                  </a:txBody>
                  <a:tcPr marL="91432" marR="91432"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1,904</a:t>
                      </a:r>
                    </a:p>
                  </a:txBody>
                  <a:tcPr marL="91432" marR="91432"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2010-11</a:t>
                      </a:r>
                    </a:p>
                  </a:txBody>
                  <a:tcPr marL="91432" marR="91432"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1,899</a:t>
                      </a:r>
                    </a:p>
                  </a:txBody>
                  <a:tcPr marL="91432" marR="91432"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2011-12</a:t>
                      </a:r>
                    </a:p>
                  </a:txBody>
                  <a:tcPr marL="91432" marR="91432"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1,873</a:t>
                      </a:r>
                    </a:p>
                  </a:txBody>
                  <a:tcPr marL="91432" marR="91432"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2012-13</a:t>
                      </a:r>
                    </a:p>
                  </a:txBody>
                  <a:tcPr marL="91432" marR="91432"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1,605*</a:t>
                      </a:r>
                    </a:p>
                  </a:txBody>
                  <a:tcPr marL="91432" marR="91432"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2013-14</a:t>
                      </a:r>
                    </a:p>
                  </a:txBody>
                  <a:tcPr marL="91432" marR="91432"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1,588</a:t>
                      </a:r>
                    </a:p>
                  </a:txBody>
                  <a:tcPr marL="91432" marR="91432"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2014-15</a:t>
                      </a:r>
                    </a:p>
                  </a:txBody>
                  <a:tcPr marL="91432" marR="91432"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1,520</a:t>
                      </a:r>
                    </a:p>
                  </a:txBody>
                  <a:tcPr marL="91432" marR="91432"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2015-16</a:t>
                      </a:r>
                    </a:p>
                  </a:txBody>
                  <a:tcPr marL="91432" marR="91432"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1,575</a:t>
                      </a:r>
                    </a:p>
                  </a:txBody>
                  <a:tcPr marL="91432" marR="91432"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7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2016-17 Proposed</a:t>
                      </a:r>
                    </a:p>
                  </a:txBody>
                  <a:tcPr marL="91432" marR="91432"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1,579</a:t>
                      </a:r>
                    </a:p>
                  </a:txBody>
                  <a:tcPr marL="91432" marR="91432"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464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762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ffectLst/>
              </a:rPr>
              <a:t/>
            </a:r>
            <a:br>
              <a:rPr lang="en-US" altLang="en-US" dirty="0" smtClean="0">
                <a:effectLst/>
              </a:rPr>
            </a:br>
            <a:r>
              <a:rPr lang="en-US" altLang="en-US" sz="2800" dirty="0" smtClean="0">
                <a:solidFill>
                  <a:srgbClr val="FFFF00"/>
                </a:solidFill>
                <a:effectLst/>
              </a:rPr>
              <a:t>Salaries &amp; Benefits Summary</a:t>
            </a:r>
            <a:br>
              <a:rPr lang="en-US" altLang="en-US" sz="2800" dirty="0" smtClean="0">
                <a:solidFill>
                  <a:srgbClr val="FFFF00"/>
                </a:solidFill>
                <a:effectLst/>
              </a:rPr>
            </a:br>
            <a:r>
              <a:rPr lang="en-US" altLang="en-US" dirty="0" smtClean="0">
                <a:solidFill>
                  <a:srgbClr val="FFFF00"/>
                </a:solidFill>
                <a:effectLst/>
              </a:rPr>
              <a:t>Position Reductions</a:t>
            </a:r>
            <a:r>
              <a:rPr lang="en-US" altLang="en-US" sz="2800" dirty="0" smtClean="0">
                <a:solidFill>
                  <a:srgbClr val="FFFF00"/>
                </a:solidFill>
                <a:effectLst/>
              </a:rPr>
              <a:t/>
            </a:r>
            <a:br>
              <a:rPr lang="en-US" altLang="en-US" sz="2800" dirty="0" smtClean="0">
                <a:solidFill>
                  <a:srgbClr val="FFFF00"/>
                </a:solidFill>
                <a:effectLst/>
              </a:rPr>
            </a:br>
            <a:r>
              <a:rPr lang="en-US" altLang="en-US" sz="1800" dirty="0" smtClean="0">
                <a:effectLst/>
              </a:rPr>
              <a:t>Citywide (In Thousands)</a:t>
            </a:r>
            <a:r>
              <a:rPr lang="en-US" altLang="en-US" sz="2000" dirty="0" smtClean="0">
                <a:solidFill>
                  <a:srgbClr val="FFFF00"/>
                </a:solidFill>
                <a:effectLst/>
              </a:rPr>
              <a:t/>
            </a:r>
            <a:br>
              <a:rPr lang="en-US" altLang="en-US" sz="2000" dirty="0" smtClean="0">
                <a:solidFill>
                  <a:srgbClr val="FFFF00"/>
                </a:solidFill>
                <a:effectLst/>
              </a:rPr>
            </a:br>
            <a:endParaRPr lang="en-US" altLang="en-US" sz="16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656550" name="Group 16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6718637"/>
              </p:ext>
            </p:extLst>
          </p:nvPr>
        </p:nvGraphicFramePr>
        <p:xfrm>
          <a:off x="152400" y="1371600"/>
          <a:ext cx="6096000" cy="4702972"/>
        </p:xfrm>
        <a:graphic>
          <a:graphicData uri="http://schemas.openxmlformats.org/drawingml/2006/table">
            <a:tbl>
              <a:tblPr/>
              <a:tblGrid>
                <a:gridCol w="1447800"/>
                <a:gridCol w="762000"/>
                <a:gridCol w="762000"/>
                <a:gridCol w="762000"/>
                <a:gridCol w="762000"/>
                <a:gridCol w="762000"/>
                <a:gridCol w="838200"/>
              </a:tblGrid>
              <a:tr h="6651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Actuals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11-12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Actuals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12-13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Actuals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13-14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Actuals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14-15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Est. Actuals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FY15-16*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 Budget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FY16-17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2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Authorized Full-Time Positions</a:t>
                      </a:r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1,873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1,605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1,588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1,520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1,575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1,579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dirty="0" smtClean="0"/>
                        <a:t>   % Change</a:t>
                      </a:r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(1.4)%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(14.3)%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(1.1)%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(4.3)%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3.6%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0.3%</a:t>
                      </a:r>
                      <a:endParaRPr kumimoji="0" lang="en-US" sz="102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dirty="0" smtClean="0">
                          <a:solidFill>
                            <a:srgbClr val="FFFF00"/>
                          </a:solidFill>
                        </a:rPr>
                        <a:t>Filled</a:t>
                      </a:r>
                      <a:r>
                        <a:rPr lang="en-US" sz="1020" baseline="0" dirty="0" smtClean="0">
                          <a:solidFill>
                            <a:srgbClr val="FFFF00"/>
                          </a:solidFill>
                        </a:rPr>
                        <a:t> Positions </a:t>
                      </a:r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1,673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1,488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1,504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1,429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1,436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1,436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dirty="0" smtClean="0"/>
                        <a:t>   % Change</a:t>
                      </a:r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(2.8)%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(11.1)%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(5.0)%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1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800" dirty="0" smtClean="0"/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dirty="0" smtClean="0">
                          <a:solidFill>
                            <a:srgbClr val="FFFF00"/>
                          </a:solidFill>
                        </a:rPr>
                        <a:t>Salaries and Benefits (Actuals)</a:t>
                      </a:r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i="1" dirty="0"/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baseline="0" dirty="0" smtClean="0">
                          <a:solidFill>
                            <a:srgbClr val="FFFF00"/>
                          </a:solidFill>
                        </a:rPr>
                        <a:t>Total Salaries</a:t>
                      </a:r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$ 166,739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$ 152,752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$ 153,241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$ 152,495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$ 155,022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164,212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dirty="0" smtClean="0"/>
                        <a:t>    PERS</a:t>
                      </a:r>
                      <a:r>
                        <a:rPr lang="en-US" sz="1020" baseline="0" dirty="0" smtClean="0"/>
                        <a:t> Retirement</a:t>
                      </a:r>
                      <a:endParaRPr lang="en-US" sz="1020" dirty="0" smtClean="0"/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30,402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28,413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28,598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30,015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34,728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42,863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dirty="0" smtClean="0"/>
                        <a:t>    PERS</a:t>
                      </a:r>
                      <a:r>
                        <a:rPr lang="en-US" sz="1020" baseline="0" dirty="0" smtClean="0"/>
                        <a:t> Cost-share</a:t>
                      </a:r>
                      <a:endParaRPr lang="en-US" sz="1020" dirty="0" smtClean="0"/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(3,229)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(3,056)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(3,442)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(2,586)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(2,794)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(5,552)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dirty="0" smtClean="0">
                          <a:solidFill>
                            <a:srgbClr val="FFFF00"/>
                          </a:solidFill>
                        </a:rPr>
                        <a:t>PERS Net Cost</a:t>
                      </a:r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27,173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25,357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25,156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27,429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31,934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37,311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dirty="0" smtClean="0"/>
                        <a:t>    All Other Benefits</a:t>
                      </a:r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42,329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38,387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37,886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40,489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41,939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40,211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dirty="0" smtClean="0">
                          <a:solidFill>
                            <a:srgbClr val="FFFF00"/>
                          </a:solidFill>
                        </a:rPr>
                        <a:t>Total Benefits</a:t>
                      </a:r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69,502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63,744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63,042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67,918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73,873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77,522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1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800" dirty="0" smtClean="0"/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dirty="0" smtClean="0">
                          <a:solidFill>
                            <a:srgbClr val="FFFF00"/>
                          </a:solidFill>
                        </a:rPr>
                        <a:t>Total Salaries</a:t>
                      </a:r>
                      <a:r>
                        <a:rPr lang="en-US" sz="1020" baseline="0" dirty="0" smtClean="0">
                          <a:solidFill>
                            <a:srgbClr val="FFFF00"/>
                          </a:solidFill>
                        </a:rPr>
                        <a:t> &amp; </a:t>
                      </a:r>
                      <a:r>
                        <a:rPr lang="en-US" sz="1020" dirty="0" smtClean="0">
                          <a:solidFill>
                            <a:srgbClr val="FFFF00"/>
                          </a:solidFill>
                        </a:rPr>
                        <a:t>Ben.</a:t>
                      </a:r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$ 236,241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$ 216,496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$ 216,283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$ 220,413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$ 228,895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241,734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baseline="0" dirty="0" smtClean="0"/>
                        <a:t>% Change</a:t>
                      </a:r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2.0%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(8.4)%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(0.1)%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1.9%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7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3.8%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5.6%</a:t>
                      </a:r>
                    </a:p>
                  </a:txBody>
                  <a:tcPr marT="45738" marB="45738" anchor="b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8600" y="6353889"/>
            <a:ext cx="464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None/>
            </a:pPr>
            <a:r>
              <a:rPr lang="en-US" sz="1000" dirty="0" smtClean="0"/>
              <a:t>* FY 15-16 amounts reflect estimated actuals as of June 30, 2016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4572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dirty="0"/>
              <a:t>Slide </a:t>
            </a:r>
            <a:fld id="{7DB6D086-7034-46AD-8230-C272BAE9942E}" type="slidenum">
              <a:rPr lang="en-US"/>
              <a:pPr>
                <a:buFont typeface="Wingdings" pitchFamily="2" charset="2"/>
                <a:buNone/>
                <a:defRPr/>
              </a:pPr>
              <a:t>28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127327"/>
              </p:ext>
            </p:extLst>
          </p:nvPr>
        </p:nvGraphicFramePr>
        <p:xfrm>
          <a:off x="6324600" y="1371600"/>
          <a:ext cx="2667000" cy="2078772"/>
        </p:xfrm>
        <a:graphic>
          <a:graphicData uri="http://schemas.openxmlformats.org/drawingml/2006/table">
            <a:tbl>
              <a:tblPr/>
              <a:tblGrid>
                <a:gridCol w="2057400"/>
                <a:gridCol w="609600"/>
              </a:tblGrid>
              <a:tr h="60498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Position Reductions in Incentive Years</a:t>
                      </a:r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FY 12-13 PARS Retirement Incentive </a:t>
                      </a:r>
                      <a:endParaRPr kumimoji="0" lang="en-US" sz="102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150</a:t>
                      </a:r>
                      <a:endParaRPr kumimoji="0" lang="en-US" sz="102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5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FY 14-15 Separation/Retirement Incentive</a:t>
                      </a:r>
                      <a:endParaRPr kumimoji="0" lang="en-US" sz="102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86</a:t>
                      </a:r>
                      <a:endParaRPr kumimoji="0" lang="en-US" sz="102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Position </a:t>
                      </a: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Eliminations &amp; Layoffs </a:t>
                      </a:r>
                      <a:endParaRPr kumimoji="0" lang="en-US" sz="102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140</a:t>
                      </a:r>
                      <a:endParaRPr kumimoji="0" lang="en-US" sz="102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1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20" dirty="0" smtClean="0">
                          <a:solidFill>
                            <a:srgbClr val="FFFF00"/>
                          </a:solidFill>
                        </a:rPr>
                        <a:t>Total</a:t>
                      </a:r>
                      <a:r>
                        <a:rPr lang="en-US" sz="1020" baseline="0" dirty="0" smtClean="0">
                          <a:solidFill>
                            <a:srgbClr val="FFFF00"/>
                          </a:solidFill>
                        </a:rPr>
                        <a:t> Position Reductions in Incentive Years: </a:t>
                      </a:r>
                      <a:endParaRPr lang="en-US" sz="1020" dirty="0" smtClean="0">
                        <a:solidFill>
                          <a:srgbClr val="FFFF00"/>
                        </a:solidFill>
                      </a:endParaRPr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2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376</a:t>
                      </a: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2557561"/>
              </p:ext>
            </p:extLst>
          </p:nvPr>
        </p:nvGraphicFramePr>
        <p:xfrm>
          <a:off x="6324600" y="3886200"/>
          <a:ext cx="2667000" cy="1287852"/>
        </p:xfrm>
        <a:graphic>
          <a:graphicData uri="http://schemas.openxmlformats.org/drawingml/2006/table">
            <a:tbl>
              <a:tblPr/>
              <a:tblGrid>
                <a:gridCol w="1490383"/>
                <a:gridCol w="1176617"/>
              </a:tblGrid>
              <a:tr h="2286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Incentives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Cost &amp; Savings </a:t>
                      </a:r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2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38" marB="45738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5-Year Cost:</a:t>
                      </a:r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$  (14,200)</a:t>
                      </a: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8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FFFF"/>
                          </a:solidFill>
                        </a:rPr>
                        <a:t>5</a:t>
                      </a:r>
                      <a:r>
                        <a:rPr lang="en-US" sz="1050" baseline="0" dirty="0" smtClean="0">
                          <a:solidFill>
                            <a:srgbClr val="FFFFFF"/>
                          </a:solidFill>
                        </a:rPr>
                        <a:t>-Year Savings:</a:t>
                      </a:r>
                      <a:endParaRPr lang="en-US" sz="1050" dirty="0" smtClean="0">
                        <a:solidFill>
                          <a:srgbClr val="FFFFFF"/>
                        </a:solidFill>
                      </a:endParaRPr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   62,900</a:t>
                      </a: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FFFF00"/>
                          </a:solidFill>
                        </a:rPr>
                        <a:t>Net Savings of Incentives:</a:t>
                      </a:r>
                    </a:p>
                  </a:txBody>
                  <a:tcPr marT="45738" marB="45738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48,720          </a:t>
                      </a:r>
                    </a:p>
                  </a:txBody>
                  <a:tcPr marT="45738" marB="45738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134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A5D02B8A-0C47-4D7B-A2C1-AE40CC7E5972}" type="slidenum">
              <a:rPr lang="en-US">
                <a:solidFill>
                  <a:srgbClr val="FFFFFF"/>
                </a:solidFill>
              </a:rPr>
              <a:pPr>
                <a:defRPr/>
              </a:pPr>
              <a:t>29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291238" y="8382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effectLst/>
              </a:rPr>
              <a:t>Total Personnel </a:t>
            </a:r>
            <a:r>
              <a:rPr lang="en-US" sz="1800" dirty="0" smtClean="0">
                <a:effectLst/>
              </a:rPr>
              <a:t>- </a:t>
            </a:r>
            <a:r>
              <a:rPr lang="en-US" sz="1800" dirty="0">
                <a:solidFill>
                  <a:srgbClr val="FFFF00"/>
                </a:solidFill>
                <a:effectLst/>
              </a:rPr>
              <a:t>All Funds</a:t>
            </a:r>
            <a:r>
              <a:rPr lang="en-US" sz="1800" dirty="0">
                <a:effectLst/>
              </a:rPr>
              <a:t/>
            </a:r>
            <a:br>
              <a:rPr lang="en-US" sz="1800" dirty="0">
                <a:effectLst/>
              </a:rPr>
            </a:br>
            <a:r>
              <a:rPr lang="en-US" sz="1800" dirty="0" smtClean="0">
                <a:effectLst/>
              </a:rPr>
              <a:t>Management </a:t>
            </a:r>
            <a:r>
              <a:rPr lang="en-US" sz="1800" dirty="0">
                <a:effectLst/>
              </a:rPr>
              <a:t>v. </a:t>
            </a:r>
            <a:r>
              <a:rPr lang="en-US" sz="1800" dirty="0" smtClean="0">
                <a:effectLst/>
              </a:rPr>
              <a:t>Non-Management</a:t>
            </a:r>
            <a:endParaRPr lang="en-US" sz="1800" dirty="0">
              <a:effectLst/>
            </a:endParaRPr>
          </a:p>
        </p:txBody>
      </p:sp>
      <p:graphicFrame>
        <p:nvGraphicFramePr>
          <p:cNvPr id="43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43435705"/>
              </p:ext>
            </p:extLst>
          </p:nvPr>
        </p:nvGraphicFramePr>
        <p:xfrm>
          <a:off x="1295400" y="1981200"/>
          <a:ext cx="6275716" cy="2296892"/>
        </p:xfrm>
        <a:graphic>
          <a:graphicData uri="http://schemas.openxmlformats.org/drawingml/2006/table">
            <a:tbl>
              <a:tblPr/>
              <a:tblGrid>
                <a:gridCol w="2209800"/>
                <a:gridCol w="228600"/>
                <a:gridCol w="1143000"/>
                <a:gridCol w="228600"/>
                <a:gridCol w="1143000"/>
                <a:gridCol w="228600"/>
                <a:gridCol w="1094116"/>
              </a:tblGrid>
              <a:tr h="62049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All Funds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Employee </a:t>
                      </a:r>
                      <a:r>
                        <a:rPr kumimoji="0" lang="en-US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Employee  Count  %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Salary</a:t>
                      </a:r>
                      <a:r>
                        <a:rPr kumimoji="0" lang="en-US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50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Management</a:t>
                      </a:r>
                      <a:endParaRPr kumimoji="0" lang="en-US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+mn-lt"/>
                        </a:rPr>
                        <a:t>11.0%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16.9%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70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Supervisor</a:t>
                      </a:r>
                      <a:endParaRPr kumimoji="0" lang="en-US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179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11.4%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14.2%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4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Technical/Professional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193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12.2%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13.2%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4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General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1,033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65.4%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55.7%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1,579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100%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100%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 Box 43"/>
          <p:cNvSpPr txBox="1">
            <a:spLocks noChangeArrowheads="1"/>
          </p:cNvSpPr>
          <p:nvPr/>
        </p:nvSpPr>
        <p:spPr bwMode="auto">
          <a:xfrm>
            <a:off x="457200" y="5773577"/>
            <a:ext cx="4800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sz="1000" dirty="0">
                <a:solidFill>
                  <a:srgbClr val="FFFF00"/>
                </a:solidFill>
              </a:rPr>
              <a:t>*</a:t>
            </a:r>
            <a:r>
              <a:rPr lang="en-US" sz="1000" dirty="0" smtClean="0">
                <a:solidFill>
                  <a:srgbClr val="FFFF00"/>
                </a:solidFill>
              </a:rPr>
              <a:t>Meets </a:t>
            </a:r>
            <a:r>
              <a:rPr lang="en-US" sz="1000" dirty="0">
                <a:solidFill>
                  <a:srgbClr val="FFFF00"/>
                </a:solidFill>
              </a:rPr>
              <a:t>target of </a:t>
            </a:r>
            <a:r>
              <a:rPr lang="en-US" sz="1000" dirty="0" smtClean="0">
                <a:solidFill>
                  <a:srgbClr val="FFFF00"/>
                </a:solidFill>
              </a:rPr>
              <a:t>25%</a:t>
            </a:r>
            <a:endParaRPr lang="en-US" sz="1000" dirty="0">
              <a:solidFill>
                <a:srgbClr val="FFFF00"/>
              </a:solidFill>
            </a:endParaRPr>
          </a:p>
        </p:txBody>
      </p:sp>
      <p:sp>
        <p:nvSpPr>
          <p:cNvPr id="8" name="Rectangle 59"/>
          <p:cNvSpPr txBox="1">
            <a:spLocks noChangeArrowheads="1"/>
          </p:cNvSpPr>
          <p:nvPr/>
        </p:nvSpPr>
        <p:spPr bwMode="auto">
          <a:xfrm>
            <a:off x="304800" y="762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defRPr/>
            </a:pPr>
            <a:r>
              <a:rPr lang="en-US" dirty="0">
                <a:solidFill>
                  <a:srgbClr val="FFFF00"/>
                </a:solidFill>
                <a:effectLst/>
              </a:rPr>
              <a:t>FY 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2016-17 Citywide Organizational Profile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42517" y="2549626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</a:rPr>
              <a:t>*</a:t>
            </a:r>
            <a:endParaRPr lang="en-US" sz="1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51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1506" name="Rectangle 2"/>
          <p:cNvSpPr>
            <a:spLocks noChangeArrowheads="1"/>
          </p:cNvSpPr>
          <p:nvPr/>
        </p:nvSpPr>
        <p:spPr bwMode="auto">
          <a:xfrm>
            <a:off x="914400" y="1828800"/>
            <a:ext cx="7620000" cy="1138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/>
          <a:p>
            <a:pPr eaLnBrk="1" hangingPunct="1"/>
            <a:r>
              <a:rPr lang="en-US" sz="3600" i="1" dirty="0">
                <a:solidFill>
                  <a:srgbClr val="FFFF00"/>
                </a:solidFill>
              </a:rPr>
              <a:t>FY </a:t>
            </a:r>
            <a:r>
              <a:rPr lang="en-US" sz="3600" i="1" dirty="0" smtClean="0">
                <a:solidFill>
                  <a:srgbClr val="FFFF00"/>
                </a:solidFill>
              </a:rPr>
              <a:t>2016-17 </a:t>
            </a:r>
            <a:r>
              <a:rPr lang="en-US" sz="3600" i="1" dirty="0">
                <a:solidFill>
                  <a:srgbClr val="FFFF00"/>
                </a:solidFill>
              </a:rPr>
              <a:t>General Fund</a:t>
            </a:r>
          </a:p>
          <a:p>
            <a:pPr eaLnBrk="1" hangingPunct="1"/>
            <a:r>
              <a:rPr lang="en-US" sz="3200" dirty="0">
                <a:solidFill>
                  <a:schemeClr val="tx2"/>
                </a:solidFill>
              </a:rPr>
              <a:t>Proposed Budget</a:t>
            </a:r>
          </a:p>
        </p:txBody>
      </p:sp>
    </p:spTree>
    <p:extLst>
      <p:ext uri="{BB962C8B-B14F-4D97-AF65-F5344CB8AC3E}">
        <p14:creationId xmlns:p14="http://schemas.microsoft.com/office/powerpoint/2010/main" val="286836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A5D02B8A-0C47-4D7B-A2C1-AE40CC7E5972}" type="slidenum">
              <a:rPr lang="en-US">
                <a:solidFill>
                  <a:srgbClr val="FFFFFF"/>
                </a:solidFill>
              </a:rPr>
              <a:pPr>
                <a:defRPr/>
              </a:pPr>
              <a:t>30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291238" y="8382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effectLst/>
              </a:rPr>
              <a:t>Total Personnel </a:t>
            </a:r>
            <a:r>
              <a:rPr lang="en-US" sz="1800" dirty="0" smtClean="0">
                <a:effectLst/>
              </a:rPr>
              <a:t>–</a:t>
            </a:r>
            <a:r>
              <a:rPr lang="en-US" sz="1800" dirty="0" smtClean="0">
                <a:solidFill>
                  <a:srgbClr val="FFFF00"/>
                </a:solidFill>
                <a:effectLst/>
              </a:rPr>
              <a:t>General Fund</a:t>
            </a:r>
            <a:r>
              <a:rPr lang="en-US" sz="1800" dirty="0">
                <a:effectLst/>
              </a:rPr>
              <a:t/>
            </a:r>
            <a:br>
              <a:rPr lang="en-US" sz="1800" dirty="0">
                <a:effectLst/>
              </a:rPr>
            </a:br>
            <a:r>
              <a:rPr lang="en-US" sz="1800" dirty="0" smtClean="0">
                <a:effectLst/>
              </a:rPr>
              <a:t>Management </a:t>
            </a:r>
            <a:r>
              <a:rPr lang="en-US" sz="1800" dirty="0">
                <a:effectLst/>
              </a:rPr>
              <a:t>v. </a:t>
            </a:r>
            <a:r>
              <a:rPr lang="en-US" sz="1800" dirty="0" smtClean="0">
                <a:effectLst/>
              </a:rPr>
              <a:t>Non-Management</a:t>
            </a:r>
            <a:endParaRPr lang="en-US" sz="1800" dirty="0">
              <a:effectLst/>
            </a:endParaRPr>
          </a:p>
        </p:txBody>
      </p:sp>
      <p:graphicFrame>
        <p:nvGraphicFramePr>
          <p:cNvPr id="43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518257314"/>
              </p:ext>
            </p:extLst>
          </p:nvPr>
        </p:nvGraphicFramePr>
        <p:xfrm>
          <a:off x="1295400" y="1981200"/>
          <a:ext cx="6330225" cy="2296892"/>
        </p:xfrm>
        <a:graphic>
          <a:graphicData uri="http://schemas.openxmlformats.org/drawingml/2006/table">
            <a:tbl>
              <a:tblPr/>
              <a:tblGrid>
                <a:gridCol w="2362200"/>
                <a:gridCol w="228600"/>
                <a:gridCol w="1219200"/>
                <a:gridCol w="304800"/>
                <a:gridCol w="1170306"/>
                <a:gridCol w="208280"/>
                <a:gridCol w="836839"/>
              </a:tblGrid>
              <a:tr h="62049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General Fund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Employee </a:t>
                      </a:r>
                      <a:r>
                        <a:rPr kumimoji="0" lang="en-US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Employee  Count  %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Salary</a:t>
                      </a:r>
                      <a:r>
                        <a:rPr kumimoji="0" lang="en-US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50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Management</a:t>
                      </a:r>
                      <a:endParaRPr kumimoji="0" lang="en-US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104.8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12.1%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17.6%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70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Supervisor</a:t>
                      </a:r>
                      <a:endParaRPr kumimoji="0" lang="en-US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109.9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12.7%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15.7%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4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Technical/Professional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91.5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10.6%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10.6%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4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General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559.9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64.6%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56.1%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866.1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100%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100%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59"/>
          <p:cNvSpPr txBox="1">
            <a:spLocks noChangeArrowheads="1"/>
          </p:cNvSpPr>
          <p:nvPr/>
        </p:nvSpPr>
        <p:spPr bwMode="auto">
          <a:xfrm>
            <a:off x="304800" y="762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defRPr/>
            </a:pPr>
            <a:r>
              <a:rPr lang="en-US" dirty="0">
                <a:solidFill>
                  <a:srgbClr val="FFFF00"/>
                </a:solidFill>
                <a:effectLst/>
              </a:rPr>
              <a:t>FY 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2016-17 Citywide Organizational Profile</a:t>
            </a:r>
          </a:p>
        </p:txBody>
      </p:sp>
    </p:spTree>
    <p:extLst>
      <p:ext uri="{BB962C8B-B14F-4D97-AF65-F5344CB8AC3E}">
        <p14:creationId xmlns:p14="http://schemas.microsoft.com/office/powerpoint/2010/main" val="33787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A5D02B8A-0C47-4D7B-A2C1-AE40CC7E5972}" type="slidenum">
              <a:rPr lang="en-US">
                <a:solidFill>
                  <a:srgbClr val="FFFFFF"/>
                </a:solidFill>
              </a:rPr>
              <a:pPr>
                <a:defRPr/>
              </a:pPr>
              <a:t>31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291238" y="8382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effectLst/>
              </a:rPr>
              <a:t>Total Personnel </a:t>
            </a:r>
            <a:r>
              <a:rPr lang="en-US" sz="1800" dirty="0" smtClean="0">
                <a:effectLst/>
              </a:rPr>
              <a:t>– </a:t>
            </a:r>
            <a:r>
              <a:rPr lang="en-US" sz="1800" dirty="0" smtClean="0">
                <a:solidFill>
                  <a:srgbClr val="FFFF00"/>
                </a:solidFill>
                <a:effectLst/>
              </a:rPr>
              <a:t>Non-General Fund</a:t>
            </a:r>
            <a:r>
              <a:rPr lang="en-US" sz="1800" dirty="0">
                <a:effectLst/>
              </a:rPr>
              <a:t/>
            </a:r>
            <a:br>
              <a:rPr lang="en-US" sz="1800" dirty="0">
                <a:effectLst/>
              </a:rPr>
            </a:br>
            <a:r>
              <a:rPr lang="en-US" sz="1800" dirty="0" smtClean="0">
                <a:effectLst/>
              </a:rPr>
              <a:t>Management </a:t>
            </a:r>
            <a:r>
              <a:rPr lang="en-US" sz="1800" dirty="0">
                <a:effectLst/>
              </a:rPr>
              <a:t>v. </a:t>
            </a:r>
            <a:r>
              <a:rPr lang="en-US" sz="1800" dirty="0" smtClean="0">
                <a:effectLst/>
              </a:rPr>
              <a:t>Non-Management</a:t>
            </a:r>
            <a:endParaRPr lang="en-US" sz="1800" dirty="0">
              <a:effectLst/>
            </a:endParaRPr>
          </a:p>
        </p:txBody>
      </p:sp>
      <p:graphicFrame>
        <p:nvGraphicFramePr>
          <p:cNvPr id="43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774873080"/>
              </p:ext>
            </p:extLst>
          </p:nvPr>
        </p:nvGraphicFramePr>
        <p:xfrm>
          <a:off x="1295400" y="1981200"/>
          <a:ext cx="6330225" cy="2296892"/>
        </p:xfrm>
        <a:graphic>
          <a:graphicData uri="http://schemas.openxmlformats.org/drawingml/2006/table">
            <a:tbl>
              <a:tblPr/>
              <a:tblGrid>
                <a:gridCol w="2209800"/>
                <a:gridCol w="228600"/>
                <a:gridCol w="1219200"/>
                <a:gridCol w="304800"/>
                <a:gridCol w="1322706"/>
                <a:gridCol w="208280"/>
                <a:gridCol w="836839"/>
              </a:tblGrid>
              <a:tr h="62049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Non-General Fund</a:t>
                      </a: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Employee </a:t>
                      </a:r>
                      <a:r>
                        <a:rPr kumimoji="0" lang="en-US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Employee  Count  %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Salary</a:t>
                      </a:r>
                      <a:r>
                        <a:rPr kumimoji="0" lang="en-US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50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Management</a:t>
                      </a:r>
                      <a:endParaRPr kumimoji="0" lang="en-US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69.2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9.7%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solidFill>
                          <a:srgbClr val="FFFF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16.0%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70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Supervisor</a:t>
                      </a:r>
                      <a:endParaRPr kumimoji="0" lang="en-US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69.1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9.7%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12.0%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47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Technical/Professional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101. 5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14.2%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17.0%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4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General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473.1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66.4%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55.0%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712.9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100%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effectLst/>
                          <a:latin typeface="+mn-lt"/>
                        </a:rPr>
                        <a:t>100%</a:t>
                      </a:r>
                      <a:endParaRPr lang="en-US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59"/>
          <p:cNvSpPr txBox="1">
            <a:spLocks noChangeArrowheads="1"/>
          </p:cNvSpPr>
          <p:nvPr/>
        </p:nvSpPr>
        <p:spPr bwMode="auto">
          <a:xfrm>
            <a:off x="304800" y="762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pPr>
              <a:defRPr/>
            </a:pPr>
            <a:r>
              <a:rPr lang="en-US" dirty="0">
                <a:solidFill>
                  <a:srgbClr val="FFFF00"/>
                </a:solidFill>
                <a:effectLst/>
              </a:rPr>
              <a:t>FY 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2016-17 Citywide Organizational Profile</a:t>
            </a:r>
          </a:p>
        </p:txBody>
      </p:sp>
    </p:spTree>
    <p:extLst>
      <p:ext uri="{BB962C8B-B14F-4D97-AF65-F5344CB8AC3E}">
        <p14:creationId xmlns:p14="http://schemas.microsoft.com/office/powerpoint/2010/main" val="184316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0BFDF1B7-1FEE-4BC4-84A5-2DD73F131532}" type="slidenum">
              <a:rPr lang="en-US">
                <a:solidFill>
                  <a:srgbClr val="FFFFFF"/>
                </a:solidFill>
              </a:rPr>
              <a:pPr>
                <a:defRPr/>
              </a:pPr>
              <a:t>32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096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477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effectLst/>
              </a:rPr>
              <a:t>Total Personnel Appropriation </a:t>
            </a:r>
            <a:r>
              <a:rPr lang="en-US" sz="1800" dirty="0" smtClean="0">
                <a:effectLst/>
              </a:rPr>
              <a:t>- </a:t>
            </a:r>
            <a:r>
              <a:rPr lang="en-US" sz="1800" dirty="0">
                <a:solidFill>
                  <a:srgbClr val="FFFF00"/>
                </a:solidFill>
                <a:effectLst/>
              </a:rPr>
              <a:t>All Funds</a:t>
            </a:r>
            <a:r>
              <a:rPr lang="en-US" sz="1800" dirty="0">
                <a:effectLst/>
              </a:rPr>
              <a:t/>
            </a:r>
            <a:br>
              <a:rPr lang="en-US" sz="1800" dirty="0">
                <a:effectLst/>
              </a:rPr>
            </a:br>
            <a:r>
              <a:rPr lang="en-US" sz="1800" dirty="0">
                <a:effectLst/>
              </a:rPr>
              <a:t>Four-Year Comparison (in millions)</a:t>
            </a:r>
          </a:p>
        </p:txBody>
      </p:sp>
      <p:sp>
        <p:nvSpPr>
          <p:cNvPr id="1009739" name="Rectangle 75"/>
          <p:cNvSpPr>
            <a:spLocks noChangeArrowheads="1"/>
          </p:cNvSpPr>
          <p:nvPr/>
        </p:nvSpPr>
        <p:spPr bwMode="auto">
          <a:xfrm>
            <a:off x="304800" y="47625"/>
            <a:ext cx="8534400" cy="609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en-US" sz="2400" dirty="0">
                <a:solidFill>
                  <a:srgbClr val="FFFF00"/>
                </a:solidFill>
              </a:rPr>
              <a:t>FY 2016-17 </a:t>
            </a:r>
            <a:r>
              <a:rPr lang="en-US" sz="2400" dirty="0" smtClean="0">
                <a:solidFill>
                  <a:srgbClr val="FFFF00"/>
                </a:solidFill>
              </a:rPr>
              <a:t>Citywide Organizational </a:t>
            </a:r>
            <a:r>
              <a:rPr lang="en-US" sz="2400" dirty="0">
                <a:solidFill>
                  <a:srgbClr val="FFFF00"/>
                </a:solidFill>
              </a:rPr>
              <a:t>Profile </a:t>
            </a:r>
            <a:r>
              <a:rPr lang="en-US" sz="2000" dirty="0" smtClean="0">
                <a:solidFill>
                  <a:srgbClr val="FFFFFF"/>
                </a:solidFill>
              </a:rPr>
              <a:t> </a:t>
            </a:r>
            <a:endParaRPr lang="en-US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0964" name="Text Box 87"/>
          <p:cNvSpPr txBox="1">
            <a:spLocks noChangeArrowheads="1"/>
          </p:cNvSpPr>
          <p:nvPr/>
        </p:nvSpPr>
        <p:spPr bwMode="auto">
          <a:xfrm>
            <a:off x="171450" y="5410200"/>
            <a:ext cx="708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sz="1200" dirty="0" smtClean="0">
                <a:solidFill>
                  <a:srgbClr val="FFFF00"/>
                </a:solidFill>
              </a:rPr>
              <a:t>   </a:t>
            </a:r>
            <a:r>
              <a:rPr lang="en-US" sz="1000" dirty="0" smtClean="0">
                <a:solidFill>
                  <a:srgbClr val="FFFF00"/>
                </a:solidFill>
              </a:rPr>
              <a:t>*     Includes General Fund &amp; GWP Balancing Strategies</a:t>
            </a:r>
          </a:p>
          <a:p>
            <a:pPr algn="l">
              <a:spcBef>
                <a:spcPct val="20000"/>
              </a:spcBef>
            </a:pPr>
            <a:r>
              <a:rPr lang="en-US" sz="1000" dirty="0" smtClean="0">
                <a:solidFill>
                  <a:srgbClr val="FFFF00"/>
                </a:solidFill>
              </a:rPr>
              <a:t>   **    Does not include </a:t>
            </a:r>
            <a:r>
              <a:rPr lang="en-US" sz="1000" dirty="0">
                <a:solidFill>
                  <a:srgbClr val="FFFF00"/>
                </a:solidFill>
              </a:rPr>
              <a:t>Separation/Retirement </a:t>
            </a:r>
            <a:r>
              <a:rPr lang="en-US" sz="1000" dirty="0" smtClean="0">
                <a:solidFill>
                  <a:srgbClr val="FFFF00"/>
                </a:solidFill>
              </a:rPr>
              <a:t>Incentive </a:t>
            </a:r>
          </a:p>
          <a:p>
            <a:pPr algn="l">
              <a:spcBef>
                <a:spcPct val="20000"/>
              </a:spcBef>
            </a:pPr>
            <a:r>
              <a:rPr lang="en-US" sz="1000" dirty="0" smtClean="0">
                <a:solidFill>
                  <a:srgbClr val="FFFF00"/>
                </a:solidFill>
              </a:rPr>
              <a:t>   ***   Operating Cost does not include transfers &amp; capital improvement</a:t>
            </a:r>
          </a:p>
          <a:p>
            <a:pPr algn="l">
              <a:spcBef>
                <a:spcPct val="20000"/>
              </a:spcBef>
            </a:pPr>
            <a:r>
              <a:rPr lang="en-US" sz="1000" dirty="0" smtClean="0">
                <a:solidFill>
                  <a:srgbClr val="FFFF00"/>
                </a:solidFill>
              </a:rPr>
              <a:t>   ****  Meets </a:t>
            </a:r>
            <a:r>
              <a:rPr lang="en-US" sz="1000" dirty="0">
                <a:solidFill>
                  <a:srgbClr val="FFFF00"/>
                </a:solidFill>
              </a:rPr>
              <a:t>target of 35%</a:t>
            </a:r>
          </a:p>
        </p:txBody>
      </p:sp>
      <p:graphicFrame>
        <p:nvGraphicFramePr>
          <p:cNvPr id="77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384429"/>
              </p:ext>
            </p:extLst>
          </p:nvPr>
        </p:nvGraphicFramePr>
        <p:xfrm>
          <a:off x="9525" y="1524000"/>
          <a:ext cx="8982075" cy="2692948"/>
        </p:xfrm>
        <a:graphic>
          <a:graphicData uri="http://schemas.openxmlformats.org/drawingml/2006/table">
            <a:tbl>
              <a:tblPr/>
              <a:tblGrid>
                <a:gridCol w="2209800"/>
                <a:gridCol w="914400"/>
                <a:gridCol w="990600"/>
                <a:gridCol w="981075"/>
                <a:gridCol w="1152525"/>
                <a:gridCol w="981075"/>
                <a:gridCol w="847725"/>
                <a:gridCol w="904875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5" marB="45725" anchor="b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2011-12</a:t>
                      </a:r>
                    </a:p>
                  </a:txBody>
                  <a:tcPr marT="45725" marB="45725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2012-13*</a:t>
                      </a:r>
                    </a:p>
                  </a:txBody>
                  <a:tcPr marT="45725" marB="45725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2013-14</a:t>
                      </a:r>
                    </a:p>
                  </a:txBody>
                  <a:tcPr marT="45725" marB="45725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2014-15**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2015-16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FY 2016-17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% Change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from 15-16</a:t>
                      </a:r>
                    </a:p>
                  </a:txBody>
                  <a:tcPr marT="45725" marB="45725" anchor="b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Salaries &amp; Benefits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240.3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218.7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 216.8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222.3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230.4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241.6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4.9%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75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Operating Costs***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678.0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630.9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 651.4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668.1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 695.5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$      732.0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5.2%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Personnel v. Operating Costs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35.4%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34.7%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33.3%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33.2%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33.1%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33.0%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(0.3%)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2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Employee Count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1,873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1,605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1,588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1,584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1,566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1,579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2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0.8%</a:t>
                      </a:r>
                    </a:p>
                  </a:txBody>
                  <a:tcPr marT="45725" marB="4572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907527" y="3219450"/>
            <a:ext cx="422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**** </a:t>
            </a:r>
            <a:endParaRPr lang="en-US" sz="1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13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CDCF2AC5-4B64-412F-9F13-80EE0DCBCC5B}" type="slidenum">
              <a:rPr lang="en-US">
                <a:solidFill>
                  <a:srgbClr val="FFFFFF"/>
                </a:solidFill>
              </a:rPr>
              <a:pPr>
                <a:defRPr/>
              </a:pPr>
              <a:t>33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1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38200"/>
            <a:ext cx="8534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>
                <a:effectLst/>
              </a:rPr>
              <a:t>Total Personnel Appropriation </a:t>
            </a:r>
            <a:r>
              <a:rPr lang="en-US" sz="1800" dirty="0" smtClean="0">
                <a:effectLst/>
              </a:rPr>
              <a:t>- </a:t>
            </a:r>
            <a:r>
              <a:rPr lang="en-US" sz="1800" dirty="0">
                <a:solidFill>
                  <a:srgbClr val="FFFF00"/>
                </a:solidFill>
                <a:effectLst/>
              </a:rPr>
              <a:t>General Fund</a:t>
            </a:r>
            <a:r>
              <a:rPr lang="en-US" sz="1800" dirty="0">
                <a:effectLst/>
              </a:rPr>
              <a:t/>
            </a:r>
            <a:br>
              <a:rPr lang="en-US" sz="1800" dirty="0">
                <a:effectLst/>
              </a:rPr>
            </a:br>
            <a:r>
              <a:rPr lang="en-US" sz="1800" dirty="0">
                <a:effectLst/>
              </a:rPr>
              <a:t>Four-Year Comparison (in millions)</a:t>
            </a:r>
          </a:p>
        </p:txBody>
      </p:sp>
      <p:sp>
        <p:nvSpPr>
          <p:cNvPr id="1010762" name="Rectangle 74"/>
          <p:cNvSpPr>
            <a:spLocks noChangeArrowheads="1"/>
          </p:cNvSpPr>
          <p:nvPr/>
        </p:nvSpPr>
        <p:spPr bwMode="auto">
          <a:xfrm>
            <a:off x="304800" y="76200"/>
            <a:ext cx="8534400" cy="609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/>
          <a:p>
            <a:pPr>
              <a:defRPr/>
            </a:pPr>
            <a:r>
              <a:rPr lang="en-US" sz="2400" dirty="0">
                <a:solidFill>
                  <a:srgbClr val="FFFF00"/>
                </a:solidFill>
              </a:rPr>
              <a:t>FY </a:t>
            </a:r>
            <a:r>
              <a:rPr lang="en-US" sz="2400" dirty="0" smtClean="0">
                <a:solidFill>
                  <a:srgbClr val="FFFF00"/>
                </a:solidFill>
              </a:rPr>
              <a:t>2016-17</a:t>
            </a:r>
            <a:r>
              <a:rPr lang="en-US" sz="2400" dirty="0">
                <a:solidFill>
                  <a:srgbClr val="FFFF00"/>
                </a:solidFill>
              </a:rPr>
              <a:t> </a:t>
            </a:r>
            <a:r>
              <a:rPr lang="en-US" sz="2400" dirty="0" smtClean="0">
                <a:solidFill>
                  <a:srgbClr val="FFFF00"/>
                </a:solidFill>
              </a:rPr>
              <a:t>Citywide Organizational </a:t>
            </a:r>
            <a:r>
              <a:rPr lang="en-US" sz="2400" dirty="0">
                <a:solidFill>
                  <a:srgbClr val="FFFF00"/>
                </a:solidFill>
              </a:rPr>
              <a:t>Profile 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76" name="Group 8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799713324"/>
              </p:ext>
            </p:extLst>
          </p:nvPr>
        </p:nvGraphicFramePr>
        <p:xfrm>
          <a:off x="322053" y="1676400"/>
          <a:ext cx="8534401" cy="3320551"/>
        </p:xfrm>
        <a:graphic>
          <a:graphicData uri="http://schemas.openxmlformats.org/drawingml/2006/table">
            <a:tbl>
              <a:tblPr/>
              <a:tblGrid>
                <a:gridCol w="2015067"/>
                <a:gridCol w="948267"/>
                <a:gridCol w="948267"/>
                <a:gridCol w="948267"/>
                <a:gridCol w="1007533"/>
                <a:gridCol w="948267"/>
                <a:gridCol w="889000"/>
                <a:gridCol w="829733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2011-12</a:t>
                      </a:r>
                    </a:p>
                  </a:txBody>
                  <a:tcPr marT="45711" marB="4571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2012-13*</a:t>
                      </a:r>
                    </a:p>
                  </a:txBody>
                  <a:tcPr marT="45711" marB="4571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2013-14</a:t>
                      </a:r>
                    </a:p>
                  </a:txBody>
                  <a:tcPr marT="45711" marB="4571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2014-15**</a:t>
                      </a:r>
                    </a:p>
                  </a:txBody>
                  <a:tcPr marT="45711" marB="4571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Adopted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2015-16</a:t>
                      </a:r>
                    </a:p>
                  </a:txBody>
                  <a:tcPr marT="45711" marB="4571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Proposed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2016-17</a:t>
                      </a:r>
                    </a:p>
                  </a:txBody>
                  <a:tcPr marT="45711" marB="4571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% Change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from 15-16</a:t>
                      </a:r>
                    </a:p>
                  </a:txBody>
                  <a:tcPr marT="45711" marB="4571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Salaries &amp; Benefits</a:t>
                      </a:r>
                    </a:p>
                  </a:txBody>
                  <a:tcPr marT="45711" marB="4571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142.2     </a:t>
                      </a:r>
                      <a:endParaRPr kumimoji="0" lang="en-US" sz="10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131.4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134.2     </a:t>
                      </a:r>
                      <a:endParaRPr kumimoji="0" lang="en-US" sz="10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136.9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142.2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147.7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3.9%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0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Maintenance &amp; Operation /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ISF Charges</a:t>
                      </a:r>
                    </a:p>
                  </a:txBody>
                  <a:tcPr marT="45711" marB="4571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32.7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33.4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35.8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38.9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38.6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44.1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14.2%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Capital Outlay</a:t>
                      </a:r>
                    </a:p>
                  </a:txBody>
                  <a:tcPr marT="45711" marB="4571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0.04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(100.0%)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Cost Savings Target</a:t>
                      </a:r>
                    </a:p>
                  </a:txBody>
                  <a:tcPr marT="45711" marB="4571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(7.7)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(0.6)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81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Annual Appropriations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  <a:cs typeface="Times New Roman" pitchFamily="18" charset="0"/>
                        </a:rPr>
                        <a:t>(not including transfers)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marT="45711" marB="4571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167.2     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164.4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170.3     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176.0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180.8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191.8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6.1%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2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Personnel v. M&amp;O</a:t>
                      </a:r>
                    </a:p>
                  </a:txBody>
                  <a:tcPr marT="45711" marB="4571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85.0%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79.9%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78.8%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77.8%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78.7%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77.0%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(2.1%)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Employee Count</a:t>
                      </a:r>
                    </a:p>
                  </a:txBody>
                  <a:tcPr marT="45711" marB="4571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998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896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905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890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882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866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(1.8%)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7848600" y="4185123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rgbClr val="FFFF00"/>
                </a:solidFill>
              </a:rPr>
              <a:t>***</a:t>
            </a:r>
            <a:endParaRPr lang="en-US" sz="1200" b="1" dirty="0">
              <a:solidFill>
                <a:srgbClr val="FFFF00"/>
              </a:solidFill>
            </a:endParaRPr>
          </a:p>
        </p:txBody>
      </p:sp>
      <p:sp>
        <p:nvSpPr>
          <p:cNvPr id="8" name="Text Box 87"/>
          <p:cNvSpPr txBox="1">
            <a:spLocks noChangeArrowheads="1"/>
          </p:cNvSpPr>
          <p:nvPr/>
        </p:nvSpPr>
        <p:spPr bwMode="auto">
          <a:xfrm>
            <a:off x="180975" y="5486400"/>
            <a:ext cx="7086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sz="1200" dirty="0" smtClean="0">
                <a:solidFill>
                  <a:srgbClr val="FFFF00"/>
                </a:solidFill>
              </a:rPr>
              <a:t>   </a:t>
            </a:r>
            <a:r>
              <a:rPr lang="en-US" sz="1000" dirty="0" smtClean="0">
                <a:solidFill>
                  <a:srgbClr val="FFFF00"/>
                </a:solidFill>
              </a:rPr>
              <a:t>*     Includes General Fund &amp; GWP Balancing Strategies</a:t>
            </a:r>
          </a:p>
          <a:p>
            <a:pPr algn="l">
              <a:spcBef>
                <a:spcPct val="20000"/>
              </a:spcBef>
            </a:pPr>
            <a:r>
              <a:rPr lang="en-US" sz="1000" dirty="0" smtClean="0">
                <a:solidFill>
                  <a:srgbClr val="FFFF00"/>
                </a:solidFill>
              </a:rPr>
              <a:t>   **    Does not include </a:t>
            </a:r>
            <a:r>
              <a:rPr lang="en-US" sz="1000" dirty="0">
                <a:solidFill>
                  <a:srgbClr val="FFFF00"/>
                </a:solidFill>
              </a:rPr>
              <a:t>Separation/Retirement </a:t>
            </a:r>
            <a:r>
              <a:rPr lang="en-US" sz="1000" dirty="0" smtClean="0">
                <a:solidFill>
                  <a:srgbClr val="FFFF00"/>
                </a:solidFill>
              </a:rPr>
              <a:t>Incentive </a:t>
            </a:r>
          </a:p>
          <a:p>
            <a:pPr algn="l">
              <a:spcBef>
                <a:spcPct val="20000"/>
              </a:spcBef>
            </a:pPr>
            <a:r>
              <a:rPr lang="en-US" sz="1000" dirty="0" smtClean="0">
                <a:solidFill>
                  <a:srgbClr val="FFFF00"/>
                </a:solidFill>
              </a:rPr>
              <a:t>   ***  Does not meet </a:t>
            </a:r>
            <a:r>
              <a:rPr lang="en-US" sz="1000" dirty="0">
                <a:solidFill>
                  <a:srgbClr val="FFFF00"/>
                </a:solidFill>
              </a:rPr>
              <a:t>target of </a:t>
            </a:r>
            <a:r>
              <a:rPr lang="en-US" sz="1000" dirty="0" smtClean="0">
                <a:solidFill>
                  <a:srgbClr val="FFFF00"/>
                </a:solidFill>
              </a:rPr>
              <a:t>75</a:t>
            </a:r>
            <a:r>
              <a:rPr lang="en-US" sz="1000" dirty="0">
                <a:solidFill>
                  <a:srgbClr val="FFFF00"/>
                </a:solidFill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170824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762000" y="2133600"/>
            <a:ext cx="7620000" cy="1138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>
            <a:spAutoFit/>
          </a:bodyPr>
          <a:lstStyle>
            <a:lvl1pPr>
              <a:defRPr>
                <a:solidFill>
                  <a:srgbClr val="FFFF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FFFF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FFFF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FFFF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i="1" dirty="0"/>
              <a:t>FY 2016-17 Proposed Budget</a:t>
            </a:r>
          </a:p>
          <a:p>
            <a:pPr eaLnBrk="1" hangingPunct="1"/>
            <a:r>
              <a:rPr lang="en-US" altLang="en-US" sz="3200" dirty="0" smtClean="0">
                <a:solidFill>
                  <a:srgbClr val="FFFFFF"/>
                </a:solidFill>
              </a:rPr>
              <a:t>Fee Discussion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21223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smtClean="0">
                <a:solidFill>
                  <a:srgbClr val="FFFFFF"/>
                </a:solidFill>
                <a:effectLst/>
              </a:rPr>
              <a:t>Slide </a:t>
            </a:r>
            <a:fld id="{586E6CBE-1876-4097-8AF9-42C3F4CF3825}" type="slidenum">
              <a:rPr lang="en-US" b="0" smtClean="0">
                <a:solidFill>
                  <a:srgbClr val="FFFFFF"/>
                </a:solidFill>
                <a:effectLst/>
              </a:rPr>
              <a:pPr/>
              <a:t>35</a:t>
            </a:fld>
            <a:endParaRPr lang="en-US" b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44387" name="Rectangle 3"/>
          <p:cNvSpPr>
            <a:spLocks noChangeArrowheads="1"/>
          </p:cNvSpPr>
          <p:nvPr/>
        </p:nvSpPr>
        <p:spPr bwMode="auto">
          <a:xfrm>
            <a:off x="304800" y="1447800"/>
            <a:ext cx="8610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l">
              <a:lnSpc>
                <a:spcPct val="90000"/>
              </a:lnSpc>
              <a:spcAft>
                <a:spcPts val="2400"/>
              </a:spcAft>
              <a:buClr>
                <a:srgbClr val="FF0000"/>
              </a:buClr>
              <a:buFont typeface="Wingdings" pitchFamily="2" charset="2"/>
              <a:buChar char="§"/>
              <a:tabLst>
                <a:tab pos="457200" algn="l"/>
              </a:tabLst>
            </a:pPr>
            <a:r>
              <a:rPr lang="en-US" sz="2000" b="1" dirty="0">
                <a:solidFill>
                  <a:srgbClr val="FFFFFF"/>
                </a:solidFill>
                <a:latin typeface="Arial"/>
              </a:rPr>
              <a:t>Total Number of Fees for City Services – </a:t>
            </a:r>
            <a:r>
              <a:rPr lang="en-US" sz="2000" b="1" dirty="0" smtClean="0">
                <a:solidFill>
                  <a:srgbClr val="FFFFFF"/>
                </a:solidFill>
                <a:latin typeface="Arial"/>
              </a:rPr>
              <a:t>2,420</a:t>
            </a:r>
            <a:endParaRPr lang="en-US" sz="2000" b="1" dirty="0">
              <a:solidFill>
                <a:srgbClr val="FFFFFF"/>
              </a:solidFill>
              <a:latin typeface="Arial"/>
            </a:endParaRPr>
          </a:p>
          <a:p>
            <a:pPr marL="342900" indent="-342900" algn="l">
              <a:lnSpc>
                <a:spcPct val="90000"/>
              </a:lnSpc>
              <a:spcAft>
                <a:spcPts val="2400"/>
              </a:spcAft>
              <a:buClr>
                <a:srgbClr val="FF0000"/>
              </a:buClr>
              <a:buFont typeface="Wingdings" pitchFamily="2" charset="2"/>
              <a:buChar char="§"/>
              <a:tabLst>
                <a:tab pos="457200" algn="l"/>
              </a:tabLst>
            </a:pPr>
            <a:r>
              <a:rPr lang="en-US" sz="2000" dirty="0">
                <a:solidFill>
                  <a:srgbClr val="FFFFFF"/>
                </a:solidFill>
                <a:latin typeface="Arial"/>
              </a:rPr>
              <a:t>No Changes – </a:t>
            </a:r>
            <a:r>
              <a:rPr lang="en-US" sz="2000" dirty="0" smtClean="0">
                <a:solidFill>
                  <a:srgbClr val="FFFFFF"/>
                </a:solidFill>
                <a:latin typeface="Arial"/>
              </a:rPr>
              <a:t>1,676</a:t>
            </a:r>
            <a:endParaRPr lang="en-US" sz="2000" dirty="0">
              <a:solidFill>
                <a:srgbClr val="FFFFFF"/>
              </a:solidFill>
              <a:latin typeface="Arial"/>
            </a:endParaRPr>
          </a:p>
          <a:p>
            <a:pPr marL="342900" indent="-342900" algn="l">
              <a:lnSpc>
                <a:spcPct val="90000"/>
              </a:lnSpc>
              <a:spcAft>
                <a:spcPts val="2400"/>
              </a:spcAft>
              <a:buClr>
                <a:srgbClr val="FF0000"/>
              </a:buClr>
              <a:buFont typeface="Wingdings" pitchFamily="2" charset="2"/>
              <a:buChar char="§"/>
              <a:tabLst>
                <a:tab pos="457200" algn="l"/>
              </a:tabLst>
            </a:pPr>
            <a:r>
              <a:rPr lang="en-US" sz="2000" dirty="0">
                <a:solidFill>
                  <a:srgbClr val="FFFFFF"/>
                </a:solidFill>
                <a:latin typeface="Arial"/>
              </a:rPr>
              <a:t>Fee Deletion – 77</a:t>
            </a:r>
          </a:p>
          <a:p>
            <a:pPr marL="342900" indent="-342900" algn="l">
              <a:lnSpc>
                <a:spcPct val="90000"/>
              </a:lnSpc>
              <a:spcAft>
                <a:spcPts val="2400"/>
              </a:spcAft>
              <a:buClr>
                <a:srgbClr val="FF0000"/>
              </a:buClr>
              <a:buFont typeface="Wingdings" pitchFamily="2" charset="2"/>
              <a:buChar char="§"/>
              <a:tabLst>
                <a:tab pos="457200" algn="l"/>
              </a:tabLst>
            </a:pPr>
            <a:r>
              <a:rPr lang="en-US" sz="2000" dirty="0">
                <a:solidFill>
                  <a:srgbClr val="FFFFFF"/>
                </a:solidFill>
                <a:latin typeface="Arial"/>
              </a:rPr>
              <a:t>Decreases to Existing Fees – </a:t>
            </a:r>
            <a:r>
              <a:rPr lang="en-US" sz="2000" dirty="0" smtClean="0">
                <a:solidFill>
                  <a:srgbClr val="FFFFFF"/>
                </a:solidFill>
                <a:latin typeface="Arial"/>
              </a:rPr>
              <a:t>75</a:t>
            </a:r>
            <a:endParaRPr lang="en-US" sz="2000" dirty="0">
              <a:solidFill>
                <a:srgbClr val="FFFFFF"/>
              </a:solidFill>
              <a:latin typeface="Arial"/>
            </a:endParaRPr>
          </a:p>
          <a:p>
            <a:pPr marL="342900" indent="-342900" algn="l">
              <a:lnSpc>
                <a:spcPct val="90000"/>
              </a:lnSpc>
              <a:spcAft>
                <a:spcPts val="2400"/>
              </a:spcAft>
              <a:buClr>
                <a:srgbClr val="FF0000"/>
              </a:buClr>
              <a:buFont typeface="Wingdings" pitchFamily="2" charset="2"/>
              <a:buChar char="§"/>
              <a:tabLst>
                <a:tab pos="457200" algn="l"/>
              </a:tabLst>
            </a:pPr>
            <a:r>
              <a:rPr lang="en-US" sz="2000" dirty="0">
                <a:solidFill>
                  <a:srgbClr val="FFFFFF"/>
                </a:solidFill>
                <a:latin typeface="Arial"/>
              </a:rPr>
              <a:t>Increase to Existing Fees – </a:t>
            </a:r>
            <a:r>
              <a:rPr lang="en-US" sz="2000" dirty="0" smtClean="0">
                <a:solidFill>
                  <a:srgbClr val="FFFFFF"/>
                </a:solidFill>
                <a:latin typeface="Arial"/>
              </a:rPr>
              <a:t>238</a:t>
            </a:r>
            <a:endParaRPr lang="en-US" sz="2000" dirty="0">
              <a:solidFill>
                <a:srgbClr val="FFFFFF"/>
              </a:solidFill>
              <a:latin typeface="Arial"/>
            </a:endParaRPr>
          </a:p>
          <a:p>
            <a:pPr marL="342900" indent="-342900" algn="l">
              <a:lnSpc>
                <a:spcPct val="90000"/>
              </a:lnSpc>
              <a:spcAft>
                <a:spcPts val="2400"/>
              </a:spcAft>
              <a:buClr>
                <a:srgbClr val="FF0000"/>
              </a:buClr>
              <a:buFont typeface="Wingdings" pitchFamily="2" charset="2"/>
              <a:buChar char="§"/>
              <a:tabLst>
                <a:tab pos="457200" algn="l"/>
              </a:tabLst>
            </a:pPr>
            <a:r>
              <a:rPr lang="en-US" sz="2000" dirty="0">
                <a:solidFill>
                  <a:srgbClr val="FFFFFF"/>
                </a:solidFill>
                <a:latin typeface="Arial"/>
              </a:rPr>
              <a:t>CPI Increases to Existing Fees – 302</a:t>
            </a:r>
          </a:p>
          <a:p>
            <a:pPr marL="342900" indent="-342900" algn="l">
              <a:lnSpc>
                <a:spcPct val="90000"/>
              </a:lnSpc>
              <a:spcAft>
                <a:spcPts val="2400"/>
              </a:spcAft>
              <a:buClr>
                <a:srgbClr val="FF0000"/>
              </a:buClr>
              <a:buFont typeface="Wingdings" pitchFamily="2" charset="2"/>
              <a:buChar char="§"/>
              <a:tabLst>
                <a:tab pos="457200" algn="l"/>
              </a:tabLst>
            </a:pPr>
            <a:r>
              <a:rPr lang="en-US" sz="2000" dirty="0" smtClean="0">
                <a:solidFill>
                  <a:srgbClr val="FFFFFF"/>
                </a:solidFill>
                <a:latin typeface="Arial"/>
              </a:rPr>
              <a:t>New </a:t>
            </a:r>
            <a:r>
              <a:rPr lang="en-US" sz="2000" dirty="0">
                <a:solidFill>
                  <a:srgbClr val="FFFFFF"/>
                </a:solidFill>
                <a:latin typeface="Arial"/>
              </a:rPr>
              <a:t>Fees – </a:t>
            </a:r>
            <a:r>
              <a:rPr lang="en-US" sz="2000" dirty="0" smtClean="0">
                <a:solidFill>
                  <a:srgbClr val="FFFFFF"/>
                </a:solidFill>
                <a:latin typeface="Arial"/>
              </a:rPr>
              <a:t>52</a:t>
            </a:r>
            <a:endParaRPr lang="en-US" sz="200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228600"/>
            <a:ext cx="8534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800" kern="0" dirty="0" smtClean="0">
                <a:solidFill>
                  <a:srgbClr val="FFFFFF"/>
                </a:solidFill>
                <a:effectLst/>
              </a:rPr>
              <a:t>FY 2016-17 Citywide Fee Schedule</a:t>
            </a:r>
            <a:br>
              <a:rPr lang="en-US" sz="2800" kern="0" dirty="0" smtClean="0">
                <a:solidFill>
                  <a:srgbClr val="FFFFFF"/>
                </a:solidFill>
                <a:effectLst/>
              </a:rPr>
            </a:br>
            <a:r>
              <a:rPr lang="en-US" kern="0" dirty="0" smtClean="0">
                <a:solidFill>
                  <a:srgbClr val="FFFF00"/>
                </a:solidFill>
                <a:effectLst/>
              </a:rPr>
              <a:t>Proposed Fee Changes</a:t>
            </a:r>
          </a:p>
        </p:txBody>
      </p:sp>
    </p:spTree>
    <p:extLst>
      <p:ext uri="{BB962C8B-B14F-4D97-AF65-F5344CB8AC3E}">
        <p14:creationId xmlns:p14="http://schemas.microsoft.com/office/powerpoint/2010/main" val="14784436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5B792EDD-9694-4992-8E97-FA8526FC6C78}" type="slidenum">
              <a:rPr lang="en-US" b="0" smtClean="0">
                <a:solidFill>
                  <a:srgbClr val="FFFFFF"/>
                </a:solidFill>
                <a:effectLst/>
              </a:rPr>
              <a:pPr/>
              <a:t>36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6195" name="Rectangle 2"/>
          <p:cNvSpPr>
            <a:spLocks noChangeArrowheads="1"/>
          </p:cNvSpPr>
          <p:nvPr/>
        </p:nvSpPr>
        <p:spPr bwMode="auto">
          <a:xfrm>
            <a:off x="476250" y="76200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2400" dirty="0" smtClean="0">
                <a:solidFill>
                  <a:srgbClr val="FFFFFF"/>
                </a:solidFill>
              </a:rPr>
              <a:t>Fee Options for Council Consideration</a:t>
            </a:r>
          </a:p>
          <a:p>
            <a:pPr eaLnBrk="1" hangingPunct="1"/>
            <a:r>
              <a:rPr lang="en-US" sz="2200" dirty="0" err="1" smtClean="0">
                <a:solidFill>
                  <a:srgbClr val="FFFF00"/>
                </a:solidFill>
              </a:rPr>
              <a:t>CDD</a:t>
            </a:r>
            <a:r>
              <a:rPr lang="en-US" sz="2200" dirty="0" smtClean="0">
                <a:solidFill>
                  <a:srgbClr val="FFFF00"/>
                </a:solidFill>
              </a:rPr>
              <a:t> - Planning Fees</a:t>
            </a:r>
            <a:endParaRPr lang="en-US" sz="2200" dirty="0">
              <a:solidFill>
                <a:srgbClr val="FFFF00"/>
              </a:solidFill>
            </a:endParaRPr>
          </a:p>
        </p:txBody>
      </p:sp>
      <p:graphicFrame>
        <p:nvGraphicFramePr>
          <p:cNvPr id="6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696115928"/>
              </p:ext>
            </p:extLst>
          </p:nvPr>
        </p:nvGraphicFramePr>
        <p:xfrm>
          <a:off x="1066800" y="1219200"/>
          <a:ext cx="6858000" cy="2266041"/>
        </p:xfrm>
        <a:graphic>
          <a:graphicData uri="http://schemas.openxmlformats.org/drawingml/2006/table">
            <a:tbl>
              <a:tblPr/>
              <a:tblGrid>
                <a:gridCol w="2170669"/>
                <a:gridCol w="1093850"/>
                <a:gridCol w="1305808"/>
                <a:gridCol w="1144673"/>
                <a:gridCol w="1143000"/>
              </a:tblGrid>
              <a:tr h="8154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Title</a:t>
                      </a:r>
                    </a:p>
                  </a:txBody>
                  <a:tcPr marL="91447" marR="91447" marT="45735" marB="4573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Total Current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Fee*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FY 2016-17 Fee Options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Cost Recovery Rate</a:t>
                      </a:r>
                    </a:p>
                  </a:txBody>
                  <a:tcPr marL="91447" marR="91447"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Revised Proposed Fee**</a:t>
                      </a:r>
                    </a:p>
                  </a:txBody>
                  <a:tcPr marL="91447" marR="91447"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4313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Historic Preservation Process a Mills Act Request</a:t>
                      </a:r>
                    </a:p>
                  </a:txBody>
                  <a:tcPr marL="91447" marR="91447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$1,479.75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$7,681.08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$5,760.81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$3,840.54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$1,920.27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25%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$7,000.00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57912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l">
              <a:buFontTx/>
              <a:buChar char="-"/>
            </a:pPr>
            <a:r>
              <a:rPr lang="en-US" sz="1200" dirty="0" smtClean="0">
                <a:solidFill>
                  <a:srgbClr val="FFFF00"/>
                </a:solidFill>
              </a:rPr>
              <a:t>Page 60, Fee #56</a:t>
            </a:r>
          </a:p>
          <a:p>
            <a:pPr algn="l"/>
            <a:r>
              <a:rPr lang="en-US" sz="1200" dirty="0" smtClean="0">
                <a:solidFill>
                  <a:srgbClr val="FFFF00"/>
                </a:solidFill>
              </a:rPr>
              <a:t>* Total Current Fee includes Technology Surcharge for 2015-16, </a:t>
            </a:r>
          </a:p>
          <a:p>
            <a:pPr algn="l"/>
            <a:r>
              <a:rPr lang="en-US" sz="1200" dirty="0" smtClean="0">
                <a:solidFill>
                  <a:srgbClr val="FFFF00"/>
                </a:solidFill>
              </a:rPr>
              <a:t>   also zoning surcharge applies</a:t>
            </a:r>
          </a:p>
          <a:p>
            <a:pPr algn="l"/>
            <a:r>
              <a:rPr lang="en-US" sz="1200" dirty="0" smtClean="0">
                <a:solidFill>
                  <a:srgbClr val="FFFF00"/>
                </a:solidFill>
              </a:rPr>
              <a:t>** The original proposed fee was $1,300 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609600" y="3657600"/>
            <a:ext cx="8305800" cy="2362200"/>
          </a:xfrm>
          <a:prstGeom prst="rect">
            <a:avLst/>
          </a:prstGeom>
        </p:spPr>
        <p:txBody>
          <a:bodyPr/>
          <a:lstStyle>
            <a:lvl1pPr marL="228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90000"/>
              <a:buFont typeface="Wingdings" pitchFamily="2" charset="2"/>
              <a:buChar char="§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571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257300" indent="-228600" algn="l" rtl="0" fontAlgn="base">
              <a:spcBef>
                <a:spcPct val="20000"/>
              </a:spcBef>
              <a:spcAft>
                <a:spcPct val="0"/>
              </a:spcAft>
              <a:buFont typeface="Arial Unicode MS" pitchFamily="34" charset="-128"/>
              <a:buChar char="&gt;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charset="0"/>
              <a:buChar char="»"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en-US" sz="1800" kern="0" dirty="0" smtClean="0">
                <a:solidFill>
                  <a:srgbClr val="FFFFFF"/>
                </a:solidFill>
                <a:effectLst/>
              </a:rPr>
              <a:t>Owners’ Average tax savings per property per year: $7,382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1800" kern="0" dirty="0" smtClean="0">
                <a:solidFill>
                  <a:srgbClr val="FFFFFF"/>
                </a:solidFill>
                <a:effectLst/>
              </a:rPr>
              <a:t>Owners’ Median tax savings: $6,776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1800" kern="0" dirty="0" smtClean="0">
                <a:solidFill>
                  <a:srgbClr val="FFFFFF"/>
                </a:solidFill>
                <a:effectLst/>
              </a:rPr>
              <a:t>City’s average tax loss revenues per property per year: $1,010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1800" kern="0" dirty="0" smtClean="0">
                <a:solidFill>
                  <a:srgbClr val="FFFFFF"/>
                </a:solidFill>
                <a:effectLst/>
              </a:rPr>
              <a:t>Average Percent of Tax Break: 54%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n-US" sz="1800" kern="0" dirty="0" smtClean="0">
                <a:solidFill>
                  <a:srgbClr val="FFFFFF"/>
                </a:solidFill>
                <a:effectLst/>
              </a:rPr>
              <a:t>Median Percent of Tax Break: 58%</a:t>
            </a:r>
          </a:p>
        </p:txBody>
      </p:sp>
    </p:spTree>
    <p:extLst>
      <p:ext uri="{BB962C8B-B14F-4D97-AF65-F5344CB8AC3E}">
        <p14:creationId xmlns:p14="http://schemas.microsoft.com/office/powerpoint/2010/main" val="120934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b="0" dirty="0" smtClean="0">
                <a:solidFill>
                  <a:srgbClr val="FFFFFF"/>
                </a:solidFill>
                <a:effectLst/>
              </a:rPr>
              <a:t>Slide </a:t>
            </a:r>
            <a:fld id="{5B792EDD-9694-4992-8E97-FA8526FC6C78}" type="slidenum">
              <a:rPr lang="en-US" b="0" smtClean="0">
                <a:solidFill>
                  <a:srgbClr val="FFFFFF"/>
                </a:solidFill>
                <a:effectLst/>
              </a:rPr>
              <a:pPr/>
              <a:t>37</a:t>
            </a:fld>
            <a:endParaRPr lang="en-US" b="0" dirty="0" smtClean="0">
              <a:solidFill>
                <a:srgbClr val="FFFFFF"/>
              </a:solidFill>
              <a:effectLst/>
            </a:endParaRPr>
          </a:p>
        </p:txBody>
      </p:sp>
      <p:sp>
        <p:nvSpPr>
          <p:cNvPr id="136195" name="Rectangle 2"/>
          <p:cNvSpPr>
            <a:spLocks noChangeArrowheads="1"/>
          </p:cNvSpPr>
          <p:nvPr/>
        </p:nvSpPr>
        <p:spPr bwMode="auto">
          <a:xfrm>
            <a:off x="476250" y="76200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en-US" sz="2400" dirty="0" smtClean="0">
                <a:solidFill>
                  <a:srgbClr val="FFFFFF"/>
                </a:solidFill>
              </a:rPr>
              <a:t>Comparison with Nearby Jurisdictions</a:t>
            </a:r>
          </a:p>
          <a:p>
            <a:pPr eaLnBrk="1" hangingPunct="1"/>
            <a:r>
              <a:rPr lang="en-US" sz="2200" dirty="0" smtClean="0">
                <a:solidFill>
                  <a:srgbClr val="FFFF00"/>
                </a:solidFill>
              </a:rPr>
              <a:t>Mills Act Fees</a:t>
            </a:r>
            <a:endParaRPr lang="en-US" sz="2200" dirty="0">
              <a:solidFill>
                <a:srgbClr val="FFFF00"/>
              </a:solidFill>
            </a:endParaRPr>
          </a:p>
        </p:txBody>
      </p:sp>
      <p:graphicFrame>
        <p:nvGraphicFramePr>
          <p:cNvPr id="6" name="Group 5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431869387"/>
              </p:ext>
            </p:extLst>
          </p:nvPr>
        </p:nvGraphicFramePr>
        <p:xfrm>
          <a:off x="228600" y="1066800"/>
          <a:ext cx="8763000" cy="4541700"/>
        </p:xfrm>
        <a:graphic>
          <a:graphicData uri="http://schemas.openxmlformats.org/drawingml/2006/table">
            <a:tbl>
              <a:tblPr/>
              <a:tblGrid>
                <a:gridCol w="1740232"/>
                <a:gridCol w="1143331"/>
                <a:gridCol w="1224125"/>
                <a:gridCol w="4655312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City</a:t>
                      </a:r>
                    </a:p>
                  </a:txBody>
                  <a:tcPr marL="91447" marR="91447" marT="45735" marB="4573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SFR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MR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/Comm./Ind.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Fee Basis</a:t>
                      </a:r>
                    </a:p>
                  </a:txBody>
                  <a:tcPr marL="91447" marR="91447" marT="45735" marB="45735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Los Angeles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(i)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$250.00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$1,142.00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Designation fully subsidized; Mills Act partially subsidized (though actual cost to owner may increase per note below)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490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Pasadena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(ii)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$1,072.50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$2,145.00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Designation fully subsidized; Mills Act appears partially subsidized (info pending)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940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South Pasadena</a:t>
                      </a:r>
                    </a:p>
                  </a:txBody>
                  <a:tcPr marL="91447" marR="91447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$1,115.00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$1,115.00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 Mills Act, figure reflects staff time recapture (per So. Pas. Staff, preservation commission does most of work). Plus $615 Designation fee.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West Hollywood</a:t>
                      </a:r>
                    </a:p>
                  </a:txBody>
                  <a:tcPr marL="91447" marR="91447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$798.00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$798.00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Designation fully subsidized; Mills Act partially subsidized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50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Santa Monica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(iii)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N/A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N/A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 Fee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1940">
                <a:tc>
                  <a:txBody>
                    <a:bodyPr/>
                    <a:lstStyle/>
                    <a:p>
                      <a:pPr algn="l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Long Beach</a:t>
                      </a:r>
                    </a:p>
                  </a:txBody>
                  <a:tcPr marL="91447" marR="91447"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Varies:</a:t>
                      </a:r>
                    </a:p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$1,103.93 per unit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Varies:</a:t>
                      </a:r>
                    </a:p>
                    <a:p>
                      <a:pPr algn="ctr" fontAlgn="t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$1,103.93 per unit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Fees are partially subsidized per city staff; Plus $83.07 pre-app. Fee, $218.60 annual inspection fee &amp; $912.66 Designation fee.</a:t>
                      </a:r>
                    </a:p>
                  </a:txBody>
                  <a:tcPr marL="91447" marR="91447"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5638800"/>
            <a:ext cx="670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rgbClr val="FFFF00"/>
                </a:solidFill>
              </a:rPr>
              <a:t>i - LA Mills Act cost increases for properties priced over the City’s $1.5 million valuation</a:t>
            </a:r>
          </a:p>
          <a:p>
            <a:pPr algn="l"/>
            <a:r>
              <a:rPr lang="en-US" sz="1200" dirty="0">
                <a:solidFill>
                  <a:srgbClr val="FFFF00"/>
                </a:solidFill>
              </a:rPr>
              <a:t> </a:t>
            </a:r>
            <a:r>
              <a:rPr lang="en-US" sz="1200" dirty="0" smtClean="0">
                <a:solidFill>
                  <a:srgbClr val="FFFF00"/>
                </a:solidFill>
              </a:rPr>
              <a:t>   threshold, which also required submission of a costly Historic Structure Report.</a:t>
            </a:r>
          </a:p>
          <a:p>
            <a:pPr algn="l"/>
            <a:r>
              <a:rPr lang="en-US" sz="1200" dirty="0">
                <a:solidFill>
                  <a:srgbClr val="FFFF00"/>
                </a:solidFill>
              </a:rPr>
              <a:t>i</a:t>
            </a:r>
            <a:r>
              <a:rPr lang="en-US" sz="1200" dirty="0" smtClean="0">
                <a:solidFill>
                  <a:srgbClr val="FFFF00"/>
                </a:solidFill>
              </a:rPr>
              <a:t>i -Pasadena subsidizes designation by waiving the fee; the full cost recovery value for</a:t>
            </a:r>
          </a:p>
          <a:p>
            <a:pPr algn="l"/>
            <a:r>
              <a:rPr lang="en-US" sz="1200" dirty="0">
                <a:solidFill>
                  <a:srgbClr val="FFFF00"/>
                </a:solidFill>
              </a:rPr>
              <a:t> </a:t>
            </a:r>
            <a:r>
              <a:rPr lang="en-US" sz="1200" dirty="0" smtClean="0">
                <a:solidFill>
                  <a:srgbClr val="FFFF00"/>
                </a:solidFill>
              </a:rPr>
              <a:t>   designation is calculated at $3,558</a:t>
            </a:r>
          </a:p>
          <a:p>
            <a:pPr algn="l"/>
            <a:r>
              <a:rPr lang="en-US" sz="1200" dirty="0">
                <a:solidFill>
                  <a:srgbClr val="FFFF00"/>
                </a:solidFill>
              </a:rPr>
              <a:t>i</a:t>
            </a:r>
            <a:r>
              <a:rPr lang="en-US" sz="1200" dirty="0" smtClean="0">
                <a:solidFill>
                  <a:srgbClr val="FFFF00"/>
                </a:solidFill>
              </a:rPr>
              <a:t>ii - No Fee</a:t>
            </a:r>
          </a:p>
        </p:txBody>
      </p:sp>
    </p:spTree>
    <p:extLst>
      <p:ext uri="{BB962C8B-B14F-4D97-AF65-F5344CB8AC3E}">
        <p14:creationId xmlns:p14="http://schemas.microsoft.com/office/powerpoint/2010/main" val="269272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0"/>
            <a:ext cx="7772400" cy="2133600"/>
          </a:xfrm>
        </p:spPr>
        <p:txBody>
          <a:bodyPr/>
          <a:lstStyle/>
          <a:p>
            <a:pPr eaLnBrk="1" hangingPunct="1"/>
            <a:r>
              <a:rPr lang="en-US" sz="3600" i="1" dirty="0" smtClean="0">
                <a:solidFill>
                  <a:srgbClr val="FFFF00"/>
                </a:solidFill>
                <a:effectLst/>
              </a:rPr>
              <a:t>Questions</a:t>
            </a:r>
            <a:br>
              <a:rPr lang="en-US" sz="3600" i="1" dirty="0" smtClean="0">
                <a:solidFill>
                  <a:srgbClr val="FFFF00"/>
                </a:solidFill>
                <a:effectLst/>
              </a:rPr>
            </a:br>
            <a:r>
              <a:rPr lang="en-US" sz="3600" i="1" dirty="0" smtClean="0">
                <a:solidFill>
                  <a:srgbClr val="FFFF00"/>
                </a:solidFill>
                <a:effectLst/>
              </a:rPr>
              <a:t>&amp;</a:t>
            </a:r>
            <a:br>
              <a:rPr lang="en-US" sz="3600" i="1" dirty="0" smtClean="0">
                <a:solidFill>
                  <a:srgbClr val="FFFF00"/>
                </a:solidFill>
                <a:effectLst/>
              </a:rPr>
            </a:br>
            <a:r>
              <a:rPr lang="en-US" sz="3600" i="1" dirty="0" smtClean="0">
                <a:solidFill>
                  <a:srgbClr val="FFFF00"/>
                </a:solidFill>
                <a:effectLst/>
              </a:rPr>
              <a:t>Comments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2BCC49BB-983F-40A7-9B99-88D3238083AB}" type="slidenum">
              <a:rPr lang="en-US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1191027" name="Group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020916"/>
              </p:ext>
            </p:extLst>
          </p:nvPr>
        </p:nvGraphicFramePr>
        <p:xfrm>
          <a:off x="1062100" y="1066800"/>
          <a:ext cx="6938900" cy="4554220"/>
        </p:xfrm>
        <a:graphic>
          <a:graphicData uri="http://schemas.openxmlformats.org/drawingml/2006/table">
            <a:tbl>
              <a:tblPr/>
              <a:tblGrid>
                <a:gridCol w="4142677"/>
                <a:gridCol w="1333818"/>
                <a:gridCol w="1462405"/>
              </a:tblGrid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Starting Revenue Estimate: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187,143,560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Adjustments: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Property Tax/VLF Backfill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4,852,500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Sales Tax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1,508,000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Utility Users Tax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495,000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Occupancy/Franchise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750,000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Building Permits &amp; Licenses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598,000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 Allocation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(755,780)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58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 Loan Repayment*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(920,953)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Other Revenues (net)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(812,800)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5,713,967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FY 2016-17 Revenue Estimate: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192,857,527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Use of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Assigned Econ Dev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Fund Balance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  920,013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Use of Unassigned General Fund- Fund Balance 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    1,003,123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FY 2016-17 Proposed Resources: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$   194,780,663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91026" name="Rectangle 114"/>
          <p:cNvSpPr>
            <a:spLocks noChangeArrowheads="1"/>
          </p:cNvSpPr>
          <p:nvPr/>
        </p:nvSpPr>
        <p:spPr bwMode="auto">
          <a:xfrm>
            <a:off x="304800" y="762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/>
          <a:p>
            <a:pPr eaLnBrk="1" hangingPunct="1">
              <a:defRPr/>
            </a:pPr>
            <a:r>
              <a:rPr lang="en-US" sz="2400" dirty="0">
                <a:solidFill>
                  <a:srgbClr val="FFFF00"/>
                </a:solidFill>
              </a:rPr>
              <a:t>FY 2016-17 General Fund Proposed Budget</a:t>
            </a:r>
            <a:br>
              <a:rPr lang="en-US" sz="2400" dirty="0">
                <a:solidFill>
                  <a:srgbClr val="FFFF00"/>
                </a:solidFill>
              </a:rPr>
            </a:br>
            <a:r>
              <a:rPr lang="en-US" sz="2000" dirty="0" smtClean="0"/>
              <a:t>Proposed Resources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85724" y="6279115"/>
            <a:ext cx="38766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dirty="0" smtClean="0"/>
              <a:t>*Depending on CA Department of Finance payment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1204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Slide </a:t>
            </a:r>
            <a:fld id="{C70476ED-5338-49C2-93F1-D7C3F7B45806}" type="slidenum">
              <a:rPr lang="en-US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119194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5328"/>
              </p:ext>
            </p:extLst>
          </p:nvPr>
        </p:nvGraphicFramePr>
        <p:xfrm>
          <a:off x="838200" y="762000"/>
          <a:ext cx="7086600" cy="521081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800600"/>
                <a:gridCol w="1143000"/>
                <a:gridCol w="11430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</a:rPr>
                        <a:t>Starting Budget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</a:rPr>
                        <a:t>$   182,890,934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</a:rPr>
                        <a:t>Salaries &amp; Benefits Increase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Salaries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$     1,730,038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PERS, Net of Cost Share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2,327,775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Hourly Wages-Less Econ Dev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546,439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Overtime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112,896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All Other Benefits (Medical, Dental, Vision, Work’ Comp, etc.)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120,488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Salaries &amp; Benefits Increase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4,837,636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53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Use of Assigned Econ Dev Fund Balance-Hourly Wages &amp; Benefits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  723,960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5,561,596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71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Maintenance &amp; Operation Increase / (Decrease)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669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Liability Insurance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(605,541)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653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Fleet/Equipment Rental Charge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(140,904)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241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ISD Service Charge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825,579 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All Other M&amp;O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5,146,060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8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Maintenance &amp; Operations Increase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5,225,194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8435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Use of Assigned Econ Dev Fund Balance-Contractual Services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$        196,053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$      5,421,247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8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Transfers Out/Capital Outlay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$         906,886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</a:rPr>
                        <a:t>Proposed FY 2016-17 General Fund Budget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</a:rPr>
                        <a:t>$  193,860,650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416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Use of Assigned </a:t>
                      </a: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</a:rPr>
                        <a:t>Econ Dev </a:t>
                      </a: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Fund Balance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$         920,013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0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</a:rPr>
                        <a:t>Total Proposed FY 2016-17 General Fund Budget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</a:rPr>
                        <a:t>$  194,780,663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92018" name="Rectangle 82"/>
          <p:cNvSpPr>
            <a:spLocks noChangeArrowheads="1"/>
          </p:cNvSpPr>
          <p:nvPr/>
        </p:nvSpPr>
        <p:spPr bwMode="auto">
          <a:xfrm>
            <a:off x="304800" y="762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/>
          <a:p>
            <a:pPr eaLnBrk="1" hangingPunct="1">
              <a:defRPr/>
            </a:pPr>
            <a:r>
              <a:rPr lang="en-US" sz="2400" dirty="0">
                <a:solidFill>
                  <a:srgbClr val="FFFF00"/>
                </a:solidFill>
              </a:rPr>
              <a:t>FY 2016-17 General Fund Proposed Budget </a:t>
            </a:r>
            <a:endParaRPr lang="en-US" sz="2400" dirty="0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Proposed </a:t>
            </a:r>
            <a:r>
              <a:rPr lang="en-US" sz="2000" dirty="0">
                <a:solidFill>
                  <a:schemeClr val="tx2"/>
                </a:solidFill>
              </a:rPr>
              <a:t>Appropriations</a:t>
            </a:r>
          </a:p>
        </p:txBody>
      </p:sp>
    </p:spTree>
    <p:extLst>
      <p:ext uri="{BB962C8B-B14F-4D97-AF65-F5344CB8AC3E}">
        <p14:creationId xmlns:p14="http://schemas.microsoft.com/office/powerpoint/2010/main" val="196091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7BCA0587-7C76-4834-93EE-587773240882}" type="slidenum">
              <a:rPr lang="en-US">
                <a:solidFill>
                  <a:srgbClr val="FFFFFF"/>
                </a:solidFill>
              </a:rPr>
              <a:pPr/>
              <a:t>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3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10600" cy="5105400"/>
          </a:xfrm>
        </p:spPr>
        <p:txBody>
          <a:bodyPr/>
          <a:lstStyle/>
          <a:p>
            <a:pPr marL="346075" indent="-346075">
              <a:spcAft>
                <a:spcPct val="60000"/>
              </a:spcAft>
              <a:tabLst>
                <a:tab pos="346075" algn="l"/>
                <a:tab pos="1543050" algn="l"/>
              </a:tabLst>
            </a:pPr>
            <a:r>
              <a:rPr lang="en-US" sz="1900" dirty="0" smtClean="0"/>
              <a:t>Salaries &amp; Benefits</a:t>
            </a:r>
            <a:r>
              <a:rPr lang="en-US" sz="1900" dirty="0" smtClean="0">
                <a:solidFill>
                  <a:srgbClr val="FF0000"/>
                </a:solidFill>
              </a:rPr>
              <a:t> </a:t>
            </a:r>
            <a:r>
              <a:rPr lang="en-US" sz="1900" dirty="0" smtClean="0"/>
              <a:t>total increase of $5.6 million compared to $5.2 million last year</a:t>
            </a:r>
          </a:p>
          <a:p>
            <a:pPr marL="690563" lvl="1" indent="-347663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/>
              <a:t>$700 thousand net cost for Cost of Living Adjustments for GMA (3%), GCEA (3%)</a:t>
            </a:r>
          </a:p>
          <a:p>
            <a:pPr marL="1033463" lvl="2" indent="-347663">
              <a:spcAft>
                <a:spcPct val="60000"/>
              </a:spcAft>
              <a:tabLst>
                <a:tab pos="1543050" algn="l"/>
              </a:tabLst>
            </a:pPr>
            <a:r>
              <a:rPr lang="en-US" sz="1400" dirty="0" smtClean="0">
                <a:solidFill>
                  <a:srgbClr val="FFFFFF"/>
                </a:solidFill>
              </a:rPr>
              <a:t>Offset by an increase of 1% in PERS cost share </a:t>
            </a:r>
          </a:p>
          <a:p>
            <a:pPr marL="690563" lvl="1" indent="-347663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/>
              <a:t>Net PERS increase of $2.3 million compared to $3.0 million last year</a:t>
            </a:r>
          </a:p>
          <a:p>
            <a:pPr marL="690563" lvl="1" indent="-347663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/>
              <a:t>Workers’ Comp increase of $270 thousand</a:t>
            </a:r>
          </a:p>
          <a:p>
            <a:pPr marL="974725" lvl="2" indent="-288925">
              <a:spcAft>
                <a:spcPct val="60000"/>
              </a:spcAft>
              <a:tabLst>
                <a:tab pos="1543050" algn="l"/>
              </a:tabLst>
            </a:pPr>
            <a:r>
              <a:rPr lang="en-US" sz="1600" dirty="0" smtClean="0"/>
              <a:t>Fund Balance deficit is $14.4 million as of June 30, 2015</a:t>
            </a:r>
          </a:p>
          <a:p>
            <a:pPr marL="974725" lvl="2" indent="-288925">
              <a:spcAft>
                <a:spcPct val="60000"/>
              </a:spcAft>
              <a:tabLst>
                <a:tab pos="1543050" algn="l"/>
              </a:tabLst>
            </a:pPr>
            <a:r>
              <a:rPr lang="en-US" sz="1600" dirty="0" smtClean="0"/>
              <a:t>Will be amortized over next 5 years</a:t>
            </a:r>
          </a:p>
          <a:p>
            <a:pPr marL="690563" lvl="1" indent="-347663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/>
              <a:t>$1.7 </a:t>
            </a:r>
            <a:r>
              <a:rPr lang="en-US" sz="1800" dirty="0"/>
              <a:t>million in increase for program restoration in personnel </a:t>
            </a:r>
            <a:r>
              <a:rPr lang="en-US" sz="1800" dirty="0" smtClean="0"/>
              <a:t>costs</a:t>
            </a:r>
          </a:p>
          <a:p>
            <a:pPr marL="690563" lvl="1" indent="-347663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/>
              <a:t>$724 thousand is for Economic Development Hourly Wages and Benefits using Assigned Fund Balance</a:t>
            </a:r>
            <a:endParaRPr lang="en-US" sz="1800" dirty="0"/>
          </a:p>
        </p:txBody>
      </p:sp>
      <p:sp>
        <p:nvSpPr>
          <p:cNvPr id="1330179" name="Rectangle 3"/>
          <p:cNvSpPr>
            <a:spLocks noChangeArrowheads="1"/>
          </p:cNvSpPr>
          <p:nvPr/>
        </p:nvSpPr>
        <p:spPr bwMode="auto">
          <a:xfrm>
            <a:off x="304800" y="762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/>
          <a:p>
            <a:pPr eaLnBrk="1" hangingPunct="1"/>
            <a:r>
              <a:rPr lang="en-US" sz="2400" dirty="0">
                <a:solidFill>
                  <a:srgbClr val="FFFF00"/>
                </a:solidFill>
              </a:rPr>
              <a:t>FY 2016-17 General Fund Proposed Budget </a:t>
            </a:r>
            <a:endParaRPr lang="en-US" sz="2400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en-US" sz="2000" dirty="0" smtClean="0"/>
              <a:t>Salaries &amp; Benefit Changes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1936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7BCA0587-7C76-4834-93EE-587773240882}" type="slidenum">
              <a:rPr lang="en-US">
                <a:solidFill>
                  <a:srgbClr val="FFFFFF"/>
                </a:solidFill>
              </a:rPr>
              <a:pPr/>
              <a:t>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3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6700" y="1295400"/>
            <a:ext cx="8610600" cy="4419600"/>
          </a:xfrm>
        </p:spPr>
        <p:txBody>
          <a:bodyPr/>
          <a:lstStyle/>
          <a:p>
            <a:pPr marL="346075" indent="-346075">
              <a:spcAft>
                <a:spcPct val="60000"/>
              </a:spcAft>
              <a:tabLst>
                <a:tab pos="346075" algn="l"/>
                <a:tab pos="1543050" algn="l"/>
              </a:tabLst>
            </a:pPr>
            <a:r>
              <a:rPr lang="en-US" sz="1900" dirty="0" smtClean="0">
                <a:solidFill>
                  <a:srgbClr val="FFFFFF"/>
                </a:solidFill>
              </a:rPr>
              <a:t>Maintenance &amp; Operation increase by $5.4 million</a:t>
            </a:r>
          </a:p>
          <a:p>
            <a:pPr marL="690563" lvl="1" indent="-347663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>
                <a:solidFill>
                  <a:srgbClr val="FFFFFF"/>
                </a:solidFill>
              </a:rPr>
              <a:t>$2.5 million increase due to Building Maintenance costs shifting to Maintenance &amp; Operation offset by Salaries and Benefits </a:t>
            </a:r>
            <a:r>
              <a:rPr lang="en-US" sz="1800" dirty="0" smtClean="0">
                <a:solidFill>
                  <a:srgbClr val="FFFFFF"/>
                </a:solidFill>
              </a:rPr>
              <a:t>decreases</a:t>
            </a:r>
            <a:endParaRPr lang="en-US" sz="1900" dirty="0" smtClean="0">
              <a:solidFill>
                <a:srgbClr val="FFFFFF"/>
              </a:solidFill>
            </a:endParaRPr>
          </a:p>
          <a:p>
            <a:pPr marL="690563" lvl="1" indent="-347663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>
                <a:solidFill>
                  <a:srgbClr val="FFFFFF"/>
                </a:solidFill>
              </a:rPr>
              <a:t>$1.1 million increase in Economic Development Shifting to the General Fund</a:t>
            </a:r>
          </a:p>
          <a:p>
            <a:pPr marL="690563" lvl="1" indent="-347663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>
                <a:solidFill>
                  <a:srgbClr val="FFFFFF"/>
                </a:solidFill>
              </a:rPr>
              <a:t>$</a:t>
            </a:r>
            <a:r>
              <a:rPr lang="en-US" sz="1800" dirty="0">
                <a:solidFill>
                  <a:srgbClr val="FFFFFF"/>
                </a:solidFill>
              </a:rPr>
              <a:t>825 thousand increase in ISD Service Charge</a:t>
            </a:r>
          </a:p>
          <a:p>
            <a:pPr marL="690563" lvl="1" indent="-347663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>
                <a:solidFill>
                  <a:srgbClr val="FFFFFF"/>
                </a:solidFill>
              </a:rPr>
              <a:t>$711 thousand increase in Program </a:t>
            </a:r>
            <a:r>
              <a:rPr lang="en-US" sz="1800" dirty="0" smtClean="0">
                <a:solidFill>
                  <a:srgbClr val="FFFFFF"/>
                </a:solidFill>
              </a:rPr>
              <a:t>Restoration</a:t>
            </a:r>
          </a:p>
          <a:p>
            <a:pPr marL="690563" lvl="1" indent="-347663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>
                <a:solidFill>
                  <a:srgbClr val="FFFFFF"/>
                </a:solidFill>
              </a:rPr>
              <a:t>$179 thousand increase due to adjustments in the Elections budget</a:t>
            </a:r>
          </a:p>
          <a:p>
            <a:pPr marL="690563" lvl="1" indent="-347663">
              <a:spcAft>
                <a:spcPct val="60000"/>
              </a:spcAft>
              <a:tabLst>
                <a:tab pos="1543050" algn="l"/>
              </a:tabLst>
            </a:pPr>
            <a:r>
              <a:rPr lang="en-US" sz="1800" dirty="0" smtClean="0">
                <a:solidFill>
                  <a:srgbClr val="FFFFFF"/>
                </a:solidFill>
              </a:rPr>
              <a:t>$100 thousand increase due to Maintenance of Graphics Printers </a:t>
            </a:r>
          </a:p>
          <a:p>
            <a:pPr marL="342900" lvl="1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sz="1200" dirty="0" smtClean="0">
              <a:solidFill>
                <a:srgbClr val="FFFFFF"/>
              </a:solidFill>
            </a:endParaRPr>
          </a:p>
          <a:p>
            <a:pPr marL="342900" lvl="1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dirty="0" smtClean="0"/>
          </a:p>
        </p:txBody>
      </p:sp>
      <p:sp>
        <p:nvSpPr>
          <p:cNvPr id="1330179" name="Rectangle 3"/>
          <p:cNvSpPr>
            <a:spLocks noChangeArrowheads="1"/>
          </p:cNvSpPr>
          <p:nvPr/>
        </p:nvSpPr>
        <p:spPr bwMode="auto">
          <a:xfrm>
            <a:off x="304800" y="762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/>
          <a:p>
            <a:pPr eaLnBrk="1" hangingPunct="1"/>
            <a:r>
              <a:rPr lang="en-US" sz="2400" dirty="0">
                <a:solidFill>
                  <a:srgbClr val="FFFF00"/>
                </a:solidFill>
              </a:rPr>
              <a:t>FY </a:t>
            </a:r>
            <a:r>
              <a:rPr lang="en-US" sz="2400" dirty="0" smtClean="0">
                <a:solidFill>
                  <a:srgbClr val="FFFF00"/>
                </a:solidFill>
              </a:rPr>
              <a:t>2016-17 </a:t>
            </a:r>
            <a:r>
              <a:rPr lang="en-US" sz="2400" dirty="0">
                <a:solidFill>
                  <a:srgbClr val="FFFF00"/>
                </a:solidFill>
              </a:rPr>
              <a:t>General </a:t>
            </a:r>
            <a:r>
              <a:rPr lang="en-US" sz="2400" dirty="0" smtClean="0">
                <a:solidFill>
                  <a:srgbClr val="FFFF00"/>
                </a:solidFill>
              </a:rPr>
              <a:t>Fund Proposed Budget</a:t>
            </a:r>
            <a:r>
              <a:rPr lang="en-US" sz="2400" dirty="0">
                <a:solidFill>
                  <a:srgbClr val="FF0000"/>
                </a:solidFill>
              </a:rPr>
              <a:t/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000" dirty="0" smtClean="0"/>
              <a:t>Maintenance &amp; Operation Changes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638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Slide </a:t>
            </a:r>
            <a:fld id="{F021E643-3588-4F97-B2C7-1077E888377E}" type="slidenum">
              <a:rPr lang="en-US">
                <a:solidFill>
                  <a:srgbClr val="FFFFFF"/>
                </a:solidFill>
              </a:rPr>
              <a:pPr/>
              <a:t>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19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610600" cy="5029200"/>
          </a:xfrm>
        </p:spPr>
        <p:txBody>
          <a:bodyPr/>
          <a:lstStyle/>
          <a:p>
            <a:pPr marL="346075" lvl="0" indent="-346075">
              <a:spcAft>
                <a:spcPct val="60000"/>
              </a:spcAft>
              <a:tabLst>
                <a:tab pos="346075" algn="l"/>
                <a:tab pos="1543050" algn="l"/>
              </a:tabLst>
            </a:pPr>
            <a:r>
              <a:rPr lang="en-US" sz="1900" dirty="0" smtClean="0">
                <a:solidFill>
                  <a:srgbClr val="FFFFFF"/>
                </a:solidFill>
              </a:rPr>
              <a:t>Transfers and Capital Outlay </a:t>
            </a:r>
            <a:r>
              <a:rPr lang="en-US" sz="1900" dirty="0">
                <a:solidFill>
                  <a:srgbClr val="FFFFFF"/>
                </a:solidFill>
              </a:rPr>
              <a:t>i</a:t>
            </a:r>
            <a:r>
              <a:rPr lang="en-US" sz="1900" dirty="0" smtClean="0">
                <a:solidFill>
                  <a:srgbClr val="FFFFFF"/>
                </a:solidFill>
              </a:rPr>
              <a:t>ncrease </a:t>
            </a:r>
            <a:r>
              <a:rPr lang="en-US" sz="1900" dirty="0">
                <a:solidFill>
                  <a:srgbClr val="FFFFFF"/>
                </a:solidFill>
              </a:rPr>
              <a:t>by $</a:t>
            </a:r>
            <a:r>
              <a:rPr lang="en-US" sz="1900" dirty="0" smtClean="0">
                <a:solidFill>
                  <a:srgbClr val="FFFFFF"/>
                </a:solidFill>
              </a:rPr>
              <a:t>907 </a:t>
            </a:r>
            <a:r>
              <a:rPr lang="en-US" sz="1900" dirty="0">
                <a:solidFill>
                  <a:srgbClr val="FFFFFF"/>
                </a:solidFill>
              </a:rPr>
              <a:t>thousand primarily due </a:t>
            </a:r>
            <a:r>
              <a:rPr lang="en-US" sz="1900" dirty="0" smtClean="0">
                <a:solidFill>
                  <a:srgbClr val="FFFFFF"/>
                </a:solidFill>
              </a:rPr>
              <a:t>to the following:</a:t>
            </a:r>
            <a:endParaRPr lang="en-US" sz="1900" dirty="0">
              <a:solidFill>
                <a:srgbClr val="FFFFFF"/>
              </a:solidFill>
            </a:endParaRPr>
          </a:p>
          <a:p>
            <a:pPr marL="688975" lvl="1" indent="-346075">
              <a:spcAft>
                <a:spcPct val="60000"/>
              </a:spcAft>
              <a:tabLst>
                <a:tab pos="346075" algn="l"/>
                <a:tab pos="1543050" algn="l"/>
              </a:tabLst>
            </a:pPr>
            <a:r>
              <a:rPr lang="en-US" sz="1600" dirty="0" smtClean="0">
                <a:solidFill>
                  <a:srgbClr val="FFFFFF"/>
                </a:solidFill>
              </a:rPr>
              <a:t>$</a:t>
            </a:r>
            <a:r>
              <a:rPr lang="en-US" sz="1600" dirty="0">
                <a:solidFill>
                  <a:srgbClr val="FFFFFF"/>
                </a:solidFill>
              </a:rPr>
              <a:t>1.1 million increase to Capital Improvement primarily for Street </a:t>
            </a:r>
            <a:r>
              <a:rPr lang="en-US" sz="1600" dirty="0" smtClean="0">
                <a:solidFill>
                  <a:srgbClr val="FFFFFF"/>
                </a:solidFill>
              </a:rPr>
              <a:t>Improvement Projects</a:t>
            </a:r>
          </a:p>
          <a:p>
            <a:pPr marL="688975" lvl="1" indent="-346075">
              <a:spcAft>
                <a:spcPct val="60000"/>
              </a:spcAft>
              <a:tabLst>
                <a:tab pos="346075" algn="l"/>
                <a:tab pos="1543050" algn="l"/>
              </a:tabLst>
            </a:pPr>
            <a:r>
              <a:rPr lang="en-US" sz="1600" dirty="0">
                <a:solidFill>
                  <a:srgbClr val="FFFFFF"/>
                </a:solidFill>
              </a:rPr>
              <a:t>$300 thousand increase in transfer for Certificates of Participation (COP’s) </a:t>
            </a:r>
          </a:p>
          <a:p>
            <a:pPr marL="688975" lvl="1" indent="-346075">
              <a:spcAft>
                <a:spcPct val="60000"/>
              </a:spcAft>
              <a:tabLst>
                <a:tab pos="346075" algn="l"/>
                <a:tab pos="1543050" algn="l"/>
              </a:tabLst>
            </a:pPr>
            <a:r>
              <a:rPr lang="en-US" sz="1600" dirty="0">
                <a:solidFill>
                  <a:srgbClr val="FFFFFF"/>
                </a:solidFill>
              </a:rPr>
              <a:t>$300 thousand decrease in transfer to Economic Development</a:t>
            </a:r>
          </a:p>
          <a:p>
            <a:pPr marL="688975" lvl="1" indent="-346075">
              <a:spcAft>
                <a:spcPct val="60000"/>
              </a:spcAft>
              <a:tabLst>
                <a:tab pos="346075" algn="l"/>
                <a:tab pos="1543050" algn="l"/>
              </a:tabLst>
            </a:pPr>
            <a:r>
              <a:rPr lang="en-US" sz="1600" dirty="0">
                <a:solidFill>
                  <a:srgbClr val="FFFFFF"/>
                </a:solidFill>
              </a:rPr>
              <a:t>$184 thousand decrease to </a:t>
            </a:r>
            <a:r>
              <a:rPr lang="en-US" sz="1600" dirty="0"/>
              <a:t>Low &amp; Moderate Income Housing Fund </a:t>
            </a:r>
            <a:r>
              <a:rPr lang="en-US" sz="1600" dirty="0">
                <a:solidFill>
                  <a:srgbClr val="FFFFFF"/>
                </a:solidFill>
              </a:rPr>
              <a:t>for the 20% of the GSA Loan Repayment</a:t>
            </a:r>
          </a:p>
          <a:p>
            <a:pPr marL="688975" lvl="1" indent="-346075">
              <a:spcAft>
                <a:spcPct val="60000"/>
              </a:spcAft>
              <a:tabLst>
                <a:tab pos="346075" algn="l"/>
                <a:tab pos="1543050" algn="l"/>
              </a:tabLst>
            </a:pPr>
            <a:r>
              <a:rPr lang="en-US" sz="1600" dirty="0" smtClean="0">
                <a:solidFill>
                  <a:srgbClr val="FFFFFF"/>
                </a:solidFill>
              </a:rPr>
              <a:t>$35 thousand decrease in Capital Outlay</a:t>
            </a:r>
          </a:p>
          <a:p>
            <a:pPr marL="688975" lvl="1" indent="-346075">
              <a:spcAft>
                <a:spcPct val="60000"/>
              </a:spcAft>
              <a:tabLst>
                <a:tab pos="346075" algn="l"/>
                <a:tab pos="1543050" algn="l"/>
              </a:tabLst>
            </a:pPr>
            <a:r>
              <a:rPr lang="en-US" sz="1600" dirty="0">
                <a:solidFill>
                  <a:srgbClr val="FFFFFF"/>
                </a:solidFill>
              </a:rPr>
              <a:t>$14 thousand increase for Nutritional </a:t>
            </a:r>
            <a:r>
              <a:rPr lang="en-US" sz="1600" dirty="0" smtClean="0">
                <a:solidFill>
                  <a:srgbClr val="FFFFFF"/>
                </a:solidFill>
              </a:rPr>
              <a:t>Meals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219587" name="Rectangle 3"/>
          <p:cNvSpPr>
            <a:spLocks noChangeArrowheads="1"/>
          </p:cNvSpPr>
          <p:nvPr/>
        </p:nvSpPr>
        <p:spPr bwMode="auto">
          <a:xfrm>
            <a:off x="304800" y="762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/>
          <a:p>
            <a:pPr eaLnBrk="1" hangingPunct="1"/>
            <a:r>
              <a:rPr lang="en-US" sz="2400" dirty="0">
                <a:solidFill>
                  <a:srgbClr val="FFFF00"/>
                </a:solidFill>
              </a:rPr>
              <a:t>FY 2016-17 General Fund Proposed Budget </a:t>
            </a:r>
            <a:endParaRPr lang="en-US" sz="2400" dirty="0" smtClean="0">
              <a:solidFill>
                <a:srgbClr val="FFFF00"/>
              </a:solidFill>
            </a:endParaRPr>
          </a:p>
          <a:p>
            <a:pPr eaLnBrk="1" hangingPunct="1"/>
            <a:r>
              <a:rPr lang="en-US" sz="2000" dirty="0" smtClean="0">
                <a:solidFill>
                  <a:srgbClr val="FFFFFF"/>
                </a:solidFill>
              </a:rPr>
              <a:t>Transfers Out/Capital Outlay</a:t>
            </a: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12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Slide </a:t>
            </a:r>
            <a:fld id="{8E18DBD1-AAAE-4C38-BA60-AAD02946C668}" type="slidenum">
              <a:rPr lang="en-US" smtClean="0">
                <a:solidFill>
                  <a:srgbClr val="FFFFFF"/>
                </a:solidFill>
              </a:rPr>
              <a:pPr/>
              <a:t>9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17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7175" y="762000"/>
            <a:ext cx="8582025" cy="5867400"/>
          </a:xfrm>
        </p:spPr>
        <p:txBody>
          <a:bodyPr/>
          <a:lstStyle/>
          <a:p>
            <a:pPr marL="346075" indent="-346075">
              <a:spcAft>
                <a:spcPts val="600"/>
              </a:spcAft>
              <a:tabLst>
                <a:tab pos="1543050" algn="l"/>
              </a:tabLst>
            </a:pPr>
            <a:r>
              <a:rPr lang="en-US" sz="1900" dirty="0" smtClean="0">
                <a:solidFill>
                  <a:srgbClr val="FFFF00"/>
                </a:solidFill>
                <a:effectLst/>
              </a:rPr>
              <a:t>Total Proposed Additions $2,499,240</a:t>
            </a:r>
          </a:p>
          <a:p>
            <a:pPr marL="688975" lvl="1" indent="-346075">
              <a:spcAft>
                <a:spcPts val="600"/>
              </a:spcAft>
              <a:tabLst>
                <a:tab pos="1543050" algn="l"/>
              </a:tabLst>
            </a:pPr>
            <a:r>
              <a:rPr lang="en-US" sz="1800" dirty="0" smtClean="0">
                <a:solidFill>
                  <a:srgbClr val="FFFF00"/>
                </a:solidFill>
                <a:effectLst/>
              </a:rPr>
              <a:t>Personnel $1,703,353</a:t>
            </a: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1 Additional Position in Community Services &amp; Parks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 Community Services Specialist </a:t>
            </a:r>
            <a:r>
              <a:rPr lang="en-US" sz="1400" dirty="0">
                <a:effectLst/>
              </a:rPr>
              <a:t>for </a:t>
            </a:r>
            <a:r>
              <a:rPr lang="en-US" sz="1400" dirty="0" smtClean="0">
                <a:effectLst/>
              </a:rPr>
              <a:t>One-Glendale </a:t>
            </a:r>
            <a:r>
              <a:rPr lang="en-US" sz="1400" dirty="0">
                <a:effectLst/>
              </a:rPr>
              <a:t>After School Sports Program </a:t>
            </a:r>
            <a:r>
              <a:rPr lang="en-US" sz="1400" dirty="0" smtClean="0">
                <a:effectLst/>
              </a:rPr>
              <a:t> $60,227  </a:t>
            </a:r>
          </a:p>
          <a:p>
            <a:pPr marL="685800" lvl="2" indent="0">
              <a:spcBef>
                <a:spcPts val="0"/>
              </a:spcBef>
              <a:spcAft>
                <a:spcPts val="0"/>
              </a:spcAft>
              <a:buNone/>
              <a:tabLst>
                <a:tab pos="1543050" algn="l"/>
              </a:tabLst>
            </a:pPr>
            <a:endParaRPr lang="en-US" sz="1600" dirty="0" smtClean="0">
              <a:effectLst/>
            </a:endParaRP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Reallocating 26 positions throughout various Departments $206,218</a:t>
            </a:r>
          </a:p>
          <a:p>
            <a:pPr marL="685800" lvl="2" indent="0">
              <a:spcBef>
                <a:spcPts val="0"/>
              </a:spcBef>
              <a:spcAft>
                <a:spcPts val="0"/>
              </a:spcAft>
              <a:buNone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    </a:t>
            </a:r>
            <a:endParaRPr lang="en-US" sz="1600" b="1" dirty="0" smtClean="0">
              <a:solidFill>
                <a:srgbClr val="FFC000"/>
              </a:solidFill>
              <a:effectLst/>
            </a:endParaRP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Hourly Wages $266,206</a:t>
            </a:r>
          </a:p>
          <a:p>
            <a:pPr marL="685800" lvl="2" indent="0">
              <a:spcAft>
                <a:spcPts val="0"/>
              </a:spcAft>
              <a:buNone/>
              <a:tabLst>
                <a:tab pos="1543050" algn="l"/>
              </a:tabLst>
            </a:pPr>
            <a:endParaRPr lang="en-US" sz="800" b="1" dirty="0" smtClean="0">
              <a:solidFill>
                <a:srgbClr val="FFC000"/>
              </a:solidFill>
              <a:effectLst/>
            </a:endParaRP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Personnel Shifts $932,733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Code Enforcement Staff from CDBG Fund  to General Fund $402,392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Fire Paramedic from Emergency  Medical Services Fund to General Fund $161,288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Police Officers Shifting from Police Grant Fund to General Fund $255,570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Principal, Library, Arts &amp; Culture Administrator shifting to General Fund $34,231 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CDD Positions shifting between General Fund and Successor Agency Fund $79,252</a:t>
            </a:r>
          </a:p>
          <a:p>
            <a:pPr marL="1028700" lvl="3" indent="0">
              <a:spcBef>
                <a:spcPts val="0"/>
              </a:spcBef>
              <a:spcAft>
                <a:spcPts val="0"/>
              </a:spcAft>
              <a:buNone/>
              <a:tabLst>
                <a:tab pos="1543050" algn="l"/>
              </a:tabLst>
            </a:pPr>
            <a:endParaRPr lang="en-US" sz="1400" dirty="0" smtClean="0">
              <a:effectLst/>
            </a:endParaRPr>
          </a:p>
          <a:p>
            <a:pPr lvl="2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600" dirty="0" smtClean="0">
                <a:effectLst/>
              </a:rPr>
              <a:t>Salary Surveys, Incentive Programs, Overtime, and Other Benefits $237,969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Public Works Technician Certification Program $149,400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Salary surveys $53,419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MOU driven </a:t>
            </a:r>
            <a:r>
              <a:rPr lang="en-US" sz="1400" dirty="0">
                <a:effectLst/>
              </a:rPr>
              <a:t>o</a:t>
            </a:r>
            <a:r>
              <a:rPr lang="en-US" sz="1400" dirty="0" smtClean="0">
                <a:effectLst/>
              </a:rPr>
              <a:t>vertime $14,450</a:t>
            </a:r>
          </a:p>
          <a:p>
            <a:pPr lvl="3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543050" algn="l"/>
              </a:tabLst>
            </a:pPr>
            <a:r>
              <a:rPr lang="en-US" sz="1400" dirty="0" smtClean="0">
                <a:effectLst/>
              </a:rPr>
              <a:t>Auto allowance $20,700</a:t>
            </a:r>
          </a:p>
          <a:p>
            <a:pPr marL="1028700" lvl="3" indent="0">
              <a:spcAft>
                <a:spcPts val="0"/>
              </a:spcAft>
              <a:buNone/>
              <a:tabLst>
                <a:tab pos="1543050" algn="l"/>
              </a:tabLst>
            </a:pPr>
            <a:endParaRPr lang="en-US" sz="1400" dirty="0" smtClean="0">
              <a:effectLst/>
            </a:endParaRPr>
          </a:p>
          <a:p>
            <a:pPr marL="685800" lvl="2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sz="1400" dirty="0" smtClean="0"/>
          </a:p>
          <a:p>
            <a:pPr marL="0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sz="2000" dirty="0">
              <a:solidFill>
                <a:srgbClr val="FFFF00"/>
              </a:solidFill>
              <a:effectLst/>
            </a:endParaRPr>
          </a:p>
          <a:p>
            <a:pPr marL="0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sz="2000" dirty="0" smtClean="0"/>
          </a:p>
          <a:p>
            <a:pPr marL="0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sz="1000" dirty="0"/>
          </a:p>
          <a:p>
            <a:pPr marL="0" indent="0">
              <a:spcAft>
                <a:spcPct val="60000"/>
              </a:spcAft>
              <a:buNone/>
              <a:tabLst>
                <a:tab pos="1543050" algn="l"/>
              </a:tabLst>
            </a:pPr>
            <a:endParaRPr lang="en-US" sz="2000" dirty="0" smtClean="0"/>
          </a:p>
        </p:txBody>
      </p:sp>
      <p:sp>
        <p:nvSpPr>
          <p:cNvPr id="1217539" name="Rectangle 3"/>
          <p:cNvSpPr>
            <a:spLocks noChangeArrowheads="1"/>
          </p:cNvSpPr>
          <p:nvPr/>
        </p:nvSpPr>
        <p:spPr bwMode="auto">
          <a:xfrm>
            <a:off x="304800" y="76200"/>
            <a:ext cx="8534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ctr"/>
          <a:lstStyle/>
          <a:p>
            <a:pPr eaLnBrk="1" hangingPunct="1"/>
            <a:r>
              <a:rPr lang="en-US" sz="2400" dirty="0">
                <a:solidFill>
                  <a:srgbClr val="FFFF00"/>
                </a:solidFill>
              </a:rPr>
              <a:t>FY 2016-17 General Fund Proposed Budget</a:t>
            </a:r>
            <a:r>
              <a:rPr lang="en-US" sz="2400" dirty="0" smtClean="0">
                <a:solidFill>
                  <a:srgbClr val="FFFFFF"/>
                </a:solidFill>
              </a:rPr>
              <a:t/>
            </a:r>
            <a:br>
              <a:rPr lang="en-US" sz="2400" dirty="0" smtClean="0">
                <a:solidFill>
                  <a:srgbClr val="FFFFFF"/>
                </a:solidFill>
              </a:rPr>
            </a:br>
            <a:r>
              <a:rPr lang="en-US" sz="2000" dirty="0" smtClean="0">
                <a:solidFill>
                  <a:srgbClr val="FFFFFF"/>
                </a:solidFill>
              </a:rPr>
              <a:t>Program Restoration &amp; Shifting of Positions (1 of 2)</a:t>
            </a: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67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23162</TotalTime>
  <Words>4005</Words>
  <Application>Microsoft Office PowerPoint</Application>
  <PresentationFormat>On-screen Show (4:3)</PresentationFormat>
  <Paragraphs>1490</Paragraphs>
  <Slides>38</Slides>
  <Notes>38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Beam</vt:lpstr>
      <vt:lpstr>4_Beam</vt:lpstr>
      <vt:lpstr>5_Beam</vt:lpstr>
      <vt:lpstr>1_Beam</vt:lpstr>
      <vt:lpstr>3_Beam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FY 2016-17 General Fund Proposed Budget Unassigned Fund Balance Projection </vt:lpstr>
      <vt:lpstr>FY 2016-17 General Fund Forecast</vt:lpstr>
      <vt:lpstr>PowerPoint Presentation</vt:lpstr>
      <vt:lpstr>Summary of Appropriations All Funds</vt:lpstr>
      <vt:lpstr>Summary of Appropriations General Fund (1 of 2)</vt:lpstr>
      <vt:lpstr>Summary of Appropriations General Fund (2 of 2)</vt:lpstr>
      <vt:lpstr>Summary of Appropriations Special Revenue Funds (1 of 3)</vt:lpstr>
      <vt:lpstr>Summary of Appropriations Special Revenue Funds (2 of 3)</vt:lpstr>
      <vt:lpstr>Summary of Appropriations Special Revenue Funds (3 of 3)</vt:lpstr>
      <vt:lpstr>Summary of Appropriations Debt Service Funds</vt:lpstr>
      <vt:lpstr>Summary of Appropriations Capital Improvement Funds</vt:lpstr>
      <vt:lpstr>Summary of Appropriations Enterprise Funds</vt:lpstr>
      <vt:lpstr>Summary of Appropriations Internal Service Funds (1 of 2)</vt:lpstr>
      <vt:lpstr>Summary of Appropriations Internal Service Funds (2 of 2)</vt:lpstr>
      <vt:lpstr>Summary of Appropriations-Recap All Funds</vt:lpstr>
      <vt:lpstr>PowerPoint Presentation</vt:lpstr>
      <vt:lpstr> Salaries &amp; Benefits Summary Position Reductions Citywide (In Thousands) </vt:lpstr>
      <vt:lpstr>Total Personnel - All Funds Management v. Non-Management</vt:lpstr>
      <vt:lpstr>Total Personnel –General Fund Management v. Non-Management</vt:lpstr>
      <vt:lpstr>Total Personnel – Non-General Fund Management v. Non-Management</vt:lpstr>
      <vt:lpstr>Total Personnel Appropriation - All Funds Four-Year Comparison (in millions)</vt:lpstr>
      <vt:lpstr>Total Personnel Appropriation - General Fund Four-Year Comparison (in millions)</vt:lpstr>
      <vt:lpstr>PowerPoint Presentation</vt:lpstr>
      <vt:lpstr>PowerPoint Presentation</vt:lpstr>
      <vt:lpstr>PowerPoint Presentation</vt:lpstr>
      <vt:lpstr>PowerPoint Presentation</vt:lpstr>
      <vt:lpstr>Questions &amp; Comments</vt:lpstr>
    </vt:vector>
  </TitlesOfParts>
  <Company>CITY OF GLENDALE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Budget Study Session 2009-10</dc:title>
  <dc:creator>Budget</dc:creator>
  <cp:lastModifiedBy>Elliot, Bob</cp:lastModifiedBy>
  <cp:revision>1303</cp:revision>
  <cp:lastPrinted>2016-05-19T17:30:09Z</cp:lastPrinted>
  <dcterms:created xsi:type="dcterms:W3CDTF">2009-04-29T22:49:38Z</dcterms:created>
  <dcterms:modified xsi:type="dcterms:W3CDTF">2016-05-24T23:56:33Z</dcterms:modified>
</cp:coreProperties>
</file>