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charts/chart1.xml" ContentType="application/vnd.openxmlformats-officedocument.drawingml.chart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6" r:id="rId2"/>
  </p:sldMasterIdLst>
  <p:notesMasterIdLst>
    <p:notesMasterId r:id="rId77"/>
  </p:notesMasterIdLst>
  <p:handoutMasterIdLst>
    <p:handoutMasterId r:id="rId78"/>
  </p:handoutMasterIdLst>
  <p:sldIdLst>
    <p:sldId id="256" r:id="rId3"/>
    <p:sldId id="258" r:id="rId4"/>
    <p:sldId id="259" r:id="rId5"/>
    <p:sldId id="295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92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4" r:id="rId29"/>
    <p:sldId id="271" r:id="rId30"/>
    <p:sldId id="286" r:id="rId31"/>
    <p:sldId id="287" r:id="rId32"/>
    <p:sldId id="288" r:id="rId33"/>
    <p:sldId id="289" r:id="rId34"/>
    <p:sldId id="296" r:id="rId35"/>
    <p:sldId id="338" r:id="rId36"/>
    <p:sldId id="339" r:id="rId37"/>
    <p:sldId id="297" r:id="rId38"/>
    <p:sldId id="298" r:id="rId39"/>
    <p:sldId id="337" r:id="rId40"/>
    <p:sldId id="290" r:id="rId41"/>
    <p:sldId id="300" r:id="rId42"/>
    <p:sldId id="301" r:id="rId43"/>
    <p:sldId id="335" r:id="rId44"/>
    <p:sldId id="331" r:id="rId45"/>
    <p:sldId id="305" r:id="rId46"/>
    <p:sldId id="306" r:id="rId47"/>
    <p:sldId id="307" r:id="rId48"/>
    <p:sldId id="308" r:id="rId49"/>
    <p:sldId id="336" r:id="rId50"/>
    <p:sldId id="309" r:id="rId51"/>
    <p:sldId id="310" r:id="rId52"/>
    <p:sldId id="311" r:id="rId53"/>
    <p:sldId id="312" r:id="rId54"/>
    <p:sldId id="333" r:id="rId55"/>
    <p:sldId id="313" r:id="rId56"/>
    <p:sldId id="314" r:id="rId57"/>
    <p:sldId id="315" r:id="rId58"/>
    <p:sldId id="316" r:id="rId59"/>
    <p:sldId id="317" r:id="rId60"/>
    <p:sldId id="318" r:id="rId61"/>
    <p:sldId id="332" r:id="rId62"/>
    <p:sldId id="319" r:id="rId63"/>
    <p:sldId id="320" r:id="rId64"/>
    <p:sldId id="321" r:id="rId65"/>
    <p:sldId id="322" r:id="rId66"/>
    <p:sldId id="323" r:id="rId67"/>
    <p:sldId id="324" r:id="rId68"/>
    <p:sldId id="325" r:id="rId69"/>
    <p:sldId id="326" r:id="rId70"/>
    <p:sldId id="327" r:id="rId71"/>
    <p:sldId id="328" r:id="rId72"/>
    <p:sldId id="294" r:id="rId73"/>
    <p:sldId id="334" r:id="rId74"/>
    <p:sldId id="330" r:id="rId75"/>
    <p:sldId id="329" r:id="rId76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odinez, Christine" initials="G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4629" autoAdjust="0"/>
  </p:normalViewPr>
  <p:slideViewPr>
    <p:cSldViewPr>
      <p:cViewPr>
        <p:scale>
          <a:sx n="90" d="100"/>
          <a:sy n="90" d="100"/>
        </p:scale>
        <p:origin x="-2424" y="-5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51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76" Type="http://schemas.openxmlformats.org/officeDocument/2006/relationships/slide" Target="slides/slide74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slide" Target="slides/slide72.xml"/><Relationship Id="rId79" Type="http://schemas.openxmlformats.org/officeDocument/2006/relationships/commentAuthors" Target="commentAuthor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handoutMaster" Target="handoutMasters/handoutMaster1.xml"/><Relationship Id="rId8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presProps" Target="pres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86CDE6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86CDE6"/>
              </a:solidFill>
              <a:ln>
                <a:solidFill>
                  <a:srgbClr val="CDD3FF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C11-4E17-B168-3B19D16B8AC0}"/>
              </c:ext>
            </c:extLst>
          </c:dPt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 dirty="0"/>
                      <a:t>$</a:t>
                    </a:r>
                    <a:r>
                      <a:rPr lang="en-US" b="1" dirty="0" smtClean="0"/>
                      <a:t>20.73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="1" dirty="0"/>
                      <a:t>$</a:t>
                    </a:r>
                    <a:r>
                      <a:rPr lang="en-US" b="1" dirty="0" smtClean="0"/>
                      <a:t>24.67**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1" dirty="0"/>
                      <a:t>$</a:t>
                    </a:r>
                    <a:r>
                      <a:rPr lang="en-US" b="1" dirty="0" smtClean="0"/>
                      <a:t>32.70**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b="1" dirty="0"/>
                      <a:t>$</a:t>
                    </a:r>
                    <a:r>
                      <a:rPr lang="en-US" b="1" dirty="0" smtClean="0"/>
                      <a:t>43.69**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&quot;$&quot;#,##0.00" sourceLinked="0"/>
            <c:spPr>
              <a:solidFill>
                <a:schemeClr val="bg1">
                  <a:lumMod val="90000"/>
                </a:schemeClr>
              </a:solidFill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 baseline="0">
                    <a:solidFill>
                      <a:srgbClr val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Santa Monica</c:v>
                </c:pt>
                <c:pt idx="1">
                  <c:v>Glendale</c:v>
                </c:pt>
                <c:pt idx="2">
                  <c:v>Burbank</c:v>
                </c:pt>
                <c:pt idx="3">
                  <c:v>San Fernando</c:v>
                </c:pt>
                <c:pt idx="4">
                  <c:v>CVWD</c:v>
                </c:pt>
                <c:pt idx="5">
                  <c:v>Los Angeles</c:v>
                </c:pt>
                <c:pt idx="6">
                  <c:v>Beverly Hills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18.97</c:v>
                </c:pt>
                <c:pt idx="1">
                  <c:v>20.73</c:v>
                </c:pt>
                <c:pt idx="2">
                  <c:v>24.67</c:v>
                </c:pt>
                <c:pt idx="3">
                  <c:v>32.700000000000003</c:v>
                </c:pt>
                <c:pt idx="4">
                  <c:v>34.11</c:v>
                </c:pt>
                <c:pt idx="5">
                  <c:v>38.4</c:v>
                </c:pt>
                <c:pt idx="6">
                  <c:v>43.69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C11-4E17-B168-3B19D16B8A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3827712"/>
        <c:axId val="143829248"/>
      </c:barChart>
      <c:catAx>
        <c:axId val="1438277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 baseline="0"/>
            </a:pPr>
            <a:endParaRPr lang="en-US"/>
          </a:p>
        </c:txPr>
        <c:crossAx val="143829248"/>
        <c:crosses val="autoZero"/>
        <c:auto val="1"/>
        <c:lblAlgn val="ctr"/>
        <c:lblOffset val="100"/>
        <c:noMultiLvlLbl val="0"/>
      </c:catAx>
      <c:valAx>
        <c:axId val="143829248"/>
        <c:scaling>
          <c:orientation val="minMax"/>
        </c:scaling>
        <c:delete val="0"/>
        <c:axPos val="l"/>
        <c:majorGridlines/>
        <c:numFmt formatCode="&quot;$&quot;#,##0" sourceLinked="0"/>
        <c:majorTickMark val="out"/>
        <c:minorTickMark val="none"/>
        <c:tickLblPos val="nextTo"/>
        <c:txPr>
          <a:bodyPr/>
          <a:lstStyle/>
          <a:p>
            <a:pPr>
              <a:defRPr sz="1400" b="1" baseline="0"/>
            </a:pPr>
            <a:endParaRPr lang="en-US"/>
          </a:p>
        </c:txPr>
        <c:crossAx val="143827712"/>
        <c:crosses val="autoZero"/>
        <c:crossBetween val="between"/>
      </c:valAx>
    </c:plotArea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6D6E252-4C8E-4E8A-A6DD-C426B2E3CB8B}" type="datetimeFigureOut">
              <a:rPr lang="en-US" smtClean="0"/>
              <a:t>5/22/2018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2787CB8A-B1D7-4874-8EE9-A1986AC97A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508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1F4834E7-B808-40E3-B122-B206974A4110}" type="datetimeFigureOut">
              <a:rPr lang="en-US" smtClean="0"/>
              <a:t>5/22/2018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926E0EA2-4D9A-423A-A45A-3C46F919A7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013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8267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8089" indent="-291571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66291" indent="-23325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32808" indent="-23325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99324" indent="-23325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65840" indent="-23325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32358" indent="-23325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8872" indent="-23325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5389" indent="-23325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678A257-1D12-4ECE-B864-A47C7AED1FA3}" type="slidenum">
              <a:rPr lang="en-US" altLang="en-US">
                <a:solidFill>
                  <a:srgbClr val="000000"/>
                </a:solidFill>
              </a:rPr>
              <a:pPr eaLnBrk="1" hangingPunct="1"/>
              <a:t>13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8089" indent="-291571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66291" indent="-23325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32808" indent="-23325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99324" indent="-23325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65840" indent="-23325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32358" indent="-23325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8872" indent="-23325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5389" indent="-23325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/>
              <a:t>May 3, 2016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7079" indent="-287338">
              <a:defRPr>
                <a:solidFill>
                  <a:srgbClr val="FFFF00"/>
                </a:solidFill>
                <a:latin typeface="Arial" charset="0"/>
              </a:defRPr>
            </a:lvl2pPr>
            <a:lvl3pPr marL="1149354" indent="-229870">
              <a:defRPr>
                <a:solidFill>
                  <a:srgbClr val="FFFF00"/>
                </a:solidFill>
                <a:latin typeface="Arial" charset="0"/>
              </a:defRPr>
            </a:lvl3pPr>
            <a:lvl4pPr marL="1609095" indent="-229870">
              <a:defRPr>
                <a:solidFill>
                  <a:srgbClr val="FFFF00"/>
                </a:solidFill>
                <a:latin typeface="Arial" charset="0"/>
              </a:defRPr>
            </a:lvl4pPr>
            <a:lvl5pPr marL="2068838" indent="-229870">
              <a:defRPr>
                <a:solidFill>
                  <a:srgbClr val="FFFF00"/>
                </a:solidFill>
                <a:latin typeface="Arial" charset="0"/>
              </a:defRPr>
            </a:lvl5pPr>
            <a:lvl6pPr marL="2528580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88322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48064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907806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C0B0770D-8F95-42BE-A639-0CD56B9960DC}" type="slidenum">
              <a:rPr lang="en-US" altLang="en-US" smtClean="0">
                <a:solidFill>
                  <a:srgbClr val="000000"/>
                </a:solidFill>
              </a:rPr>
              <a:pPr/>
              <a:t>15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85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737" indent="-286054">
              <a:defRPr>
                <a:solidFill>
                  <a:srgbClr val="FFFF00"/>
                </a:solidFill>
                <a:latin typeface="Arial" charset="0"/>
              </a:defRPr>
            </a:lvl2pPr>
            <a:lvl3pPr marL="1144213" indent="-228842">
              <a:defRPr>
                <a:solidFill>
                  <a:srgbClr val="FFFF00"/>
                </a:solidFill>
                <a:latin typeface="Arial" charset="0"/>
              </a:defRPr>
            </a:lvl3pPr>
            <a:lvl4pPr marL="1601899" indent="-228842">
              <a:defRPr>
                <a:solidFill>
                  <a:srgbClr val="FFFF00"/>
                </a:solidFill>
                <a:latin typeface="Arial" charset="0"/>
              </a:defRPr>
            </a:lvl4pPr>
            <a:lvl5pPr marL="2059584" indent="-228842">
              <a:defRPr>
                <a:solidFill>
                  <a:srgbClr val="FFFF00"/>
                </a:solidFill>
                <a:latin typeface="Arial" charset="0"/>
              </a:defRPr>
            </a:lvl5pPr>
            <a:lvl6pPr marL="2517269" indent="-228842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4954" indent="-228842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2641" indent="-228842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0326" indent="-228842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7DB50099-76F4-44E1-B743-3D5DED4CEDFA}" type="slidenum">
              <a:rPr lang="en-US" altLang="en-US" smtClean="0">
                <a:solidFill>
                  <a:srgbClr val="000000"/>
                </a:solidFill>
              </a:rPr>
              <a:pPr/>
              <a:t>16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88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737" indent="-286054">
              <a:defRPr>
                <a:solidFill>
                  <a:srgbClr val="FFFF00"/>
                </a:solidFill>
                <a:latin typeface="Arial" charset="0"/>
              </a:defRPr>
            </a:lvl2pPr>
            <a:lvl3pPr marL="1144213" indent="-228842">
              <a:defRPr>
                <a:solidFill>
                  <a:srgbClr val="FFFF00"/>
                </a:solidFill>
                <a:latin typeface="Arial" charset="0"/>
              </a:defRPr>
            </a:lvl3pPr>
            <a:lvl4pPr marL="1601899" indent="-228842">
              <a:defRPr>
                <a:solidFill>
                  <a:srgbClr val="FFFF00"/>
                </a:solidFill>
                <a:latin typeface="Arial" charset="0"/>
              </a:defRPr>
            </a:lvl4pPr>
            <a:lvl5pPr marL="2059584" indent="-228842">
              <a:defRPr>
                <a:solidFill>
                  <a:srgbClr val="FFFF00"/>
                </a:solidFill>
                <a:latin typeface="Arial" charset="0"/>
              </a:defRPr>
            </a:lvl5pPr>
            <a:lvl6pPr marL="2517269" indent="-228842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4954" indent="-228842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2641" indent="-228842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0326" indent="-228842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698A305C-71A7-4336-9A44-87B176520F3B}" type="slidenum">
              <a:rPr lang="en-US" altLang="en-US" smtClean="0">
                <a:solidFill>
                  <a:srgbClr val="000000"/>
                </a:solidFill>
              </a:rPr>
              <a:pPr/>
              <a:t>17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89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7079" indent="-287338">
              <a:defRPr>
                <a:solidFill>
                  <a:srgbClr val="FFFF00"/>
                </a:solidFill>
                <a:latin typeface="Arial" charset="0"/>
              </a:defRPr>
            </a:lvl2pPr>
            <a:lvl3pPr marL="1149354" indent="-229870">
              <a:defRPr>
                <a:solidFill>
                  <a:srgbClr val="FFFF00"/>
                </a:solidFill>
                <a:latin typeface="Arial" charset="0"/>
              </a:defRPr>
            </a:lvl3pPr>
            <a:lvl4pPr marL="1609095" indent="-229870">
              <a:defRPr>
                <a:solidFill>
                  <a:srgbClr val="FFFF00"/>
                </a:solidFill>
                <a:latin typeface="Arial" charset="0"/>
              </a:defRPr>
            </a:lvl4pPr>
            <a:lvl5pPr marL="2068838" indent="-229870">
              <a:defRPr>
                <a:solidFill>
                  <a:srgbClr val="FFFF00"/>
                </a:solidFill>
                <a:latin typeface="Arial" charset="0"/>
              </a:defRPr>
            </a:lvl5pPr>
            <a:lvl6pPr marL="2528580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88322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48064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907806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86D1C8A1-7699-42C6-B73B-8BFDB4377B84}" type="slidenum">
              <a:rPr lang="en-US" altLang="en-US" smtClean="0">
                <a:solidFill>
                  <a:srgbClr val="000000"/>
                </a:solidFill>
              </a:rPr>
              <a:pPr/>
              <a:t>18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90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7079" indent="-287338">
              <a:defRPr>
                <a:solidFill>
                  <a:srgbClr val="FFFF00"/>
                </a:solidFill>
                <a:latin typeface="Arial" charset="0"/>
              </a:defRPr>
            </a:lvl2pPr>
            <a:lvl3pPr marL="1149354" indent="-229870">
              <a:defRPr>
                <a:solidFill>
                  <a:srgbClr val="FFFF00"/>
                </a:solidFill>
                <a:latin typeface="Arial" charset="0"/>
              </a:defRPr>
            </a:lvl3pPr>
            <a:lvl4pPr marL="1609095" indent="-229870">
              <a:defRPr>
                <a:solidFill>
                  <a:srgbClr val="FFFF00"/>
                </a:solidFill>
                <a:latin typeface="Arial" charset="0"/>
              </a:defRPr>
            </a:lvl4pPr>
            <a:lvl5pPr marL="2068838" indent="-229870">
              <a:defRPr>
                <a:solidFill>
                  <a:srgbClr val="FFFF00"/>
                </a:solidFill>
                <a:latin typeface="Arial" charset="0"/>
              </a:defRPr>
            </a:lvl5pPr>
            <a:lvl6pPr marL="2528580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88322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48064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907806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1F723656-A47A-427B-87BF-2D6F5656A4FF}" type="slidenum">
              <a:rPr lang="en-US" altLang="en-US" smtClean="0">
                <a:solidFill>
                  <a:srgbClr val="000000"/>
                </a:solidFill>
              </a:rPr>
              <a:pPr/>
              <a:t>19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91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7079" indent="-287338">
              <a:defRPr>
                <a:solidFill>
                  <a:srgbClr val="FFFF00"/>
                </a:solidFill>
                <a:latin typeface="Arial" charset="0"/>
              </a:defRPr>
            </a:lvl2pPr>
            <a:lvl3pPr marL="1149354" indent="-229870">
              <a:defRPr>
                <a:solidFill>
                  <a:srgbClr val="FFFF00"/>
                </a:solidFill>
                <a:latin typeface="Arial" charset="0"/>
              </a:defRPr>
            </a:lvl3pPr>
            <a:lvl4pPr marL="1609095" indent="-229870">
              <a:defRPr>
                <a:solidFill>
                  <a:srgbClr val="FFFF00"/>
                </a:solidFill>
                <a:latin typeface="Arial" charset="0"/>
              </a:defRPr>
            </a:lvl4pPr>
            <a:lvl5pPr marL="2068838" indent="-229870">
              <a:defRPr>
                <a:solidFill>
                  <a:srgbClr val="FFFF00"/>
                </a:solidFill>
                <a:latin typeface="Arial" charset="0"/>
              </a:defRPr>
            </a:lvl5pPr>
            <a:lvl6pPr marL="2528580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88322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48064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907806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7F86FA26-CB7D-43BC-BD76-3DD306BFEE50}" type="slidenum">
              <a:rPr lang="en-US" altLang="en-US" smtClean="0">
                <a:solidFill>
                  <a:srgbClr val="000000"/>
                </a:solidFill>
              </a:rPr>
              <a:pPr/>
              <a:t>20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92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7079" indent="-287338">
              <a:defRPr>
                <a:solidFill>
                  <a:srgbClr val="FFFF00"/>
                </a:solidFill>
                <a:latin typeface="Arial" charset="0"/>
              </a:defRPr>
            </a:lvl2pPr>
            <a:lvl3pPr marL="1149354" indent="-229870">
              <a:defRPr>
                <a:solidFill>
                  <a:srgbClr val="FFFF00"/>
                </a:solidFill>
                <a:latin typeface="Arial" charset="0"/>
              </a:defRPr>
            </a:lvl3pPr>
            <a:lvl4pPr marL="1609095" indent="-229870">
              <a:defRPr>
                <a:solidFill>
                  <a:srgbClr val="FFFF00"/>
                </a:solidFill>
                <a:latin typeface="Arial" charset="0"/>
              </a:defRPr>
            </a:lvl4pPr>
            <a:lvl5pPr marL="2068838" indent="-229870">
              <a:defRPr>
                <a:solidFill>
                  <a:srgbClr val="FFFF00"/>
                </a:solidFill>
                <a:latin typeface="Arial" charset="0"/>
              </a:defRPr>
            </a:lvl5pPr>
            <a:lvl6pPr marL="2528580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88322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48064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907806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7FE8565B-0110-46D1-A3D5-7A6C0849F9DF}" type="slidenum">
              <a:rPr lang="en-US" altLang="en-US" smtClean="0">
                <a:solidFill>
                  <a:srgbClr val="000000"/>
                </a:solidFill>
              </a:rPr>
              <a:pPr/>
              <a:t>21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93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7079" indent="-287338">
              <a:defRPr>
                <a:solidFill>
                  <a:srgbClr val="FFFF00"/>
                </a:solidFill>
                <a:latin typeface="Arial" charset="0"/>
              </a:defRPr>
            </a:lvl2pPr>
            <a:lvl3pPr marL="1149354" indent="-229870">
              <a:defRPr>
                <a:solidFill>
                  <a:srgbClr val="FFFF00"/>
                </a:solidFill>
                <a:latin typeface="Arial" charset="0"/>
              </a:defRPr>
            </a:lvl3pPr>
            <a:lvl4pPr marL="1609095" indent="-229870">
              <a:defRPr>
                <a:solidFill>
                  <a:srgbClr val="FFFF00"/>
                </a:solidFill>
                <a:latin typeface="Arial" charset="0"/>
              </a:defRPr>
            </a:lvl4pPr>
            <a:lvl5pPr marL="2068838" indent="-229870">
              <a:defRPr>
                <a:solidFill>
                  <a:srgbClr val="FFFF00"/>
                </a:solidFill>
                <a:latin typeface="Arial" charset="0"/>
              </a:defRPr>
            </a:lvl5pPr>
            <a:lvl6pPr marL="2528580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88322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48064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907806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DDA121DE-5707-403F-B20B-8806126B9D0E}" type="slidenum">
              <a:rPr lang="en-US" altLang="en-US" smtClean="0">
                <a:solidFill>
                  <a:srgbClr val="000000"/>
                </a:solidFill>
              </a:rPr>
              <a:pPr/>
              <a:t>22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94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7079" indent="-287338">
              <a:defRPr>
                <a:solidFill>
                  <a:srgbClr val="FFFF00"/>
                </a:solidFill>
                <a:latin typeface="Arial" charset="0"/>
              </a:defRPr>
            </a:lvl2pPr>
            <a:lvl3pPr marL="1149354" indent="-229870">
              <a:defRPr>
                <a:solidFill>
                  <a:srgbClr val="FFFF00"/>
                </a:solidFill>
                <a:latin typeface="Arial" charset="0"/>
              </a:defRPr>
            </a:lvl3pPr>
            <a:lvl4pPr marL="1609095" indent="-229870">
              <a:defRPr>
                <a:solidFill>
                  <a:srgbClr val="FFFF00"/>
                </a:solidFill>
                <a:latin typeface="Arial" charset="0"/>
              </a:defRPr>
            </a:lvl4pPr>
            <a:lvl5pPr marL="2068838" indent="-229870">
              <a:defRPr>
                <a:solidFill>
                  <a:srgbClr val="FFFF00"/>
                </a:solidFill>
                <a:latin typeface="Arial" charset="0"/>
              </a:defRPr>
            </a:lvl5pPr>
            <a:lvl6pPr marL="2528580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88322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48064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907806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443044C4-6A6A-48C8-AB81-05F58239FDAB}" type="slidenum">
              <a:rPr lang="en-US" altLang="en-US" smtClean="0">
                <a:solidFill>
                  <a:srgbClr val="000000"/>
                </a:solidFill>
              </a:rPr>
              <a:pPr/>
              <a:t>23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829B40-4A72-4914-863B-71F63DCFED2C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0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698500"/>
            <a:ext cx="4652963" cy="3489325"/>
          </a:xfrm>
          <a:ln/>
        </p:spPr>
      </p:sp>
      <p:sp>
        <p:nvSpPr>
          <p:cNvPr id="130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5" y="4422466"/>
            <a:ext cx="5150273" cy="41887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7079" indent="-287338">
              <a:defRPr>
                <a:solidFill>
                  <a:srgbClr val="FFFF00"/>
                </a:solidFill>
                <a:latin typeface="Arial" charset="0"/>
              </a:defRPr>
            </a:lvl2pPr>
            <a:lvl3pPr marL="1149354" indent="-229870">
              <a:defRPr>
                <a:solidFill>
                  <a:srgbClr val="FFFF00"/>
                </a:solidFill>
                <a:latin typeface="Arial" charset="0"/>
              </a:defRPr>
            </a:lvl3pPr>
            <a:lvl4pPr marL="1609095" indent="-229870">
              <a:defRPr>
                <a:solidFill>
                  <a:srgbClr val="FFFF00"/>
                </a:solidFill>
                <a:latin typeface="Arial" charset="0"/>
              </a:defRPr>
            </a:lvl4pPr>
            <a:lvl5pPr marL="2068838" indent="-229870">
              <a:defRPr>
                <a:solidFill>
                  <a:srgbClr val="FFFF00"/>
                </a:solidFill>
                <a:latin typeface="Arial" charset="0"/>
              </a:defRPr>
            </a:lvl5pPr>
            <a:lvl6pPr marL="2528580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88322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48064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907806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F73EA44C-D8D5-472A-86D0-3DE8C4031A6B}" type="slidenum">
              <a:rPr lang="en-US" altLang="en-US" smtClean="0">
                <a:solidFill>
                  <a:srgbClr val="000000"/>
                </a:solidFill>
              </a:rPr>
              <a:pPr/>
              <a:t>24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7079" indent="-287338">
              <a:defRPr>
                <a:solidFill>
                  <a:srgbClr val="FFFF00"/>
                </a:solidFill>
                <a:latin typeface="Arial" charset="0"/>
              </a:defRPr>
            </a:lvl2pPr>
            <a:lvl3pPr marL="1149354" indent="-229870">
              <a:defRPr>
                <a:solidFill>
                  <a:srgbClr val="FFFF00"/>
                </a:solidFill>
                <a:latin typeface="Arial" charset="0"/>
              </a:defRPr>
            </a:lvl3pPr>
            <a:lvl4pPr marL="1609095" indent="-229870">
              <a:defRPr>
                <a:solidFill>
                  <a:srgbClr val="FFFF00"/>
                </a:solidFill>
                <a:latin typeface="Arial" charset="0"/>
              </a:defRPr>
            </a:lvl4pPr>
            <a:lvl5pPr marL="2068838" indent="-229870">
              <a:defRPr>
                <a:solidFill>
                  <a:srgbClr val="FFFF00"/>
                </a:solidFill>
                <a:latin typeface="Arial" charset="0"/>
              </a:defRPr>
            </a:lvl5pPr>
            <a:lvl6pPr marL="2528580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88322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48064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907806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867FCFE5-779E-4F04-8658-B89DA3C1FD07}" type="slidenum">
              <a:rPr lang="en-US" altLang="en-US" smtClean="0">
                <a:solidFill>
                  <a:srgbClr val="000000"/>
                </a:solidFill>
              </a:rPr>
              <a:pPr/>
              <a:t>25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97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7079" indent="-287338">
              <a:defRPr>
                <a:solidFill>
                  <a:srgbClr val="FFFF00"/>
                </a:solidFill>
                <a:latin typeface="Arial" charset="0"/>
              </a:defRPr>
            </a:lvl2pPr>
            <a:lvl3pPr marL="1149354" indent="-229870">
              <a:defRPr>
                <a:solidFill>
                  <a:srgbClr val="FFFF00"/>
                </a:solidFill>
                <a:latin typeface="Arial" charset="0"/>
              </a:defRPr>
            </a:lvl3pPr>
            <a:lvl4pPr marL="1609095" indent="-229870">
              <a:defRPr>
                <a:solidFill>
                  <a:srgbClr val="FFFF00"/>
                </a:solidFill>
                <a:latin typeface="Arial" charset="0"/>
              </a:defRPr>
            </a:lvl4pPr>
            <a:lvl5pPr marL="2068838" indent="-229870">
              <a:defRPr>
                <a:solidFill>
                  <a:srgbClr val="FFFF00"/>
                </a:solidFill>
                <a:latin typeface="Arial" charset="0"/>
              </a:defRPr>
            </a:lvl5pPr>
            <a:lvl6pPr marL="2528580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88322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48064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907806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A8EC2B33-C52E-4929-AA2F-31D1F2E70D59}" type="slidenum">
              <a:rPr lang="en-US" altLang="en-US" smtClean="0">
                <a:solidFill>
                  <a:srgbClr val="000000"/>
                </a:solidFill>
              </a:rPr>
              <a:pPr/>
              <a:t>26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99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7079" indent="-287338">
              <a:defRPr>
                <a:solidFill>
                  <a:srgbClr val="FFFF00"/>
                </a:solidFill>
                <a:latin typeface="Arial" charset="0"/>
              </a:defRPr>
            </a:lvl2pPr>
            <a:lvl3pPr marL="1149354" indent="-229870">
              <a:defRPr>
                <a:solidFill>
                  <a:srgbClr val="FFFF00"/>
                </a:solidFill>
                <a:latin typeface="Arial" charset="0"/>
              </a:defRPr>
            </a:lvl3pPr>
            <a:lvl4pPr marL="1609095" indent="-229870">
              <a:defRPr>
                <a:solidFill>
                  <a:srgbClr val="FFFF00"/>
                </a:solidFill>
                <a:latin typeface="Arial" charset="0"/>
              </a:defRPr>
            </a:lvl4pPr>
            <a:lvl5pPr marL="2068838" indent="-229870">
              <a:defRPr>
                <a:solidFill>
                  <a:srgbClr val="FFFF00"/>
                </a:solidFill>
                <a:latin typeface="Arial" charset="0"/>
              </a:defRPr>
            </a:lvl5pPr>
            <a:lvl6pPr marL="2528580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88322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48064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907806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08489329-2521-4913-89F9-797310D4A5A9}" type="slidenum">
              <a:rPr lang="en-US" altLang="en-US" smtClean="0">
                <a:solidFill>
                  <a:srgbClr val="000000"/>
                </a:solidFill>
              </a:rPr>
              <a:pPr/>
              <a:t>27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200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7079" indent="-287338">
              <a:defRPr>
                <a:solidFill>
                  <a:srgbClr val="FFFF00"/>
                </a:solidFill>
                <a:latin typeface="Arial" charset="0"/>
              </a:defRPr>
            </a:lvl2pPr>
            <a:lvl3pPr marL="1149354" indent="-229870">
              <a:defRPr>
                <a:solidFill>
                  <a:srgbClr val="FFFF00"/>
                </a:solidFill>
                <a:latin typeface="Arial" charset="0"/>
              </a:defRPr>
            </a:lvl3pPr>
            <a:lvl4pPr marL="1609095" indent="-229870">
              <a:defRPr>
                <a:solidFill>
                  <a:srgbClr val="FFFF00"/>
                </a:solidFill>
                <a:latin typeface="Arial" charset="0"/>
              </a:defRPr>
            </a:lvl4pPr>
            <a:lvl5pPr marL="2068838" indent="-229870">
              <a:defRPr>
                <a:solidFill>
                  <a:srgbClr val="FFFF00"/>
                </a:solidFill>
                <a:latin typeface="Arial" charset="0"/>
              </a:defRPr>
            </a:lvl5pPr>
            <a:lvl6pPr marL="2528580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88322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48064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907806" indent="-22987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C0B0770D-8F95-42BE-A639-0CD56B9960DC}" type="slidenum">
              <a:rPr lang="en-US" altLang="en-US" smtClean="0">
                <a:solidFill>
                  <a:srgbClr val="000000"/>
                </a:solidFill>
              </a:rPr>
              <a:pPr/>
              <a:t>28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85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36868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862" indent="-28571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4453" indent="-2285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1599" indent="-2285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8745" indent="-2285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5890" indent="-2285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3036" indent="-2285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0183" indent="-2285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7329" indent="-2285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5C25436-9EBC-4DA4-8DDE-E66CE9A67C58}" type="slidenum">
              <a:rPr lang="en-US" altLang="en-US" smtClean="0">
                <a:solidFill>
                  <a:srgbClr val="000000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30</a:t>
            </a:fld>
            <a:endParaRPr lang="en-US" altLang="en-US" dirty="0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862" indent="-28571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4453" indent="-2285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1599" indent="-2285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8745" indent="-2285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5890" indent="-2285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3036" indent="-2285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0183" indent="-2285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7329" indent="-22857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6915997-C961-4FAB-84E0-540C3BA369D9}" type="slidenum">
              <a:rPr lang="en-US" altLang="en-US" smtClean="0">
                <a:solidFill>
                  <a:srgbClr val="000000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33</a:t>
            </a:fld>
            <a:endParaRPr lang="en-US" altLang="en-US" dirty="0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22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2221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51033" indent="-288858">
              <a:defRPr b="1">
                <a:solidFill>
                  <a:schemeClr val="tx1"/>
                </a:solidFill>
                <a:latin typeface="Arial" charset="0"/>
              </a:defRPr>
            </a:lvl2pPr>
            <a:lvl3pPr marL="1155437" indent="-231087">
              <a:defRPr b="1">
                <a:solidFill>
                  <a:schemeClr val="tx1"/>
                </a:solidFill>
                <a:latin typeface="Arial" charset="0"/>
              </a:defRPr>
            </a:lvl3pPr>
            <a:lvl4pPr marL="1617611" indent="-231087">
              <a:defRPr b="1">
                <a:solidFill>
                  <a:schemeClr val="tx1"/>
                </a:solidFill>
                <a:latin typeface="Arial" charset="0"/>
              </a:defRPr>
            </a:lvl4pPr>
            <a:lvl5pPr marL="2079785" indent="-231087">
              <a:defRPr b="1">
                <a:solidFill>
                  <a:schemeClr val="tx1"/>
                </a:solidFill>
                <a:latin typeface="Arial" charset="0"/>
              </a:defRPr>
            </a:lvl5pPr>
            <a:lvl6pPr marL="2541960" indent="-231087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3004135" indent="-231087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66310" indent="-231087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928483" indent="-231087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F732D67A-86AE-4B54-A41A-2FBF9D380F31}" type="slidenum">
              <a:rPr lang="en-US" b="0" smtClean="0">
                <a:solidFill>
                  <a:srgbClr val="000000"/>
                </a:solidFill>
              </a:rPr>
              <a:pPr/>
              <a:t>34</a:t>
            </a:fld>
            <a:endParaRPr lang="en-US" b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37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2437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3935" indent="-286129">
              <a:defRPr b="1">
                <a:solidFill>
                  <a:schemeClr val="tx1"/>
                </a:solidFill>
                <a:latin typeface="Arial" charset="0"/>
              </a:defRPr>
            </a:lvl2pPr>
            <a:lvl3pPr marL="1144516" indent="-228903">
              <a:defRPr b="1">
                <a:solidFill>
                  <a:schemeClr val="tx1"/>
                </a:solidFill>
                <a:latin typeface="Arial" charset="0"/>
              </a:defRPr>
            </a:lvl3pPr>
            <a:lvl4pPr marL="1602322" indent="-228903">
              <a:defRPr b="1">
                <a:solidFill>
                  <a:schemeClr val="tx1"/>
                </a:solidFill>
                <a:latin typeface="Arial" charset="0"/>
              </a:defRPr>
            </a:lvl4pPr>
            <a:lvl5pPr marL="2060129" indent="-228903">
              <a:defRPr b="1">
                <a:solidFill>
                  <a:schemeClr val="tx1"/>
                </a:solidFill>
                <a:latin typeface="Arial" charset="0"/>
              </a:defRPr>
            </a:lvl5pPr>
            <a:lvl6pPr marL="2517936" indent="-22890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5740" indent="-22890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548" indent="-22890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354" indent="-22890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FF39D126-0CDF-46FF-AEEF-47A89C2581B7}" type="slidenum">
              <a:rPr lang="en-US" b="0" smtClean="0">
                <a:solidFill>
                  <a:prstClr val="black"/>
                </a:solidFill>
              </a:rPr>
              <a:pPr/>
              <a:t>39</a:t>
            </a:fld>
            <a:endParaRPr lang="en-US" b="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2310" y="4349335"/>
            <a:ext cx="5618480" cy="418909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800" dirty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3977" indent="-2861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4579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2410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60242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8074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5906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3738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91569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57221F9-42CC-4C53-B096-B857C15751CA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41</a:t>
            </a:fld>
            <a:endParaRPr lang="en-US" alt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27837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2310" y="4349335"/>
            <a:ext cx="5618480" cy="418909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800" dirty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3977" indent="-2861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4579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2410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60242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8074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5906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3738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91569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57221F9-42CC-4C53-B096-B857C15751CA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42</a:t>
            </a:fld>
            <a:endParaRPr lang="en-US" alt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2310" y="4349335"/>
            <a:ext cx="5618480" cy="418909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800" dirty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3977" indent="-2861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4579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2410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60242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8074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5906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3738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91569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57221F9-42CC-4C53-B096-B857C15751CA}" type="slidenum">
              <a:rPr lang="en-US" altLang="en-US" smtClean="0">
                <a:solidFill>
                  <a:prstClr val="black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43</a:t>
            </a:fld>
            <a:endParaRPr lang="en-US" altLang="en-US" dirty="0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2310" y="4349335"/>
            <a:ext cx="5618480" cy="418909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800" dirty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3977" indent="-2861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4579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2410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60242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8074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5906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3738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91569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57221F9-42CC-4C53-B096-B857C15751CA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45</a:t>
            </a:fld>
            <a:endParaRPr lang="en-US" alt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2310" y="4349335"/>
            <a:ext cx="5618480" cy="418909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800" dirty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3977" indent="-2861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4579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2410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60242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8074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5906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3738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91569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57221F9-42CC-4C53-B096-B857C15751CA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46</a:t>
            </a:fld>
            <a:endParaRPr lang="en-US" alt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2310" y="4349335"/>
            <a:ext cx="5618480" cy="418909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800" dirty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3977" indent="-2861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4579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2410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60242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8074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5906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3738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91569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57221F9-42CC-4C53-B096-B857C15751CA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47</a:t>
            </a:fld>
            <a:endParaRPr lang="en-US" alt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2310" y="4349335"/>
            <a:ext cx="5618480" cy="418909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800" dirty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3977" indent="-2861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4579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2410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60242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8074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5906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3738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91569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57221F9-42CC-4C53-B096-B857C15751CA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48</a:t>
            </a:fld>
            <a:endParaRPr lang="en-US" alt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2310" y="4349335"/>
            <a:ext cx="5618480" cy="418909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>
                <a:latin typeface="+mn-lt"/>
              </a:rPr>
              <a:t>Energy Cost Adjustment Charge</a:t>
            </a:r>
          </a:p>
          <a:p>
            <a:r>
              <a:rPr lang="en-US" dirty="0">
                <a:latin typeface="+mn-lt"/>
              </a:rPr>
              <a:t>Charge or credit to adjust for the variation from projected costs of fuel and purchased power, charged on a $/kwh basis. Effective July 1, 2015 this charge is $0.00 per kilowatt sales.</a:t>
            </a:r>
          </a:p>
          <a:p>
            <a:r>
              <a:rPr lang="en-US" b="1" dirty="0">
                <a:latin typeface="+mn-lt"/>
              </a:rPr>
              <a:t>Regulatory Adjustment Charge</a:t>
            </a:r>
          </a:p>
          <a:p>
            <a:r>
              <a:rPr lang="en-US" dirty="0">
                <a:latin typeface="+mn-lt"/>
              </a:rPr>
              <a:t>Charge or credit to adjust for the variance from projected regulatory compliance costs, charged on a $/kwh basis. Effective July 1, 2015, this charge is $0.0076 per kilowatt sales.</a:t>
            </a:r>
          </a:p>
          <a:p>
            <a:r>
              <a:rPr lang="en-US" b="1" dirty="0">
                <a:latin typeface="+mn-lt"/>
              </a:rPr>
              <a:t>Revenue Decoupling Charge</a:t>
            </a:r>
          </a:p>
          <a:p>
            <a:r>
              <a:rPr lang="en-US" dirty="0">
                <a:latin typeface="+mn-lt"/>
              </a:rPr>
              <a:t>Charge or credit to adjust for the difference between actual and projected sales volumes, charged on a $/kwh basis. Effective July 1, 2015, this charge will remain at $0.00 per kilowatt sales.</a:t>
            </a:r>
          </a:p>
          <a:p>
            <a:pPr eaLnBrk="1" hangingPunct="1">
              <a:spcBef>
                <a:spcPct val="0"/>
              </a:spcBef>
            </a:pPr>
            <a:endParaRPr lang="en-US" altLang="en-US" sz="1800" dirty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3977" indent="-2861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4579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2410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60242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8074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5906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3738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91569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57221F9-42CC-4C53-B096-B857C15751CA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50</a:t>
            </a:fld>
            <a:endParaRPr lang="en-US" alt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58011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2310" y="4349335"/>
            <a:ext cx="5618480" cy="418909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800" dirty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3977" indent="-2861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4579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2410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60242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8074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5906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3738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91569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57221F9-42CC-4C53-B096-B857C15751CA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51</a:t>
            </a:fld>
            <a:endParaRPr lang="en-US" alt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2310" y="4349335"/>
            <a:ext cx="5618480" cy="418909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800" dirty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3977" indent="-2861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4579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2410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60242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8074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5906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3738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91569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57221F9-42CC-4C53-B096-B857C15751CA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52</a:t>
            </a:fld>
            <a:endParaRPr lang="en-US" alt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2310" y="4349335"/>
            <a:ext cx="5618480" cy="418909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800" dirty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3977" indent="-2861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4579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2410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60242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8074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5906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3738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91569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57221F9-42CC-4C53-B096-B857C15751CA}" type="slidenum">
              <a:rPr lang="en-US" altLang="en-US" smtClean="0">
                <a:solidFill>
                  <a:prstClr val="black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53</a:t>
            </a:fld>
            <a:endParaRPr lang="en-US" altLang="en-US" dirty="0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210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2310" y="4349335"/>
            <a:ext cx="5618480" cy="418909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800" dirty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3977" indent="-2861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4579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2410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60242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8074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5906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3738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91569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57221F9-42CC-4C53-B096-B857C15751CA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54</a:t>
            </a:fld>
            <a:endParaRPr lang="en-US" alt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800" dirty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3889" indent="-28611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4444" indent="-2288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2221" indent="-2288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9998" indent="-2288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7776" indent="-2288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5554" indent="-2288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3332" indent="-2288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91109" indent="-2288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9FEFB13-3981-46EC-9E3D-C9FF75E505E9}" type="slidenum">
              <a:rPr lang="en-US" altLang="en-US" smtClean="0">
                <a:solidFill>
                  <a:prstClr val="black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55</a:t>
            </a:fld>
            <a:endParaRPr lang="en-US" altLang="en-US" dirty="0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E0EA2-4D9A-423A-A45A-3C46F919A74D}" type="slidenum">
              <a:rPr lang="en-US" smtClean="0"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86542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2310" y="4349335"/>
            <a:ext cx="5618480" cy="418909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800" dirty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3977" indent="-2861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4579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2410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60242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8074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5906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3738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91569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57221F9-42CC-4C53-B096-B857C15751CA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57</a:t>
            </a:fld>
            <a:endParaRPr lang="en-US" alt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2310" y="4349335"/>
            <a:ext cx="5618480" cy="418909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800" dirty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3977" indent="-2861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4579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2410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60242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8074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5906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3738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91569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57221F9-42CC-4C53-B096-B857C15751CA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58</a:t>
            </a:fld>
            <a:endParaRPr lang="en-US" alt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2310" y="4349335"/>
            <a:ext cx="5618480" cy="418909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800" dirty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3977" indent="-2861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4579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2410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60242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8074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5906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3738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91569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57221F9-42CC-4C53-B096-B857C15751CA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59</a:t>
            </a:fld>
            <a:endParaRPr lang="en-US" alt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2310" y="4349335"/>
            <a:ext cx="5618480" cy="418909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800" dirty="0"/>
              <a:t>SFR – ¾” meter 15 hcf/mo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 dirty="0"/>
              <a:t>MFR – 1” meter 4 DUs 20 hcf /mo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 dirty="0"/>
              <a:t>Comm – 1” meter 47 hcf/mo </a:t>
            </a: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3977" indent="-2861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4579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2410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60242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8074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5906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3738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91569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57221F9-42CC-4C53-B096-B857C15751CA}" type="slidenum">
              <a:rPr lang="en-US" altLang="en-US" smtClean="0">
                <a:solidFill>
                  <a:prstClr val="black"/>
                </a:solidFill>
                <a:latin typeface="Arial" charset="0"/>
              </a:rPr>
              <a:pPr eaLnBrk="1" hangingPunct="1">
                <a:spcBef>
                  <a:spcPct val="0"/>
                </a:spcBef>
              </a:pPr>
              <a:t>60</a:t>
            </a:fld>
            <a:endParaRPr lang="en-US" altLang="en-US" dirty="0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2310" y="4349335"/>
            <a:ext cx="5618480" cy="418909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800" dirty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3977" indent="-2861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4579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2410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60242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8074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5906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3738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91569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57221F9-42CC-4C53-B096-B857C15751CA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61</a:t>
            </a:fld>
            <a:endParaRPr lang="en-US" alt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800" dirty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3977" indent="-2861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4579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2410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60242" indent="-22891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8074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5906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3738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91569" indent="-2289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9FEFB13-3981-46EC-9E3D-C9FF75E505E9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62</a:t>
            </a:fld>
            <a:endParaRPr lang="en-US" alt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37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2437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3935" indent="-286129">
              <a:defRPr b="1">
                <a:solidFill>
                  <a:schemeClr val="tx1"/>
                </a:solidFill>
                <a:latin typeface="Arial" charset="0"/>
              </a:defRPr>
            </a:lvl2pPr>
            <a:lvl3pPr marL="1144516" indent="-228903">
              <a:defRPr b="1">
                <a:solidFill>
                  <a:schemeClr val="tx1"/>
                </a:solidFill>
                <a:latin typeface="Arial" charset="0"/>
              </a:defRPr>
            </a:lvl3pPr>
            <a:lvl4pPr marL="1602322" indent="-228903">
              <a:defRPr b="1">
                <a:solidFill>
                  <a:schemeClr val="tx1"/>
                </a:solidFill>
                <a:latin typeface="Arial" charset="0"/>
              </a:defRPr>
            </a:lvl4pPr>
            <a:lvl5pPr marL="2060129" indent="-228903">
              <a:defRPr b="1">
                <a:solidFill>
                  <a:schemeClr val="tx1"/>
                </a:solidFill>
                <a:latin typeface="Arial" charset="0"/>
              </a:defRPr>
            </a:lvl5pPr>
            <a:lvl6pPr marL="2517936" indent="-22890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5740" indent="-22890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548" indent="-22890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354" indent="-22890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FF39D126-0CDF-46FF-AEEF-47A89C2581B7}" type="slidenum">
              <a:rPr lang="en-US" b="0" smtClean="0">
                <a:solidFill>
                  <a:prstClr val="black"/>
                </a:solidFill>
              </a:rPr>
              <a:pPr/>
              <a:t>63</a:t>
            </a:fld>
            <a:endParaRPr lang="en-US" b="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2102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258742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172220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http://www.mlive.com/news/kalamazoo/index.ssf/2015/03/five_things_about_reverse_angl.html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592736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69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111652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513595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71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547644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72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547644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prstClr val="black"/>
                </a:solidFill>
              </a:rPr>
              <a:t>May 3, 2016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826734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37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2437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3935" indent="-286129">
              <a:defRPr b="1">
                <a:solidFill>
                  <a:schemeClr val="tx1"/>
                </a:solidFill>
                <a:latin typeface="Arial" charset="0"/>
              </a:defRPr>
            </a:lvl2pPr>
            <a:lvl3pPr marL="1144516" indent="-228903">
              <a:defRPr b="1">
                <a:solidFill>
                  <a:schemeClr val="tx1"/>
                </a:solidFill>
                <a:latin typeface="Arial" charset="0"/>
              </a:defRPr>
            </a:lvl3pPr>
            <a:lvl4pPr marL="1602322" indent="-228903">
              <a:defRPr b="1">
                <a:solidFill>
                  <a:schemeClr val="tx1"/>
                </a:solidFill>
                <a:latin typeface="Arial" charset="0"/>
              </a:defRPr>
            </a:lvl4pPr>
            <a:lvl5pPr marL="2060129" indent="-228903">
              <a:defRPr b="1">
                <a:solidFill>
                  <a:schemeClr val="tx1"/>
                </a:solidFill>
                <a:latin typeface="Arial" charset="0"/>
              </a:defRPr>
            </a:lvl5pPr>
            <a:lvl6pPr marL="2517936" indent="-22890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5740" indent="-22890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548" indent="-22890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354" indent="-228903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FF39D126-0CDF-46FF-AEEF-47A89C2581B7}" type="slidenum">
              <a:rPr lang="en-US" b="0" smtClean="0">
                <a:solidFill>
                  <a:prstClr val="black"/>
                </a:solidFill>
              </a:rPr>
              <a:pPr/>
              <a:t>74</a:t>
            </a:fld>
            <a:endParaRPr lang="en-US" b="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6790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4930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6977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0C347D-E523-4FFF-A42B-69F63F544AFE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788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Glendale Power Point 2 AV ed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92659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284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8210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3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219200"/>
            <a:ext cx="8229600" cy="12192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 noProof="0" smtClean="0"/>
              <a:t>Click to edit Master title style</a:t>
            </a:r>
            <a:br>
              <a:rPr lang="en-US" noProof="0" smtClean="0"/>
            </a:br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2739098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143000"/>
            <a:ext cx="8610600" cy="4530725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dirty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dirty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01000" y="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dirty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84AD047-A750-4502-A2C1-981712CCB2B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215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152400"/>
            <a:ext cx="8610600" cy="5521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3357352-67D4-4E5D-96DB-0F23C7D219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731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143000"/>
            <a:ext cx="42291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2291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3638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E13BE581-8502-4F0D-A97A-88170EC402A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8851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Glendale Power Point 2 AV ed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4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2700" y="1676400"/>
            <a:ext cx="9131300" cy="1470025"/>
          </a:xfrm>
        </p:spPr>
        <p:txBody>
          <a:bodyPr/>
          <a:lstStyle>
            <a:lvl1pPr algn="ctr">
              <a:defRPr sz="4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en-US" noProof="0" dirty="0" smtClean="0"/>
              <a:t>Click to add Master title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667000"/>
            <a:ext cx="9144000" cy="762000"/>
          </a:xfrm>
        </p:spPr>
        <p:txBody>
          <a:bodyPr/>
          <a:lstStyle>
            <a:lvl1pPr marL="0" indent="0" algn="ctr">
              <a:buFontTx/>
              <a:buNone/>
              <a:defRPr sz="3600" i="1"/>
            </a:lvl1pPr>
          </a:lstStyle>
          <a:p>
            <a:pPr lvl="0"/>
            <a:r>
              <a:rPr lang="en-US" noProof="0" dirty="0" smtClean="0"/>
              <a:t>Click to edit Master subtitle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187700"/>
            <a:ext cx="9144000" cy="850900"/>
          </a:xfrm>
        </p:spPr>
        <p:txBody>
          <a:bodyPr/>
          <a:lstStyle>
            <a:lvl1pPr marL="0" indent="0" algn="ctr">
              <a:buNone/>
              <a:defRPr sz="3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27399174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80803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Sample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3400" y="1524000"/>
            <a:ext cx="8229600" cy="5105400"/>
          </a:xfrm>
        </p:spPr>
        <p:txBody>
          <a:bodyPr/>
          <a:lstStyle>
            <a:lvl1pPr>
              <a:defRPr/>
            </a:lvl1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Sample	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Sample</a:t>
            </a:r>
          </a:p>
          <a:p>
            <a:pPr lvl="3"/>
            <a:r>
              <a:rPr lang="en-US" dirty="0" smtClean="0"/>
              <a:t>Sample</a:t>
            </a:r>
          </a:p>
          <a:p>
            <a:pPr lvl="4"/>
            <a:r>
              <a:rPr lang="en-US" dirty="0" smtClean="0"/>
              <a:t>Sample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2973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Sample</a:t>
            </a:r>
            <a:endParaRPr lang="en-US" dirty="0"/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0"/>
          </p:nvPr>
        </p:nvSpPr>
        <p:spPr>
          <a:xfrm>
            <a:off x="457200" y="1600200"/>
            <a:ext cx="8305800" cy="45720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9161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Questions/Comm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0" y="2286000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4000" dirty="0" smtClean="0">
                <a:solidFill>
                  <a:srgbClr val="0070C0"/>
                </a:solidFill>
                <a:latin typeface="Arial" charset="0"/>
              </a:rPr>
              <a:t>Questions </a:t>
            </a:r>
          </a:p>
          <a:p>
            <a:pPr lvl="1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4000" dirty="0" smtClean="0">
                <a:solidFill>
                  <a:srgbClr val="0070C0"/>
                </a:solidFill>
                <a:latin typeface="Arial" charset="0"/>
              </a:rPr>
              <a:t>&amp; </a:t>
            </a:r>
          </a:p>
          <a:p>
            <a:pPr lvl="1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4000" dirty="0" smtClean="0">
                <a:solidFill>
                  <a:srgbClr val="0070C0"/>
                </a:solidFill>
                <a:latin typeface="Arial" charset="0"/>
              </a:rPr>
              <a:t>Comments</a:t>
            </a:r>
            <a:endParaRPr lang="en-US" sz="4000" dirty="0">
              <a:solidFill>
                <a:srgbClr val="0070C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890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2287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7033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4927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042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4995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66301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11233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9757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0336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3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219200"/>
            <a:ext cx="8229600" cy="12192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 noProof="0"/>
              <a:t>Click to edit Master title style</a:t>
            </a:r>
            <a:br>
              <a:rPr lang="en-US" noProof="0"/>
            </a:b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95587534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143000"/>
            <a:ext cx="42291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2291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3638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/>
            </a:pP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/>
            </a:pP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Slide </a:t>
            </a:r>
            <a:fld id="{E13BE581-8502-4F0D-A97A-88170EC402A8}" type="slidenum"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buChar char="§"/>
                <a:defRPr/>
              </a:pPr>
              <a:t>‹#›</a:t>
            </a:fld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64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2464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06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239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283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9943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7736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97027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lendale Power Point 2 AV edit2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808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11111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11111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11111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11111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1111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1111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1111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1111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1111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lendale Power Point 2 AV edit2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9156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808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89184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11111"/>
          </a:solidFill>
          <a:latin typeface="Avenir LT Std 65 Medium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Char char="•"/>
        <a:defRPr sz="3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800">
          <a:solidFill>
            <a:srgbClr val="11111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11111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11111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1111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1111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1111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1111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1111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5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5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5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5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39975"/>
            <a:ext cx="7772400" cy="1470025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City of Glendale</a:t>
            </a:r>
            <a:r>
              <a:rPr lang="en-US" sz="4800" dirty="0">
                <a:solidFill>
                  <a:srgbClr val="FFFF00"/>
                </a:solidFill>
              </a:rPr>
              <a:t/>
            </a:r>
            <a:br>
              <a:rPr lang="en-US" sz="4800" dirty="0">
                <a:solidFill>
                  <a:srgbClr val="FFFF00"/>
                </a:solidFill>
              </a:rPr>
            </a:br>
            <a:r>
              <a:rPr lang="en-US" sz="3600" dirty="0">
                <a:solidFill>
                  <a:srgbClr val="0070C0"/>
                </a:solidFill>
              </a:rPr>
              <a:t>Budget </a:t>
            </a:r>
            <a:r>
              <a:rPr lang="en-US" sz="3600" dirty="0" smtClean="0">
                <a:solidFill>
                  <a:srgbClr val="0070C0"/>
                </a:solidFill>
              </a:rPr>
              <a:t>Hearing</a:t>
            </a:r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sz="3200" dirty="0" smtClean="0">
                <a:solidFill>
                  <a:schemeClr val="tx2"/>
                </a:solidFill>
              </a:rPr>
              <a:t>May 22, 2018</a:t>
            </a:r>
            <a:r>
              <a:rPr lang="en-US" dirty="0">
                <a:solidFill>
                  <a:srgbClr val="FFFFFF"/>
                </a:solidFill>
              </a:rPr>
              <a:t/>
            </a:r>
            <a:br>
              <a:rPr lang="en-US" dirty="0">
                <a:solidFill>
                  <a:srgbClr val="FFFFFF"/>
                </a:solidFill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4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08038"/>
          </a:xfrm>
        </p:spPr>
        <p:txBody>
          <a:bodyPr/>
          <a:lstStyle/>
          <a:p>
            <a:pPr algn="ctr"/>
            <a:r>
              <a:rPr lang="en-US" altLang="en-US" sz="2800" dirty="0">
                <a:solidFill>
                  <a:srgbClr val="0070C0"/>
                </a:solidFill>
                <a:effectLst/>
              </a:rPr>
              <a:t>FY </a:t>
            </a:r>
            <a:r>
              <a:rPr lang="en-US" altLang="en-US" sz="2800" dirty="0" smtClean="0">
                <a:solidFill>
                  <a:srgbClr val="0070C0"/>
                </a:solidFill>
                <a:effectLst/>
              </a:rPr>
              <a:t>2018-19 General Fund Proposed </a:t>
            </a:r>
            <a:r>
              <a:rPr lang="en-US" altLang="en-US" sz="2800" dirty="0">
                <a:solidFill>
                  <a:srgbClr val="0070C0"/>
                </a:solidFill>
                <a:effectLst/>
              </a:rPr>
              <a:t>Budget</a:t>
            </a:r>
            <a:r>
              <a:rPr lang="en-US" altLang="en-US" sz="3200" dirty="0">
                <a:solidFill>
                  <a:srgbClr val="0070C0"/>
                </a:solidFill>
                <a:effectLst/>
              </a:rPr>
              <a:t/>
            </a:r>
            <a:br>
              <a:rPr lang="en-US" altLang="en-US" sz="3200" dirty="0">
                <a:solidFill>
                  <a:srgbClr val="0070C0"/>
                </a:solidFill>
                <a:effectLst/>
              </a:rPr>
            </a:br>
            <a:r>
              <a:rPr lang="en-US" altLang="en-US" sz="2400" dirty="0">
                <a:solidFill>
                  <a:schemeClr val="tx1"/>
                </a:solidFill>
                <a:effectLst/>
              </a:rPr>
              <a:t>Proposed</a:t>
            </a:r>
            <a:r>
              <a:rPr lang="en-US" altLang="en-US" sz="2400" dirty="0">
                <a:solidFill>
                  <a:srgbClr val="FFFF00"/>
                </a:solidFill>
                <a:effectLst/>
              </a:rPr>
              <a:t> </a:t>
            </a:r>
            <a:r>
              <a:rPr lang="en-US" altLang="en-US" sz="2400" dirty="0" smtClean="0">
                <a:solidFill>
                  <a:schemeClr val="tx1"/>
                </a:solidFill>
                <a:effectLst/>
              </a:rPr>
              <a:t>Service Level Adjustments  Recap</a:t>
            </a:r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1373607"/>
              </p:ext>
            </p:extLst>
          </p:nvPr>
        </p:nvGraphicFramePr>
        <p:xfrm>
          <a:off x="76200" y="914400"/>
          <a:ext cx="8991600" cy="5913274"/>
        </p:xfrm>
        <a:graphic>
          <a:graphicData uri="http://schemas.openxmlformats.org/drawingml/2006/table">
            <a:tbl>
              <a:tblPr firstRow="1" bandRow="1">
                <a:effectLst/>
                <a:tableStyleId>{00A15C55-8517-42AA-B614-E9B94910E393}</a:tableStyleId>
              </a:tblPr>
              <a:tblGrid>
                <a:gridCol w="3205701"/>
                <a:gridCol w="1329193"/>
                <a:gridCol w="4456706"/>
              </a:tblGrid>
              <a:tr h="1220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Departments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Recurring Adjustments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Description Detail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E1"/>
                    </a:solidFill>
                  </a:tcPr>
                </a:tc>
              </a:tr>
              <a:tr h="5115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Administrative Services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41,079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One vacant position redirected for Accounts Payable Tech I position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E1"/>
                    </a:solidFill>
                  </a:tcPr>
                </a:tc>
              </a:tr>
              <a:tr h="4723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City Clerk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58,100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Reallocation of Admin Analyst to City Clerk Records Administrator; Hourly Wages; General Supplies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E1"/>
                    </a:solidFill>
                  </a:tcPr>
                </a:tc>
              </a:tr>
              <a:tr h="6400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Community Development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573,086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Four vacant positions redirected for Planning Assistant, Planning Associate, Principal Planner, and Planner positions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E1"/>
                    </a:solidFill>
                  </a:tcPr>
                </a:tc>
              </a:tr>
              <a:tr h="2132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Community Services &amp; Parks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84,000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Increase in Aquatic Swim Lessons &amp; Recreation Swim Hours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E1"/>
                    </a:solidFill>
                  </a:tcPr>
                </a:tc>
              </a:tr>
              <a:tr h="2285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Human Resources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70,263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One vacant position redirected for HR Technician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E1"/>
                    </a:solidFill>
                  </a:tcPr>
                </a:tc>
              </a:tr>
              <a:tr h="15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Innovation Performance &amp; Audit (IPA)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74,682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Hourly Wages for Data and Performance Analyst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E1"/>
                    </a:solidFill>
                  </a:tcPr>
                </a:tc>
              </a:tr>
              <a:tr h="3808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Library, Arts &amp; Culture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257,000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Contractual Services for security guard services, Hourly Wages and additional Utilities budget to maintain Central and Branch Library hours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E1"/>
                    </a:solidFill>
                  </a:tcPr>
                </a:tc>
              </a:tr>
              <a:tr h="411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Police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1,029,966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Addition of a School Resource Officer position; Salary Adjustments for Communications Operator and Shift Supervisor positions; Overtime; Contractual for Medical services; Hourly Wages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E1"/>
                    </a:solidFill>
                  </a:tcPr>
                </a:tc>
              </a:tr>
              <a:tr h="1522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Public Works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114,657 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One vacant position redirected for a Traffic Engineering Associate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E1"/>
                    </a:solidFill>
                  </a:tcPr>
                </a:tc>
              </a:tr>
              <a:tr h="2436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 Adjustments: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2,302,833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$2.15M in Salaries and Benefits, $152K in M&amp;O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10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2714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9296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355465"/>
              </p:ext>
            </p:extLst>
          </p:nvPr>
        </p:nvGraphicFramePr>
        <p:xfrm>
          <a:off x="685800" y="1371600"/>
          <a:ext cx="7772400" cy="3352800"/>
        </p:xfrm>
        <a:graphic>
          <a:graphicData uri="http://schemas.openxmlformats.org/drawingml/2006/table">
            <a:tbl>
              <a:tblPr/>
              <a:tblGrid>
                <a:gridCol w="5334000"/>
                <a:gridCol w="2438400"/>
              </a:tblGrid>
              <a:tr h="2381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Resources: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3819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Revenues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</a:t>
                      </a: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228,409,246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Use of Assigned Econ Dev Fund Balance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985,379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Total Resources: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    $      </a:t>
                      </a: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</a:rPr>
                        <a:t>229,394,625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Total Appropriations: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   227,786,018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Projected Net Surplus: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       1,608,607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1192982" name="Rectangle 22"/>
          <p:cNvSpPr>
            <a:spLocks noChangeArrowheads="1"/>
          </p:cNvSpPr>
          <p:nvPr/>
        </p:nvSpPr>
        <p:spPr bwMode="auto">
          <a:xfrm>
            <a:off x="304800" y="2286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 anchor="ctr"/>
          <a:lstStyle/>
          <a:p>
            <a:pPr algn="ctr" eaLnBrk="1" hangingPunct="1">
              <a:defRPr/>
            </a:pPr>
            <a:endParaRPr lang="en-US" sz="2400" dirty="0" smtClean="0">
              <a:solidFill>
                <a:srgbClr val="C00000"/>
              </a:solidFill>
            </a:endParaRPr>
          </a:p>
          <a:p>
            <a:pPr algn="ctr" eaLnBrk="1" hangingPunct="1">
              <a:defRPr/>
            </a:pPr>
            <a:r>
              <a:rPr lang="en-US" altLang="en-US" sz="2800" dirty="0">
                <a:solidFill>
                  <a:srgbClr val="0070C0"/>
                </a:solidFill>
              </a:rPr>
              <a:t>FY </a:t>
            </a:r>
            <a:r>
              <a:rPr lang="en-US" altLang="en-US" sz="2800" dirty="0" smtClean="0">
                <a:solidFill>
                  <a:srgbClr val="0070C0"/>
                </a:solidFill>
              </a:rPr>
              <a:t>2018-19 General Fund Proposed </a:t>
            </a:r>
            <a:r>
              <a:rPr lang="en-US" altLang="en-US" sz="2800" dirty="0">
                <a:solidFill>
                  <a:srgbClr val="0070C0"/>
                </a:solidFill>
              </a:rPr>
              <a:t>Budget</a:t>
            </a:r>
            <a:r>
              <a:rPr lang="en-US" altLang="en-US" sz="2400" dirty="0">
                <a:solidFill>
                  <a:srgbClr val="0070C0"/>
                </a:solidFill>
              </a:rPr>
              <a:t> </a:t>
            </a:r>
            <a:endParaRPr lang="en-US" altLang="en-US" sz="2400" dirty="0" smtClean="0">
              <a:solidFill>
                <a:srgbClr val="0070C0"/>
              </a:solidFill>
            </a:endParaRPr>
          </a:p>
          <a:p>
            <a:pPr algn="ctr" eaLnBrk="1" hangingPunct="1">
              <a:defRPr/>
            </a:pPr>
            <a:r>
              <a:rPr lang="en-US" sz="2400" dirty="0">
                <a:latin typeface="+mj-lt"/>
                <a:ea typeface="+mj-ea"/>
                <a:cs typeface="+mj-cs"/>
              </a:rPr>
              <a:t>General Fund Resources and Appropriations</a:t>
            </a:r>
            <a:br>
              <a:rPr lang="en-US" sz="2400" dirty="0">
                <a:latin typeface="+mj-lt"/>
                <a:ea typeface="+mj-ea"/>
                <a:cs typeface="+mj-cs"/>
              </a:rPr>
            </a:br>
            <a:endParaRPr lang="en-US" sz="24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11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7181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56018" y="76200"/>
            <a:ext cx="8534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9pPr>
          </a:lstStyle>
          <a:p>
            <a:pPr algn="ctr" eaLnBrk="1" hangingPunct="1"/>
            <a:r>
              <a:rPr lang="en-US" altLang="en-US" sz="2800" dirty="0" smtClean="0">
                <a:solidFill>
                  <a:srgbClr val="0070C0"/>
                </a:solidFill>
                <a:effectLst/>
              </a:rPr>
              <a:t>FY 2018-19 General Fund Projected Year-End </a:t>
            </a:r>
          </a:p>
          <a:p>
            <a:pPr algn="ctr" eaLnBrk="1" hangingPunct="1"/>
            <a:r>
              <a:rPr lang="en-US" altLang="en-US" sz="2800" dirty="0" smtClean="0">
                <a:solidFill>
                  <a:srgbClr val="C00000"/>
                </a:solidFill>
                <a:effectLst/>
              </a:rPr>
              <a:t> </a:t>
            </a:r>
            <a:r>
              <a:rPr lang="en-US" altLang="en-US" sz="2800" dirty="0" smtClean="0">
                <a:solidFill>
                  <a:srgbClr val="0070C0"/>
                </a:solidFill>
                <a:effectLst/>
              </a:rPr>
              <a:t>Fund Balance</a:t>
            </a:r>
            <a:r>
              <a:rPr lang="en-US" altLang="en-US" sz="2000" dirty="0" smtClean="0">
                <a:solidFill>
                  <a:srgbClr val="C00000"/>
                </a:solidFill>
                <a:effectLst/>
              </a:rPr>
              <a:t/>
            </a:r>
            <a:br>
              <a:rPr lang="en-US" altLang="en-US" sz="2000" dirty="0" smtClean="0">
                <a:solidFill>
                  <a:srgbClr val="C00000"/>
                </a:solidFill>
                <a:effectLst/>
              </a:rPr>
            </a:br>
            <a:r>
              <a:rPr lang="en-US" altLang="en-US" sz="1800" dirty="0">
                <a:solidFill>
                  <a:srgbClr val="333333"/>
                </a:solidFill>
              </a:rPr>
              <a:t>A</a:t>
            </a:r>
            <a:r>
              <a:rPr lang="en-US" altLang="en-US" sz="1800" dirty="0" smtClean="0">
                <a:solidFill>
                  <a:srgbClr val="333333"/>
                </a:solidFill>
                <a:effectLst/>
              </a:rPr>
              <a:t>s of </a:t>
            </a:r>
            <a:r>
              <a:rPr lang="en-US" altLang="en-US" sz="1800" dirty="0" smtClean="0">
                <a:solidFill>
                  <a:srgbClr val="333333"/>
                </a:solidFill>
              </a:rPr>
              <a:t>June 30</a:t>
            </a:r>
            <a:r>
              <a:rPr lang="en-US" altLang="en-US" sz="1800" dirty="0" smtClean="0">
                <a:solidFill>
                  <a:srgbClr val="333333"/>
                </a:solidFill>
                <a:effectLst/>
              </a:rPr>
              <a:t>, 2018 (</a:t>
            </a:r>
            <a:r>
              <a:rPr lang="en-US" altLang="en-US" sz="1800" dirty="0" smtClean="0">
                <a:solidFill>
                  <a:srgbClr val="333333"/>
                </a:solidFill>
              </a:rPr>
              <a:t>In Thousands)</a:t>
            </a:r>
            <a:endParaRPr lang="en-US" sz="2400" kern="0" dirty="0" smtClean="0">
              <a:solidFill>
                <a:srgbClr val="C00000"/>
              </a:solidFill>
            </a:endParaRPr>
          </a:p>
        </p:txBody>
      </p:sp>
      <p:graphicFrame>
        <p:nvGraphicFramePr>
          <p:cNvPr id="6" name="Group 110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991213666"/>
              </p:ext>
            </p:extLst>
          </p:nvPr>
        </p:nvGraphicFramePr>
        <p:xfrm>
          <a:off x="457200" y="1371600"/>
          <a:ext cx="7924800" cy="3322320"/>
        </p:xfrm>
        <a:graphic>
          <a:graphicData uri="http://schemas.openxmlformats.org/drawingml/2006/table">
            <a:tbl>
              <a:tblPr lastRow="1"/>
              <a:tblGrid>
                <a:gridCol w="4953000"/>
                <a:gridCol w="228600"/>
                <a:gridCol w="1529395"/>
                <a:gridCol w="242761"/>
                <a:gridCol w="971044"/>
              </a:tblGrid>
              <a:tr h="441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Unassigned &amp; Charter Reserve 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 of Budget*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Projected  Ending Fund Balance, 6/30/2018*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89,774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41.8%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FY 2017-18 Deposit to PERS Stabilization Fund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(26,500)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Projected Beginning Fund Balance, 7/1/2018**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63,274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27.9%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FY 2018-19 Projected Surplus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1,609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Projected Ending Fund Balance, 6/30/2019**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64,883</a:t>
                      </a:r>
                    </a:p>
                  </a:txBody>
                  <a:tcPr marL="4572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28.6%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4" name="Text Box 37"/>
          <p:cNvSpPr txBox="1">
            <a:spLocks noChangeArrowheads="1"/>
          </p:cNvSpPr>
          <p:nvPr/>
        </p:nvSpPr>
        <p:spPr bwMode="auto">
          <a:xfrm>
            <a:off x="228600" y="5638800"/>
            <a:ext cx="7620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70C0"/>
                </a:solidFill>
              </a:rPr>
              <a:t>* Based </a:t>
            </a:r>
            <a:r>
              <a:rPr lang="en-US" sz="1200" dirty="0">
                <a:solidFill>
                  <a:srgbClr val="0070C0"/>
                </a:solidFill>
              </a:rPr>
              <a:t>on </a:t>
            </a:r>
            <a:r>
              <a:rPr lang="en-US" sz="1200" dirty="0" smtClean="0">
                <a:solidFill>
                  <a:srgbClr val="0070C0"/>
                </a:solidFill>
              </a:rPr>
              <a:t>FY 2017-18 proposed recurring appropriation </a:t>
            </a:r>
            <a:r>
              <a:rPr lang="en-US" sz="1200" dirty="0">
                <a:solidFill>
                  <a:srgbClr val="0070C0"/>
                </a:solidFill>
              </a:rPr>
              <a:t>of </a:t>
            </a:r>
            <a:r>
              <a:rPr lang="en-US" sz="1200" dirty="0" smtClean="0">
                <a:solidFill>
                  <a:srgbClr val="0070C0"/>
                </a:solidFill>
              </a:rPr>
              <a:t>$215.0 </a:t>
            </a:r>
            <a:r>
              <a:rPr lang="en-US" sz="1200" dirty="0">
                <a:solidFill>
                  <a:srgbClr val="0070C0"/>
                </a:solidFill>
              </a:rPr>
              <a:t>million. Current policy is floor of 25% with a target of 35</a:t>
            </a:r>
            <a:r>
              <a:rPr lang="en-US" sz="1200" dirty="0" smtClean="0">
                <a:solidFill>
                  <a:srgbClr val="0070C0"/>
                </a:solidFill>
              </a:rPr>
              <a:t>%</a:t>
            </a:r>
          </a:p>
          <a:p>
            <a:endParaRPr lang="en-US" sz="1200" dirty="0">
              <a:solidFill>
                <a:srgbClr val="0070C0"/>
              </a:solidFill>
            </a:endParaRPr>
          </a:p>
          <a:p>
            <a:r>
              <a:rPr lang="en-US" sz="1200" dirty="0" smtClean="0">
                <a:solidFill>
                  <a:srgbClr val="0070C0"/>
                </a:solidFill>
              </a:rPr>
              <a:t>**Based on FY 2018-19 proposed recurring appropriation of $226.8 million. </a:t>
            </a:r>
            <a:r>
              <a:rPr lang="en-US" sz="1200" dirty="0">
                <a:solidFill>
                  <a:srgbClr val="0070C0"/>
                </a:solidFill>
              </a:rPr>
              <a:t>Current policy is floor of 25% with a target of 35%</a:t>
            </a:r>
          </a:p>
          <a:p>
            <a:pPr algn="l"/>
            <a:endParaRPr lang="en-US" sz="1200" dirty="0" smtClean="0">
              <a:solidFill>
                <a:srgbClr val="0070C0"/>
              </a:solidFill>
            </a:endParaRPr>
          </a:p>
          <a:p>
            <a:pPr algn="l">
              <a:spcBef>
                <a:spcPct val="50000"/>
              </a:spcBef>
            </a:pPr>
            <a:endParaRPr lang="en-US" sz="1200" dirty="0" smtClean="0">
              <a:solidFill>
                <a:srgbClr val="0070C0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sz="1600" dirty="0"/>
              <a:t>Slide </a:t>
            </a:r>
            <a:fld id="{62DC2A75-EF25-46CF-89EB-FF2C32A83BE0}" type="slidenum">
              <a:rPr lang="en-US" sz="1600"/>
              <a:pPr algn="r">
                <a:defRPr/>
              </a:pPr>
              <a:t>12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382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6200" y="76200"/>
            <a:ext cx="8534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800" dirty="0" smtClean="0">
                <a:solidFill>
                  <a:srgbClr val="0070C0"/>
                </a:solidFill>
              </a:rPr>
              <a:t>FY 2018-19 General Fund Forecast (In Millions) </a:t>
            </a:r>
            <a:r>
              <a:rPr lang="en-US" altLang="en-US" sz="2000" dirty="0" smtClean="0">
                <a:solidFill>
                  <a:srgbClr val="C00000"/>
                </a:solidFill>
              </a:rPr>
              <a:t/>
            </a:r>
            <a:br>
              <a:rPr lang="en-US" altLang="en-US" sz="2000" dirty="0" smtClean="0">
                <a:solidFill>
                  <a:srgbClr val="C00000"/>
                </a:solidFill>
              </a:rPr>
            </a:br>
            <a:r>
              <a:rPr lang="en-US" altLang="en-US" sz="2000" dirty="0" smtClean="0">
                <a:solidFill>
                  <a:srgbClr val="333333"/>
                </a:solidFill>
              </a:rPr>
              <a:t>(as of June 30, 2018)</a:t>
            </a:r>
            <a:r>
              <a:rPr lang="en-US" sz="2400" kern="0" dirty="0" smtClean="0">
                <a:solidFill>
                  <a:srgbClr val="C00000"/>
                </a:solidFill>
              </a:rPr>
              <a:t/>
            </a:r>
            <a:br>
              <a:rPr lang="en-US" sz="2400" kern="0" dirty="0" smtClean="0">
                <a:solidFill>
                  <a:srgbClr val="C00000"/>
                </a:solidFill>
              </a:rPr>
            </a:br>
            <a:endParaRPr lang="en-US" sz="2400" kern="0" dirty="0" smtClean="0">
              <a:solidFill>
                <a:srgbClr val="C00000"/>
              </a:solidFill>
            </a:endParaRPr>
          </a:p>
        </p:txBody>
      </p:sp>
      <p:graphicFrame>
        <p:nvGraphicFramePr>
          <p:cNvPr id="5" name="Group 135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959805784"/>
              </p:ext>
            </p:extLst>
          </p:nvPr>
        </p:nvGraphicFramePr>
        <p:xfrm>
          <a:off x="152399" y="1024861"/>
          <a:ext cx="8839201" cy="5223539"/>
        </p:xfrm>
        <a:graphic>
          <a:graphicData uri="http://schemas.openxmlformats.org/drawingml/2006/table">
            <a:tbl>
              <a:tblPr/>
              <a:tblGrid>
                <a:gridCol w="2743201"/>
                <a:gridCol w="1066800"/>
                <a:gridCol w="1219200"/>
                <a:gridCol w="914400"/>
                <a:gridCol w="914400"/>
                <a:gridCol w="1066800"/>
                <a:gridCol w="914400"/>
              </a:tblGrid>
              <a:tr h="5779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Est. Actuals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FY 17-18</a:t>
                      </a:r>
                    </a:p>
                  </a:txBody>
                  <a:tcPr marL="87644" marR="87644" marT="43830" marB="4383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 18-19</a:t>
                      </a:r>
                    </a:p>
                  </a:txBody>
                  <a:tcPr marL="87644" marR="87644" marT="43830" marB="4383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Projected  FY 19-20</a:t>
                      </a:r>
                    </a:p>
                  </a:txBody>
                  <a:tcPr marL="87644" marR="87644" marT="43830" marB="4383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Projected  FY 20-21</a:t>
                      </a:r>
                    </a:p>
                  </a:txBody>
                  <a:tcPr marL="87644" marR="87644" marT="43830" marB="4383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Arial" charset="0"/>
                        </a:rPr>
                        <a:t>Projected  FY 21-22</a:t>
                      </a:r>
                    </a:p>
                  </a:txBody>
                  <a:tcPr marL="87644" marR="87644" marT="43830" marB="4383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Arial" charset="0"/>
                        </a:rPr>
                        <a:t>Projected  FY 22-23</a:t>
                      </a:r>
                    </a:p>
                  </a:txBody>
                  <a:tcPr marL="87644" marR="87644" marT="43830" marB="4383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931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Resources</a:t>
                      </a:r>
                    </a:p>
                  </a:txBody>
                  <a:tcPr marL="87644" marR="87644" marT="43830" marB="438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218.4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 $    229.4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 $   234.6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 $   241.9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 246.2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 251.7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775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alt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5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5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5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5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5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5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931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Appropriations</a:t>
                      </a:r>
                    </a:p>
                  </a:txBody>
                  <a:tcPr marL="87644" marR="87644" marT="43830" marB="438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931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      Base Line</a:t>
                      </a:r>
                    </a:p>
                  </a:txBody>
                  <a:tcPr marL="87644" marR="87644" marT="43830" marB="438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182.0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 190.2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193.6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198.4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 200.0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 201.4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93155">
                <a:tc>
                  <a:txBody>
                    <a:bodyPr/>
                    <a:lstStyle/>
                    <a:p>
                      <a:pPr marL="457200" marR="0" lvl="1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PERS </a:t>
                      </a:r>
                    </a:p>
                  </a:txBody>
                  <a:tcPr marL="262933" marR="87644" marT="43830" marB="438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32.4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40.6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46.9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51.7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Arial" charset="0"/>
                        </a:rPr>
                        <a:t>56.0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Arial" charset="0"/>
                        </a:rPr>
                        <a:t>59.7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93155">
                <a:tc>
                  <a:txBody>
                    <a:bodyPr/>
                    <a:lstStyle/>
                    <a:p>
                      <a:pPr marL="457200" marR="0" lvl="1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PERS Cost Share</a:t>
                      </a:r>
                    </a:p>
                  </a:txBody>
                  <a:tcPr marL="262933" marR="87644" marT="43830" marB="438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(3.3)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(3.8)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(3.9)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(4.0)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Arial" charset="0"/>
                        </a:rPr>
                        <a:t>(4.0)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Arial" charset="0"/>
                        </a:rPr>
                        <a:t>(4.1)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93155">
                <a:tc>
                  <a:txBody>
                    <a:bodyPr/>
                    <a:lstStyle/>
                    <a:p>
                      <a:pPr marL="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Net PERS</a:t>
                      </a:r>
                    </a:p>
                  </a:txBody>
                  <a:tcPr marL="262933" marR="87644" marT="43830" marB="438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 29.1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   36.8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  43.0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  47.7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   52.0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   55.6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93155">
                <a:tc>
                  <a:txBody>
                    <a:bodyPr/>
                    <a:lstStyle/>
                    <a:p>
                      <a:pPr marL="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CIP </a:t>
                      </a:r>
                    </a:p>
                  </a:txBody>
                  <a:tcPr marL="262933" marR="87644" marT="43830" marB="438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1.1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0.9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0.9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Arial" charset="0"/>
                        </a:rPr>
                        <a:t>1.0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Arial" charset="0"/>
                        </a:rPr>
                        <a:t>1.0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151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Total Appropriations</a:t>
                      </a:r>
                    </a:p>
                  </a:txBody>
                  <a:tcPr marL="87644" marR="87644" marT="43830" marB="438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212.2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 $    227.8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237.5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247.0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 253.0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 258.0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931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Change in Fund Balance</a:t>
                      </a:r>
                    </a:p>
                  </a:txBody>
                  <a:tcPr marL="87644" marR="87644" marT="43830" marB="438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   6.2       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 $        1.6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  (2.9)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    (5.1)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   (6.8)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   (6.3)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794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One-time Adjs. Approved for 3</a:t>
                      </a:r>
                      <a:r>
                        <a:rPr kumimoji="0" lang="en-US" altLang="en-US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rd</a:t>
                      </a: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Qtr</a:t>
                      </a:r>
                    </a:p>
                  </a:txBody>
                  <a:tcPr marL="87644" marR="87644" marT="43830" marB="438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913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One-time Service Level Inc. Approved for FY 18-19</a:t>
                      </a:r>
                    </a:p>
                  </a:txBody>
                  <a:tcPr marL="87644" marR="87644" marT="43830" marB="438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0.5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331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Est. FY 17-18 Carryovers to FY 18-19</a:t>
                      </a:r>
                    </a:p>
                  </a:txBody>
                  <a:tcPr marL="87644" marR="87644" marT="43830" marB="438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Arial" charset="0"/>
                        </a:rPr>
                        <a:t>3.4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331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Change in Fund Balance</a:t>
                      </a:r>
                    </a:p>
                  </a:txBody>
                  <a:tcPr marL="87644" marR="87644" marT="43830" marB="438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 1.8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 $        1.6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  (2.9)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    (5.1)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   (6.8)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    (6.3)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4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87644" marR="87644" marT="43830" marB="438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sz="1600" dirty="0"/>
              <a:t>Slide </a:t>
            </a:r>
            <a:fld id="{62DC2A75-EF25-46CF-89EB-FF2C32A83BE0}" type="slidenum">
              <a:rPr lang="en-US" sz="1600"/>
              <a:pPr algn="r">
                <a:defRPr/>
              </a:pPr>
              <a:t>13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830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667000"/>
            <a:ext cx="8534400" cy="609600"/>
          </a:xfrm>
        </p:spPr>
        <p:txBody>
          <a:bodyPr/>
          <a:lstStyle/>
          <a:p>
            <a:pPr algn="ctr"/>
            <a:r>
              <a:rPr lang="en-US" sz="3600" i="1" dirty="0" smtClean="0">
                <a:solidFill>
                  <a:srgbClr val="0070C0"/>
                </a:solidFill>
                <a:effectLst/>
              </a:rPr>
              <a:t>FY 2018-19 Proposed Budget</a:t>
            </a: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sz="3200" dirty="0" smtClean="0">
                <a:effectLst/>
              </a:rPr>
              <a:t>Summary of All Funds by Type</a:t>
            </a:r>
            <a:endParaRPr lang="en-US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8635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dirty="0" smtClean="0">
                <a:solidFill>
                  <a:srgbClr val="0070C0"/>
                </a:solidFill>
                <a:effectLst/>
              </a:rPr>
              <a:t>FY 2018-19 Proposed Budget</a:t>
            </a:r>
            <a:r>
              <a:rPr lang="en-US" sz="3200" i="1" dirty="0">
                <a:solidFill>
                  <a:srgbClr val="0070C0"/>
                </a:solidFill>
                <a:effectLst/>
              </a:rPr>
              <a:t/>
            </a:r>
            <a:br>
              <a:rPr lang="en-US" sz="3200" i="1" dirty="0">
                <a:solidFill>
                  <a:srgbClr val="0070C0"/>
                </a:solidFill>
                <a:effectLst/>
              </a:rPr>
            </a:br>
            <a:r>
              <a:rPr lang="en-US" sz="2400" dirty="0">
                <a:solidFill>
                  <a:schemeClr val="tx1"/>
                </a:solidFill>
                <a:effectLst/>
              </a:rPr>
              <a:t>Summary of 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>Appropriations-All </a:t>
            </a:r>
            <a:r>
              <a:rPr lang="en-US" sz="2400" dirty="0">
                <a:solidFill>
                  <a:schemeClr val="tx1"/>
                </a:solidFill>
                <a:effectLst/>
              </a:rPr>
              <a:t>Funds 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>Overview </a:t>
            </a:r>
          </a:p>
        </p:txBody>
      </p:sp>
      <p:graphicFrame>
        <p:nvGraphicFramePr>
          <p:cNvPr id="1179677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65896"/>
              </p:ext>
            </p:extLst>
          </p:nvPr>
        </p:nvGraphicFramePr>
        <p:xfrm>
          <a:off x="381000" y="1295400"/>
          <a:ext cx="8382000" cy="4370832"/>
        </p:xfrm>
        <a:graphic>
          <a:graphicData uri="http://schemas.openxmlformats.org/drawingml/2006/table">
            <a:tbl>
              <a:tblPr/>
              <a:tblGrid>
                <a:gridCol w="457200"/>
                <a:gridCol w="2362200"/>
                <a:gridCol w="1600200"/>
                <a:gridCol w="1447800"/>
                <a:gridCol w="1524000"/>
                <a:gridCol w="990600"/>
              </a:tblGrid>
              <a:tr h="381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Fund Type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FY 2017-18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FY 2018-19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Increase / (Decrease)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Change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2745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1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Governmental Funds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297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General Fund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$      215,042,945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227,786,018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12,743,073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5.9%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Special Revenue Funds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98,780,317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111,398,466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12,618,149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12.8%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Debt Service Funds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2,222,150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2,619,909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397,759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17.9%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Capital Improvement Funds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16,008,821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28,433,000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12,424,179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77.6%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6459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400" b="0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Proprietary Funds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Enterprise Funds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393,568,677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399,248,497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5,679,820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1.4%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Internal Service Funds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111,291,567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117,774,674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6,483,107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5.8%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1871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All Funds – Grand Total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836,914,477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887,260,564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50,346,087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6.0%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sz="1600" dirty="0"/>
              <a:t>Slide </a:t>
            </a:r>
            <a:fld id="{62DC2A75-EF25-46CF-89EB-FF2C32A83BE0}" type="slidenum">
              <a:rPr lang="en-US" sz="1600"/>
              <a:pPr algn="r">
                <a:defRPr/>
              </a:pPr>
              <a:t>15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3227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534400" cy="609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dirty="0" smtClean="0">
                <a:solidFill>
                  <a:srgbClr val="0070C0"/>
                </a:solidFill>
                <a:effectLst/>
              </a:rPr>
              <a:t>FY 2018-19 </a:t>
            </a:r>
            <a:r>
              <a:rPr lang="en-US" sz="2800" dirty="0">
                <a:solidFill>
                  <a:srgbClr val="0070C0"/>
                </a:solidFill>
                <a:effectLst/>
              </a:rPr>
              <a:t>Proposed </a:t>
            </a:r>
            <a:r>
              <a:rPr lang="en-US" sz="2800" dirty="0" smtClean="0">
                <a:solidFill>
                  <a:srgbClr val="0070C0"/>
                </a:solidFill>
                <a:effectLst/>
              </a:rPr>
              <a:t>Budget</a:t>
            </a:r>
            <a:r>
              <a:rPr lang="en-US" sz="2800" i="1" dirty="0" smtClean="0">
                <a:solidFill>
                  <a:srgbClr val="0070C0"/>
                </a:solidFill>
                <a:effectLst/>
              </a:rPr>
              <a:t/>
            </a:r>
            <a:br>
              <a:rPr lang="en-US" sz="2800" i="1" dirty="0" smtClean="0">
                <a:solidFill>
                  <a:srgbClr val="0070C0"/>
                </a:solidFill>
                <a:effectLst/>
              </a:rPr>
            </a:br>
            <a:r>
              <a:rPr lang="en-US" sz="2400" dirty="0">
                <a:solidFill>
                  <a:schemeClr val="tx1"/>
                </a:solidFill>
                <a:effectLst/>
              </a:rPr>
              <a:t>Summary of 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>Appropriations-General Fund (1 of 2)</a:t>
            </a:r>
          </a:p>
        </p:txBody>
      </p:sp>
      <p:graphicFrame>
        <p:nvGraphicFramePr>
          <p:cNvPr id="1181725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476385"/>
              </p:ext>
            </p:extLst>
          </p:nvPr>
        </p:nvGraphicFramePr>
        <p:xfrm>
          <a:off x="609600" y="1247860"/>
          <a:ext cx="8077200" cy="4436025"/>
        </p:xfrm>
        <a:graphic>
          <a:graphicData uri="http://schemas.openxmlformats.org/drawingml/2006/table">
            <a:tbl>
              <a:tblPr/>
              <a:tblGrid>
                <a:gridCol w="3124200"/>
                <a:gridCol w="1295400"/>
                <a:gridCol w="1371600"/>
                <a:gridCol w="1371600"/>
                <a:gridCol w="9144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General Fund Department</a:t>
                      </a:r>
                    </a:p>
                  </a:txBody>
                  <a:tcPr marT="45741" marB="45741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FY 2017-18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FY 2018-19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Increase / (Decrease)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% Change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lvl="1"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Administrative Services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5,000,178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5,787,467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787,289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15.7%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lvl="1"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City Attorney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3,693,779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3,801,964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108,185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2.9%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lvl="1"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City Clerk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1,426,103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1,451,530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25,427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1.8%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lvl="1"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City Treasurer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751,262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793,464   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42,202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5.6%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lvl="1"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Community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Development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16,173,654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17,465,318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1,291,664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8.0%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lvl="1"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Community Services &amp; Parks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12,388,470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12,830,845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442,375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3.6%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lvl="1"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Fire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58,345,524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59,414,713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1,069,189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1.8%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60045">
                <a:tc>
                  <a:txBody>
                    <a:bodyPr/>
                    <a:lstStyle/>
                    <a:p>
                      <a:pPr lvl="1"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Human Resources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2,997,059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3,187,075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190,016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6.3%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60045">
                <a:tc>
                  <a:txBody>
                    <a:bodyPr/>
                    <a:lstStyle/>
                    <a:p>
                      <a:pPr lvl="1" algn="l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Innovation, 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Performance &amp;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Audit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lvl="1" algn="r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1,253,381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1,384,355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130,974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10.4%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sz="1600" dirty="0"/>
              <a:t>Slide </a:t>
            </a:r>
            <a:fld id="{62DC2A75-EF25-46CF-89EB-FF2C32A83BE0}" type="slidenum">
              <a:rPr lang="en-US" sz="1600"/>
              <a:pPr algn="r">
                <a:defRPr/>
              </a:pPr>
              <a:t>16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5999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3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dirty="0" smtClean="0">
                <a:solidFill>
                  <a:srgbClr val="0070C0"/>
                </a:solidFill>
                <a:effectLst/>
              </a:rPr>
              <a:t>FY 2018-19 </a:t>
            </a:r>
            <a:r>
              <a:rPr lang="en-US" sz="2800" dirty="0">
                <a:solidFill>
                  <a:srgbClr val="0070C0"/>
                </a:solidFill>
                <a:effectLst/>
              </a:rPr>
              <a:t>Proposed Budget</a:t>
            </a:r>
            <a:r>
              <a:rPr lang="en-US" sz="2800" i="1" dirty="0">
                <a:solidFill>
                  <a:srgbClr val="0070C0"/>
                </a:solidFill>
                <a:effectLst/>
              </a:rPr>
              <a:t/>
            </a:r>
            <a:br>
              <a:rPr lang="en-US" sz="2800" i="1" dirty="0">
                <a:solidFill>
                  <a:srgbClr val="0070C0"/>
                </a:solidFill>
                <a:effectLst/>
              </a:rPr>
            </a:br>
            <a:r>
              <a:rPr lang="en-US" sz="2400" dirty="0">
                <a:solidFill>
                  <a:schemeClr val="tx1"/>
                </a:solidFill>
                <a:effectLst/>
              </a:rPr>
              <a:t>Summary of 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>Appropriations-General </a:t>
            </a:r>
            <a:r>
              <a:rPr lang="en-US" sz="2400" dirty="0">
                <a:solidFill>
                  <a:schemeClr val="tx1"/>
                </a:solidFill>
                <a:effectLst/>
              </a:rPr>
              <a:t>Fund 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>(2 </a:t>
            </a:r>
            <a:r>
              <a:rPr lang="en-US" sz="2400" dirty="0">
                <a:solidFill>
                  <a:schemeClr val="tx1"/>
                </a:solidFill>
                <a:effectLst/>
              </a:rPr>
              <a:t>of 2)</a:t>
            </a:r>
            <a:endParaRPr lang="en-US" sz="24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1183773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81095"/>
              </p:ext>
            </p:extLst>
          </p:nvPr>
        </p:nvGraphicFramePr>
        <p:xfrm>
          <a:off x="304800" y="1416367"/>
          <a:ext cx="8534400" cy="3030665"/>
        </p:xfrm>
        <a:graphic>
          <a:graphicData uri="http://schemas.openxmlformats.org/drawingml/2006/table">
            <a:tbl>
              <a:tblPr/>
              <a:tblGrid>
                <a:gridCol w="2743200"/>
                <a:gridCol w="1524000"/>
                <a:gridCol w="1600200"/>
                <a:gridCol w="1571625"/>
                <a:gridCol w="1095375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General Fund Department</a:t>
                      </a:r>
                    </a:p>
                  </a:txBody>
                  <a:tcPr marT="45741" marB="45741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FY 2017-18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FY 2018-19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Increase / (Decrease)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% Change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lvl="1"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Library, Arts &amp; Culture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10,536,152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10,560,186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   24,034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0.2%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lvl="1"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Management Services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4,376,123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4,619,299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243,176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5.6%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lvl="1"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Police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80,621,340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87,315,322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6,693,982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8.3%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lvl="1"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Public Works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14,900,243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15,248,228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347,985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2.3%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lvl="1"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Transfers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2,579,677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3,926,252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1,346,575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52.2%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3885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General Fund Total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215,042,945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227,786,018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12,743,073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5.9%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sz="1600" dirty="0"/>
              <a:t>Slide </a:t>
            </a:r>
            <a:fld id="{62DC2A75-EF25-46CF-89EB-FF2C32A83BE0}" type="slidenum">
              <a:rPr lang="en-US" sz="1600"/>
              <a:pPr algn="r">
                <a:defRPr/>
              </a:pPr>
              <a:t>17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1359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915400" cy="609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dirty="0" smtClean="0">
                <a:solidFill>
                  <a:srgbClr val="0070C0"/>
                </a:solidFill>
                <a:effectLst/>
              </a:rPr>
              <a:t>FY 2018-19 </a:t>
            </a:r>
            <a:r>
              <a:rPr lang="en-US" sz="2800" dirty="0">
                <a:solidFill>
                  <a:srgbClr val="0070C0"/>
                </a:solidFill>
                <a:effectLst/>
              </a:rPr>
              <a:t>Proposed Budget</a:t>
            </a:r>
            <a:r>
              <a:rPr lang="en-US" sz="2800" i="1" dirty="0">
                <a:solidFill>
                  <a:srgbClr val="FFFFFF"/>
                </a:solidFill>
                <a:effectLst/>
              </a:rPr>
              <a:t/>
            </a:r>
            <a:br>
              <a:rPr lang="en-US" sz="2800" i="1" dirty="0">
                <a:solidFill>
                  <a:srgbClr val="FFFFFF"/>
                </a:solidFill>
                <a:effectLst/>
              </a:rPr>
            </a:br>
            <a:r>
              <a:rPr lang="en-US" sz="2400" dirty="0">
                <a:solidFill>
                  <a:schemeClr val="tx1"/>
                </a:solidFill>
                <a:effectLst/>
              </a:rPr>
              <a:t>Summary of 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>Appropriations-Special Revenue Funds </a:t>
            </a:r>
            <a:r>
              <a:rPr lang="en-US" sz="2400" dirty="0">
                <a:solidFill>
                  <a:schemeClr val="tx1"/>
                </a:solidFill>
                <a:effectLst/>
              </a:rPr>
              <a:t>(1 of 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>4)</a:t>
            </a:r>
          </a:p>
        </p:txBody>
      </p:sp>
      <p:graphicFrame>
        <p:nvGraphicFramePr>
          <p:cNvPr id="1185821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878842"/>
              </p:ext>
            </p:extLst>
          </p:nvPr>
        </p:nvGraphicFramePr>
        <p:xfrm>
          <a:off x="304800" y="1271905"/>
          <a:ext cx="8610600" cy="4699127"/>
        </p:xfrm>
        <a:graphic>
          <a:graphicData uri="http://schemas.openxmlformats.org/drawingml/2006/table">
            <a:tbl>
              <a:tblPr/>
              <a:tblGrid>
                <a:gridCol w="3505200"/>
                <a:gridCol w="1295400"/>
                <a:gridCol w="1371600"/>
                <a:gridCol w="1295400"/>
                <a:gridCol w="11430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Fund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FY 2017-18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FY 2018-19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Increase / (Decrease)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Change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201 - CDBG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1,674,621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1,852,537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177,916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10.6%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202 - Housing Assistance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32,511,799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38,029,143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5,517,344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17.0%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203 - Home Grant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958,800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1,669,297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710,497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74.1%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204 - Continuum of Care Grant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1,524,809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2,416,477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891,668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58.5%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205 - Emergency Solutions Grant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180,382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147,970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(32,412)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(18.0%)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6198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206 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 Workforce Innovation and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Opportunity Act 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5,822,971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6,123,399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300,428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5.2%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209 - Affordable Housing Trust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20,000           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24,739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4,739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23.7%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257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210 - Urban Art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292,850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89,500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(203,350)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(69.4%)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211 - Glendale Youth Alliance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1,904,061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2,088,316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184,255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9.7%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sz="1600" dirty="0"/>
              <a:t>Slide </a:t>
            </a:r>
            <a:fld id="{62DC2A75-EF25-46CF-89EB-FF2C32A83BE0}" type="slidenum">
              <a:rPr lang="en-US" sz="1600"/>
              <a:pPr algn="r">
                <a:defRPr/>
              </a:pPr>
              <a:t>18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0986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dirty="0" smtClean="0">
                <a:solidFill>
                  <a:srgbClr val="0070C0"/>
                </a:solidFill>
                <a:effectLst/>
              </a:rPr>
              <a:t>FY 2018-19 </a:t>
            </a:r>
            <a:r>
              <a:rPr lang="en-US" sz="2800" dirty="0">
                <a:solidFill>
                  <a:srgbClr val="0070C0"/>
                </a:solidFill>
                <a:effectLst/>
              </a:rPr>
              <a:t>Proposed Budget</a:t>
            </a:r>
            <a:r>
              <a:rPr lang="en-US" sz="2800" i="1" dirty="0">
                <a:solidFill>
                  <a:srgbClr val="0070C0"/>
                </a:solidFill>
                <a:effectLst/>
              </a:rPr>
              <a:t/>
            </a:r>
            <a:br>
              <a:rPr lang="en-US" sz="2800" i="1" dirty="0">
                <a:solidFill>
                  <a:srgbClr val="0070C0"/>
                </a:solidFill>
                <a:effectLst/>
              </a:rPr>
            </a:br>
            <a:r>
              <a:rPr lang="en-US" sz="2400" dirty="0">
                <a:solidFill>
                  <a:schemeClr val="tx1"/>
                </a:solidFill>
                <a:effectLst/>
              </a:rPr>
              <a:t>Summary of 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>Appropriations-Special </a:t>
            </a:r>
            <a:r>
              <a:rPr lang="en-US" sz="2400" dirty="0">
                <a:solidFill>
                  <a:schemeClr val="tx1"/>
                </a:solidFill>
                <a:effectLst/>
              </a:rPr>
              <a:t>Revenue Funds 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>(2 </a:t>
            </a:r>
            <a:r>
              <a:rPr lang="en-US" sz="2400" dirty="0">
                <a:solidFill>
                  <a:schemeClr val="tx1"/>
                </a:solidFill>
                <a:effectLst/>
              </a:rPr>
              <a:t>of 4)</a:t>
            </a:r>
            <a:endParaRPr lang="en-US" sz="24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1187931" name="Group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760757"/>
              </p:ext>
            </p:extLst>
          </p:nvPr>
        </p:nvGraphicFramePr>
        <p:xfrm>
          <a:off x="365760" y="1143000"/>
          <a:ext cx="8625840" cy="5056251"/>
        </p:xfrm>
        <a:graphic>
          <a:graphicData uri="http://schemas.openxmlformats.org/drawingml/2006/table">
            <a:tbl>
              <a:tblPr/>
              <a:tblGrid>
                <a:gridCol w="3825240"/>
                <a:gridCol w="1295400"/>
                <a:gridCol w="1371600"/>
                <a:gridCol w="1219200"/>
                <a:gridCol w="914400"/>
              </a:tblGrid>
              <a:tr h="4063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Fund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FY 2017-18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FY 2018-19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Increase / (Decrease)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Change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620" marT="762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3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212 - BEGIN Affordable Homeownership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$         300,000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9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$         300,000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" marR="9144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      -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" marR="9144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0.0%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074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213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– Low &amp; Mod 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Income Housing Asset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1,612,257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" marR="9144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1,660,143 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" marR="9144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47,886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" marR="9144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3.0%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3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216 - Grant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923,618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" marR="9144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367,004     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" marR="9144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(556,614)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" marR="9144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(60.3%)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3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217 - Filming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481,604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" marR="9144" marT="9525" marB="0" anchor="b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609,464     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" marR="9144" marT="9525" marB="0" anchor="b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127,860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" marR="9144" marT="9525" marB="0" anchor="b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26.5%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352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222 - Measure M Local Return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1,911,100                                 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" marR="9144" marT="9525" marB="0" anchor="b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2,043,282 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" marR="9144" marT="9525" marB="0" anchor="b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132,182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" marR="9144" marT="9525" marB="0" anchor="b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6.9%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3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224 – Measure H Fund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 -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" marR="9144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278,114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" marR="9144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278,114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" marR="9144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N/A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3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251 - Air Quality Improvement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326,978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" marR="9144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334,283     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" marR="9144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7,305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" marR="9144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2.2%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3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253 - San Fernando Landscape District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91,457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" marR="9144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90,575       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" marR="9144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(882)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" marR="9144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(1.0%)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3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254 - Measure R Local Return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400,904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" marR="9144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340,000     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" marR="9144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(60,904)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" marR="9144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(15.2%)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3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255 - Measure R-Regional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Fund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1,765,000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" marR="9144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4,520,000 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" marR="9144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2,755,000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" marR="9144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156.1%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150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" marR="9144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" marR="9144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" marR="9144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sz="1600" dirty="0"/>
              <a:t>Slide </a:t>
            </a:r>
            <a:fld id="{62DC2A75-EF25-46CF-89EB-FF2C32A83BE0}" type="slidenum">
              <a:rPr lang="en-US" sz="1600"/>
              <a:pPr algn="r">
                <a:defRPr/>
              </a:pPr>
              <a:t>19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5843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sz="1600" dirty="0"/>
              <a:t>Slide </a:t>
            </a:r>
            <a:fld id="{62DC2A75-EF25-46CF-89EB-FF2C32A83BE0}" type="slidenum">
              <a:rPr lang="en-US" sz="1600"/>
              <a:pPr algn="r">
                <a:defRPr/>
              </a:pPr>
              <a:t>2</a:t>
            </a:fld>
            <a:endParaRPr lang="en-US" sz="1600" dirty="0"/>
          </a:p>
        </p:txBody>
      </p:sp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534400" cy="609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dirty="0" smtClean="0">
                <a:solidFill>
                  <a:srgbClr val="0070C0"/>
                </a:solidFill>
                <a:effectLst/>
              </a:rPr>
              <a:t>Agenda</a:t>
            </a:r>
          </a:p>
        </p:txBody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05800" cy="4876800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sz="2400" dirty="0">
                <a:effectLst/>
              </a:rPr>
              <a:t>General Fund Proposed Budget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2400" dirty="0">
                <a:effectLst/>
              </a:rPr>
              <a:t>Summary of All </a:t>
            </a:r>
            <a:r>
              <a:rPr lang="en-US" sz="2400" dirty="0" smtClean="0">
                <a:effectLst/>
              </a:rPr>
              <a:t>Funds</a:t>
            </a:r>
          </a:p>
          <a:p>
            <a:pPr>
              <a:spcAft>
                <a:spcPts val="600"/>
              </a:spcAft>
              <a:defRPr/>
            </a:pPr>
            <a:r>
              <a:rPr lang="en-US" sz="2400" dirty="0"/>
              <a:t>Proposed Citywide Fee </a:t>
            </a:r>
            <a:r>
              <a:rPr lang="en-US" sz="2400" dirty="0" smtClean="0"/>
              <a:t>Changes</a:t>
            </a:r>
          </a:p>
          <a:p>
            <a:pPr>
              <a:spcAft>
                <a:spcPts val="600"/>
              </a:spcAft>
              <a:defRPr/>
            </a:pPr>
            <a:r>
              <a:rPr lang="en-US" sz="2400" dirty="0" smtClean="0"/>
              <a:t>Public Benefit Charge (PBC) Program</a:t>
            </a:r>
          </a:p>
          <a:p>
            <a:pPr>
              <a:spcAft>
                <a:spcPts val="600"/>
              </a:spcAft>
              <a:defRPr/>
            </a:pPr>
            <a:r>
              <a:rPr lang="en-US" sz="2400" dirty="0" smtClean="0"/>
              <a:t>GWP Electric and Water 5-Year Cost of Service &amp; Proposed Rate Plans</a:t>
            </a:r>
          </a:p>
          <a:p>
            <a:pPr>
              <a:spcAft>
                <a:spcPts val="600"/>
              </a:spcAft>
              <a:defRPr/>
            </a:pPr>
            <a:r>
              <a:rPr lang="en-US" sz="2400" dirty="0" smtClean="0">
                <a:effectLst/>
              </a:rPr>
              <a:t>Public Works Proposed 4-Year Wastewater Rate Plan</a:t>
            </a:r>
          </a:p>
          <a:p>
            <a:pPr>
              <a:spcAft>
                <a:spcPts val="600"/>
              </a:spcAft>
              <a:defRPr/>
            </a:pPr>
            <a:r>
              <a:rPr lang="en-US" sz="2400" dirty="0" smtClean="0"/>
              <a:t>Staff Recommendations</a:t>
            </a:r>
            <a:endParaRPr lang="en-US" sz="2400" dirty="0">
              <a:effectLst/>
            </a:endParaRPr>
          </a:p>
          <a:p>
            <a:pPr>
              <a:defRPr/>
            </a:pPr>
            <a:r>
              <a:rPr lang="en-US" sz="2400" dirty="0" smtClean="0">
                <a:effectLst/>
              </a:rPr>
              <a:t>Questions </a:t>
            </a:r>
            <a:r>
              <a:rPr lang="en-US" sz="2400" dirty="0">
                <a:effectLst/>
              </a:rPr>
              <a:t>&amp; </a:t>
            </a:r>
            <a:r>
              <a:rPr lang="en-US" sz="2400" dirty="0" smtClean="0">
                <a:effectLst/>
              </a:rPr>
              <a:t>Comments</a:t>
            </a:r>
            <a:endParaRPr lang="en-US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9049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9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534400" cy="609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200" i="1" dirty="0" smtClean="0">
                <a:solidFill>
                  <a:srgbClr val="C00000"/>
                </a:solidFill>
                <a:effectLst/>
              </a:rPr>
              <a:t/>
            </a:r>
            <a:br>
              <a:rPr lang="en-US" sz="3200" i="1" dirty="0" smtClean="0">
                <a:solidFill>
                  <a:srgbClr val="C00000"/>
                </a:solidFill>
                <a:effectLst/>
              </a:rPr>
            </a:br>
            <a:r>
              <a:rPr lang="en-US" sz="2800" dirty="0" smtClean="0">
                <a:solidFill>
                  <a:srgbClr val="0070C0"/>
                </a:solidFill>
                <a:effectLst/>
              </a:rPr>
              <a:t>FY 2018-19 </a:t>
            </a:r>
            <a:r>
              <a:rPr lang="en-US" sz="2800" dirty="0">
                <a:solidFill>
                  <a:srgbClr val="0070C0"/>
                </a:solidFill>
                <a:effectLst/>
              </a:rPr>
              <a:t>Proposed Budget</a:t>
            </a:r>
            <a:r>
              <a:rPr lang="en-US" sz="3200" i="1" dirty="0">
                <a:solidFill>
                  <a:srgbClr val="0070C0"/>
                </a:solidFill>
                <a:effectLst/>
              </a:rPr>
              <a:t/>
            </a:r>
            <a:br>
              <a:rPr lang="en-US" sz="3200" i="1" dirty="0">
                <a:solidFill>
                  <a:srgbClr val="0070C0"/>
                </a:solidFill>
                <a:effectLst/>
              </a:rPr>
            </a:br>
            <a:r>
              <a:rPr lang="en-US" sz="2400" dirty="0">
                <a:solidFill>
                  <a:schemeClr val="tx1"/>
                </a:solidFill>
                <a:effectLst/>
              </a:rPr>
              <a:t>Summary of Appropriation-Special Revenue Funds 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>(3 </a:t>
            </a:r>
            <a:r>
              <a:rPr lang="en-US" sz="2400" dirty="0">
                <a:solidFill>
                  <a:schemeClr val="tx1"/>
                </a:solidFill>
                <a:effectLst/>
              </a:rPr>
              <a:t>of 4)</a:t>
            </a:r>
            <a:endParaRPr lang="en-US" sz="24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1189917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987673"/>
              </p:ext>
            </p:extLst>
          </p:nvPr>
        </p:nvGraphicFramePr>
        <p:xfrm>
          <a:off x="437198" y="1143000"/>
          <a:ext cx="8554402" cy="4602099"/>
        </p:xfrm>
        <a:graphic>
          <a:graphicData uri="http://schemas.openxmlformats.org/drawingml/2006/table">
            <a:tbl>
              <a:tblPr/>
              <a:tblGrid>
                <a:gridCol w="3733800"/>
                <a:gridCol w="1295400"/>
                <a:gridCol w="1371600"/>
                <a:gridCol w="1219200"/>
                <a:gridCol w="934402"/>
              </a:tblGrid>
              <a:tr h="362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Fund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FY 2017-18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FY 2018-19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Increase / (Decrease)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%</a:t>
                      </a:r>
                    </a:p>
                    <a:p>
                      <a:pPr marL="0" algn="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Change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620" marT="762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62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256 - Transit Prop A Local Return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4,202,315  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3,856,048 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(346,267)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(8.2%)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257 - Transit Prop C Local Return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4,005,369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4,146,567 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141,198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3.5%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258 - Transit Utility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9,944,008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10,333,998 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389,990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3.9%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260 - Asset Forfeiture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775,200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727,036     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(48,164)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(6.2%)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261 - Police Special Grants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781,536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775,682     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(5,854)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(0.7%)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262 - Supplemental Law Enforcement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436,196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485,429     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49,233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11.3%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265 - Fire Grant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4,400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      4,400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             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0.0%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266 - Fire Mutual Aid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300,001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600,000     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299,999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100.0%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267 - Special Events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481,294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1,195,010     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713,716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148.3%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703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sz="1600" dirty="0"/>
              <a:t>Slide </a:t>
            </a:r>
            <a:fld id="{62DC2A75-EF25-46CF-89EB-FF2C32A83BE0}" type="slidenum">
              <a:rPr lang="en-US" sz="1600"/>
              <a:pPr algn="r">
                <a:defRPr/>
              </a:pPr>
              <a:t>20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9135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1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96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dirty="0">
                <a:solidFill>
                  <a:srgbClr val="0070C0"/>
                </a:solidFill>
              </a:rPr>
              <a:t>FY 2018-19 Proposed Budget</a:t>
            </a:r>
            <a:r>
              <a:rPr lang="en-US" sz="3200" dirty="0">
                <a:solidFill>
                  <a:srgbClr val="0070C0"/>
                </a:solidFill>
              </a:rPr>
              <a:t/>
            </a:r>
            <a:br>
              <a:rPr lang="en-US" sz="3200" dirty="0">
                <a:solidFill>
                  <a:srgbClr val="0070C0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Summary of Appropriation-Special Revenue Funds (4 of 4)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sz="1600" dirty="0"/>
              <a:t>Slide </a:t>
            </a:r>
            <a:fld id="{62DC2A75-EF25-46CF-89EB-FF2C32A83BE0}" type="slidenum">
              <a:rPr lang="en-US" sz="1600"/>
              <a:pPr algn="r">
                <a:defRPr/>
              </a:pPr>
              <a:t>21</a:t>
            </a:fld>
            <a:endParaRPr lang="en-US" sz="1600" dirty="0"/>
          </a:p>
        </p:txBody>
      </p:sp>
      <p:graphicFrame>
        <p:nvGraphicFramePr>
          <p:cNvPr id="1192010" name="Group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164950"/>
              </p:ext>
            </p:extLst>
          </p:nvPr>
        </p:nvGraphicFramePr>
        <p:xfrm>
          <a:off x="304800" y="1048152"/>
          <a:ext cx="8686800" cy="4127730"/>
        </p:xfrm>
        <a:graphic>
          <a:graphicData uri="http://schemas.openxmlformats.org/drawingml/2006/table">
            <a:tbl>
              <a:tblPr/>
              <a:tblGrid>
                <a:gridCol w="3735885"/>
                <a:gridCol w="1296123"/>
                <a:gridCol w="1296123"/>
                <a:gridCol w="1444269"/>
                <a:gridCol w="914400"/>
              </a:tblGrid>
              <a:tr h="460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Fund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FY 2017-18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FY 2018-19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Increase / (Decrease)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0"/>
                        </a:spcBef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%</a:t>
                      </a:r>
                    </a:p>
                    <a:p>
                      <a:pPr marL="0" algn="r" defTabSz="914400" rtl="0" eaLnBrk="1" fontAlgn="b" latinLnBrk="0" hangingPunct="1">
                        <a:spcBef>
                          <a:spcPts val="0"/>
                        </a:spcBef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Change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620" marT="762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539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270 - Nutritional Meals Grant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442,712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1828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457,464     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1828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$             14,752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" marR="1828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3.3%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548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275 - Library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694,625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18288" marT="9525" marB="0" anchor="b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185,267     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18288" marT="9525" marB="0" anchor="b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(509,358)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18288" marT="9525" marB="0" anchor="b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(73.3%)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60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280 - Cable Access Fund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-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18288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865,000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18288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865,000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18288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N/A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60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291 - Electric Public Benefit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Fund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8,284,181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18288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9,243,196 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18288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959,015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18288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11.6%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60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501 - Recreation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4,230,715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18288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4,216,969 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18288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(13,746)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18288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(0.3%)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60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510 - Hazardous Disposal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1,640,565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18288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1,761,348 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18288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120,783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18288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7.4%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60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520 - Parking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9,853,989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18288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9,560,809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18288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(293,180)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18288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(3.0%)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Special Revenue Total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$    98,780,317</a:t>
                      </a:r>
                    </a:p>
                  </a:txBody>
                  <a:tcPr marL="0" marR="18288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111,398,466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18288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12,618,149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18288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12.8%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R="0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103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3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dirty="0" smtClean="0">
                <a:solidFill>
                  <a:srgbClr val="0070C0"/>
                </a:solidFill>
                <a:effectLst/>
              </a:rPr>
              <a:t>FY 2018-19 </a:t>
            </a:r>
            <a:r>
              <a:rPr lang="en-US" sz="2800" dirty="0">
                <a:solidFill>
                  <a:srgbClr val="0070C0"/>
                </a:solidFill>
                <a:effectLst/>
              </a:rPr>
              <a:t>Proposed Budget</a:t>
            </a:r>
            <a:r>
              <a:rPr lang="en-US" sz="3200" i="1" dirty="0">
                <a:solidFill>
                  <a:srgbClr val="0070C0"/>
                </a:solidFill>
                <a:effectLst/>
              </a:rPr>
              <a:t/>
            </a:r>
            <a:br>
              <a:rPr lang="en-US" sz="3200" i="1" dirty="0">
                <a:solidFill>
                  <a:srgbClr val="0070C0"/>
                </a:solidFill>
                <a:effectLst/>
              </a:rPr>
            </a:br>
            <a:r>
              <a:rPr lang="en-US" sz="2400" dirty="0">
                <a:solidFill>
                  <a:schemeClr val="tx1"/>
                </a:solidFill>
                <a:effectLst/>
              </a:rPr>
              <a:t>Summary of 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>Appropriation-Debt Service </a:t>
            </a:r>
            <a:r>
              <a:rPr lang="en-US" sz="2400" dirty="0">
                <a:solidFill>
                  <a:schemeClr val="tx1"/>
                </a:solidFill>
                <a:effectLst/>
              </a:rPr>
              <a:t>Funds </a:t>
            </a:r>
            <a:endParaRPr lang="en-US" sz="24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1194013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8712"/>
              </p:ext>
            </p:extLst>
          </p:nvPr>
        </p:nvGraphicFramePr>
        <p:xfrm>
          <a:off x="152400" y="1428115"/>
          <a:ext cx="8915400" cy="1437005"/>
        </p:xfrm>
        <a:graphic>
          <a:graphicData uri="http://schemas.openxmlformats.org/drawingml/2006/table">
            <a:tbl>
              <a:tblPr/>
              <a:tblGrid>
                <a:gridCol w="3595688"/>
                <a:gridCol w="1497012"/>
                <a:gridCol w="1423988"/>
                <a:gridCol w="1497012"/>
                <a:gridCol w="901700"/>
              </a:tblGrid>
              <a:tr h="286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Fund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FY 2017-18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FY 2018-19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Increase / (Decrease)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%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Change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311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303-Police Building Project Fund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2,222,150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2,619,909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397,759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17.9%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263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          Debt Service Total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2,222,150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2,619,909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397,759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17.9%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sz="1600" dirty="0"/>
              <a:t>Slide </a:t>
            </a:r>
            <a:fld id="{62DC2A75-EF25-46CF-89EB-FF2C32A83BE0}" type="slidenum">
              <a:rPr lang="en-US" sz="1600"/>
              <a:pPr algn="r">
                <a:defRPr/>
              </a:pPr>
              <a:t>22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1325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6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95250"/>
            <a:ext cx="8763000" cy="6858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dirty="0" smtClean="0">
                <a:solidFill>
                  <a:srgbClr val="0070C0"/>
                </a:solidFill>
                <a:effectLst/>
              </a:rPr>
              <a:t>FY 2018-19 </a:t>
            </a:r>
            <a:r>
              <a:rPr lang="en-US" sz="2800" dirty="0">
                <a:solidFill>
                  <a:srgbClr val="0070C0"/>
                </a:solidFill>
                <a:effectLst/>
              </a:rPr>
              <a:t>Proposed Budget</a:t>
            </a:r>
            <a:r>
              <a:rPr lang="en-US" i="1" dirty="0">
                <a:solidFill>
                  <a:srgbClr val="0070C0"/>
                </a:solidFill>
                <a:effectLst/>
              </a:rPr>
              <a:t/>
            </a:r>
            <a:br>
              <a:rPr lang="en-US" i="1" dirty="0">
                <a:solidFill>
                  <a:srgbClr val="0070C0"/>
                </a:solidFill>
                <a:effectLst/>
              </a:rPr>
            </a:br>
            <a:r>
              <a:rPr lang="en-US" sz="2400" dirty="0">
                <a:solidFill>
                  <a:schemeClr val="tx1"/>
                </a:solidFill>
                <a:effectLst/>
              </a:rPr>
              <a:t>Summary of 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>Appropriation-Capital Improvement Funds </a:t>
            </a:r>
            <a:r>
              <a:rPr lang="en-US" sz="2400" dirty="0">
                <a:solidFill>
                  <a:schemeClr val="tx1"/>
                </a:solidFill>
                <a:effectLst/>
              </a:rPr>
              <a:t>(1 of 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>2)</a:t>
            </a:r>
          </a:p>
        </p:txBody>
      </p:sp>
      <p:graphicFrame>
        <p:nvGraphicFramePr>
          <p:cNvPr id="1196151" name="Group 1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901508"/>
              </p:ext>
            </p:extLst>
          </p:nvPr>
        </p:nvGraphicFramePr>
        <p:xfrm>
          <a:off x="152400" y="1047758"/>
          <a:ext cx="8763000" cy="5081450"/>
        </p:xfrm>
        <a:graphic>
          <a:graphicData uri="http://schemas.openxmlformats.org/drawingml/2006/table">
            <a:tbl>
              <a:tblPr/>
              <a:tblGrid>
                <a:gridCol w="3657600"/>
                <a:gridCol w="1295400"/>
                <a:gridCol w="1447800"/>
                <a:gridCol w="1295400"/>
                <a:gridCol w="1066800"/>
              </a:tblGrid>
              <a:tr h="679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Fund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FY 2017-18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FY 2018-19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Increase / (Decrease)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%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Change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627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Fund 401 Capital Improvement (GF)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6275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Community Development Department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         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$                   -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6,530,000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6,530,000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N/A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81879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Community Services &amp; Parks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     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3,171,771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5,250,000 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2,078,229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65.5%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81879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Fire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         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663,000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50,000     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(613,000)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(92.5%)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81879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Library, Arts &amp; Culture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         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200,000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-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(200,000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(100.0%)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38912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Police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450,000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100,000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(350,000)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(77.8%)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6188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Public Works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     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2,616,100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2,833,000 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216,900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8.3%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63817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Transfer to Scholl Canyon Landfill Post-closure Fund (403)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2,000,000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4,560,000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2,560,000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128.0%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04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627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       Total Fund 401 Capital Improvement</a:t>
                      </a: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9,100,871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19,323,000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10,222,129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112.3%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sz="1600" dirty="0"/>
              <a:t>Slide </a:t>
            </a:r>
            <a:fld id="{62DC2A75-EF25-46CF-89EB-FF2C32A83BE0}" type="slidenum">
              <a:rPr lang="en-US" sz="1600"/>
              <a:pPr algn="r">
                <a:defRPr/>
              </a:pPr>
              <a:t>23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9752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6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763000" cy="609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dirty="0" smtClean="0">
                <a:solidFill>
                  <a:srgbClr val="0070C0"/>
                </a:solidFill>
                <a:effectLst/>
              </a:rPr>
              <a:t>FY 2018-19 </a:t>
            </a:r>
            <a:r>
              <a:rPr lang="en-US" sz="2800" dirty="0">
                <a:solidFill>
                  <a:srgbClr val="0070C0"/>
                </a:solidFill>
                <a:effectLst/>
              </a:rPr>
              <a:t>Proposed Budget</a:t>
            </a:r>
            <a:r>
              <a:rPr lang="en-US" sz="3200" i="1" dirty="0">
                <a:solidFill>
                  <a:srgbClr val="0070C0"/>
                </a:solidFill>
                <a:effectLst/>
              </a:rPr>
              <a:t/>
            </a:r>
            <a:br>
              <a:rPr lang="en-US" sz="3200" i="1" dirty="0">
                <a:solidFill>
                  <a:srgbClr val="0070C0"/>
                </a:solidFill>
                <a:effectLst/>
              </a:rPr>
            </a:br>
            <a:r>
              <a:rPr lang="en-US" sz="2400" dirty="0">
                <a:solidFill>
                  <a:schemeClr val="tx1"/>
                </a:solidFill>
                <a:effectLst/>
              </a:rPr>
              <a:t>Summary of Appropriation-Capital Improvement Funds 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>(2 </a:t>
            </a:r>
            <a:r>
              <a:rPr lang="en-US" sz="2400" dirty="0">
                <a:solidFill>
                  <a:schemeClr val="tx1"/>
                </a:solidFill>
                <a:effectLst/>
              </a:rPr>
              <a:t>of 2)</a:t>
            </a:r>
            <a:endParaRPr lang="en-US" sz="24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1196151" name="Group 1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484257"/>
              </p:ext>
            </p:extLst>
          </p:nvPr>
        </p:nvGraphicFramePr>
        <p:xfrm>
          <a:off x="245746" y="1179139"/>
          <a:ext cx="8745854" cy="3144891"/>
        </p:xfrm>
        <a:graphic>
          <a:graphicData uri="http://schemas.openxmlformats.org/drawingml/2006/table">
            <a:tbl>
              <a:tblPr/>
              <a:tblGrid>
                <a:gridCol w="3696652"/>
                <a:gridCol w="1295400"/>
                <a:gridCol w="1295400"/>
                <a:gridCol w="1391602"/>
                <a:gridCol w="1066800"/>
              </a:tblGrid>
              <a:tr h="329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Fund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FY 2017-18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FY 2018-19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Increase / (Decrease)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%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Change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753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402-State Gas Tax Fund</a:t>
                      </a: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$      4,135,000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7,610,000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3,475,000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84.0%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528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405-Parks Mitigation Fee Fund</a:t>
                      </a: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-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lvl="1" algn="r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1,500,000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1,500,000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N/A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527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407-Library Mitigation Fee Fund</a:t>
                      </a:r>
                    </a:p>
                  </a:txBody>
                  <a:tcPr marT="45676" marB="4567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250,000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-     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(250,000)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(100.0%)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684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409-CIP Reimbursement Fund</a:t>
                      </a:r>
                    </a:p>
                  </a:txBody>
                  <a:tcPr marT="45676" marB="4567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lvl="1"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2,122,950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-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(2,122,950)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(100.0%)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63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410 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 San Fernando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Corr. 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Tax Share Fund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400,000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-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(400,000)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(100.0%)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6384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Capital Improvement Total</a:t>
                      </a:r>
                    </a:p>
                  </a:txBody>
                  <a:tcPr marT="45676" marB="4567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16,008,821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28,433,000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12,424,179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77.6%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0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76" marB="4567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sz="1600" dirty="0"/>
              <a:t>Slide </a:t>
            </a:r>
            <a:fld id="{62DC2A75-EF25-46CF-89EB-FF2C32A83BE0}" type="slidenum">
              <a:rPr lang="en-US" sz="1600"/>
              <a:pPr algn="r">
                <a:defRPr/>
              </a:pPr>
              <a:t>24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5508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dirty="0" smtClean="0">
                <a:solidFill>
                  <a:srgbClr val="0070C0"/>
                </a:solidFill>
                <a:effectLst/>
              </a:rPr>
              <a:t>FY 2018-19 </a:t>
            </a:r>
            <a:r>
              <a:rPr lang="en-US" sz="2800" dirty="0">
                <a:solidFill>
                  <a:srgbClr val="0070C0"/>
                </a:solidFill>
                <a:effectLst/>
              </a:rPr>
              <a:t>Proposed Budget</a:t>
            </a:r>
            <a:r>
              <a:rPr lang="en-US" sz="3200" i="1" dirty="0">
                <a:solidFill>
                  <a:srgbClr val="0070C0"/>
                </a:solidFill>
                <a:effectLst/>
              </a:rPr>
              <a:t/>
            </a:r>
            <a:br>
              <a:rPr lang="en-US" sz="3200" i="1" dirty="0">
                <a:solidFill>
                  <a:srgbClr val="0070C0"/>
                </a:solidFill>
                <a:effectLst/>
              </a:rPr>
            </a:br>
            <a:r>
              <a:rPr lang="en-US" sz="2400" dirty="0">
                <a:solidFill>
                  <a:schemeClr val="tx1"/>
                </a:solidFill>
                <a:effectLst/>
              </a:rPr>
              <a:t>Summary of 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>Appropriation-Enterprise Funds</a:t>
            </a:r>
          </a:p>
        </p:txBody>
      </p:sp>
      <p:graphicFrame>
        <p:nvGraphicFramePr>
          <p:cNvPr id="1198109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739528"/>
              </p:ext>
            </p:extLst>
          </p:nvPr>
        </p:nvGraphicFramePr>
        <p:xfrm>
          <a:off x="304800" y="990600"/>
          <a:ext cx="8554402" cy="5659755"/>
        </p:xfrm>
        <a:graphic>
          <a:graphicData uri="http://schemas.openxmlformats.org/drawingml/2006/table">
            <a:tbl>
              <a:tblPr/>
              <a:tblGrid>
                <a:gridCol w="3429000"/>
                <a:gridCol w="1371600"/>
                <a:gridCol w="1467802"/>
                <a:gridCol w="1371600"/>
                <a:gridCol w="9144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Fund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FY 2017-18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FY 2018-19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Increase / (Decrease)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Change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lvl="0"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525 - Sewer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32,803,047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39,621,293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6,818,246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20.8%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lvl="0"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530 - Refuse Disposal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28,721,438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28,618,394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(103,044)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(0.4%)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lvl="0"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582 - Electric Works Revenue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Fund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258,624,130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243,504,907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(15,119,223)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(5.8%)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lvl="0"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583 - Electric Depreciation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Fund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6,485,320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12,783,938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6,298,618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97.1%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lvl="0"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585 - Electric Customer Capital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Fund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1,819,781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2,000,000 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180,219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9.9%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lvl="0" algn="l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588 – Electric Customer Repair Fund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-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50,000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50,000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N/A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lvl="0"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592 - Water Works Revenue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Fund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53,275,960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55,080,416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1,804,456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3.4%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lvl="0"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593 - Water Depreciation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Fund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2,983,680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8,602,062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5,618,382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188.3%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lvl="0"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595 - Water Customer Capital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Fund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1,471,000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1,471,000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-            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0.0%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lvl="0" algn="l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598 – Water Customer Repair Fund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 -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100,000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100,000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N/A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49885">
                <a:tc>
                  <a:txBody>
                    <a:bodyPr/>
                    <a:lstStyle/>
                    <a:p>
                      <a:pPr lvl="0"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701 - Fire Communication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7,384,321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7,416,487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32,166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0.4%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          Enterprise 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393,568,677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399,248,497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5,679,820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1.4%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lvl="0" algn="l" fontAlgn="b"/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sz="1600" dirty="0"/>
              <a:t>Slide </a:t>
            </a:r>
            <a:fld id="{62DC2A75-EF25-46CF-89EB-FF2C32A83BE0}" type="slidenum">
              <a:rPr lang="en-US" sz="1600"/>
              <a:pPr algn="r">
                <a:defRPr/>
              </a:pPr>
              <a:t>25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3169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2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dirty="0" smtClean="0">
                <a:solidFill>
                  <a:srgbClr val="0070C0"/>
                </a:solidFill>
                <a:effectLst/>
              </a:rPr>
              <a:t>FY 2018-19 </a:t>
            </a:r>
            <a:r>
              <a:rPr lang="en-US" sz="2800" dirty="0">
                <a:solidFill>
                  <a:srgbClr val="0070C0"/>
                </a:solidFill>
                <a:effectLst/>
              </a:rPr>
              <a:t>Proposed Budget</a:t>
            </a:r>
            <a:r>
              <a:rPr lang="en-US" i="1" dirty="0">
                <a:solidFill>
                  <a:srgbClr val="0070C0"/>
                </a:solidFill>
                <a:effectLst/>
              </a:rPr>
              <a:t/>
            </a:r>
            <a:br>
              <a:rPr lang="en-US" i="1" dirty="0">
                <a:solidFill>
                  <a:srgbClr val="0070C0"/>
                </a:solidFill>
                <a:effectLst/>
              </a:rPr>
            </a:br>
            <a:r>
              <a:rPr lang="en-US" sz="2400" dirty="0">
                <a:solidFill>
                  <a:schemeClr val="tx1"/>
                </a:solidFill>
                <a:effectLst/>
              </a:rPr>
              <a:t>Summary of 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>Appropriation-Internal Service Funds </a:t>
            </a:r>
            <a:r>
              <a:rPr lang="en-US" sz="2400" dirty="0">
                <a:solidFill>
                  <a:schemeClr val="tx1"/>
                </a:solidFill>
                <a:effectLst/>
              </a:rPr>
              <a:t>(1 of 2)</a:t>
            </a:r>
            <a:endParaRPr lang="en-US" sz="24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1202205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812322"/>
              </p:ext>
            </p:extLst>
          </p:nvPr>
        </p:nvGraphicFramePr>
        <p:xfrm>
          <a:off x="76200" y="1160907"/>
          <a:ext cx="8915400" cy="4600448"/>
        </p:xfrm>
        <a:graphic>
          <a:graphicData uri="http://schemas.openxmlformats.org/drawingml/2006/table">
            <a:tbl>
              <a:tblPr/>
              <a:tblGrid>
                <a:gridCol w="3352800"/>
                <a:gridCol w="1524000"/>
                <a:gridCol w="1635442"/>
                <a:gridCol w="1336358"/>
                <a:gridCol w="10668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Fund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FY 2017-18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FY 2018-19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Increase / (Decrease)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Change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601 - Fleet Management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18,228,087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20,264,972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2,036,885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11.2%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602 - Joint Helicopter Operation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3,252,662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1,535,980 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(1,716,682)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(52.8%)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603 - ISD Infrastructure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8,507,798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13,430,865 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4,923,067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57.9%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604 - ISD Applications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11,241,365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9,920,494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(1,320,871)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(11.8%)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607 - Building Maintenance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8,546,671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8,672,128 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125,457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1.5%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391287"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610 - Unemployment Insurance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75,020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741,028       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666,008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887.8%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612 - Liability Insurance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8,548,211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7,407,247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(1,140,964)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(13.3%)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614 - Compensation Insurance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13,513,294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14,996,770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1,483,476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11.0%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615 - Dental Insurance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1,490,082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1,960,222 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470,140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31.6%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24968">
                <a:tc>
                  <a:txBody>
                    <a:bodyPr/>
                    <a:lstStyle/>
                    <a:p>
                      <a:pPr algn="l" fontAlgn="b"/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sz="1600" dirty="0"/>
              <a:t>Slide </a:t>
            </a:r>
            <a:fld id="{62DC2A75-EF25-46CF-89EB-FF2C32A83BE0}" type="slidenum">
              <a:rPr lang="en-US" sz="1600"/>
              <a:pPr algn="r">
                <a:defRPr/>
              </a:pPr>
              <a:t>26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892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dirty="0" smtClean="0">
                <a:solidFill>
                  <a:srgbClr val="0070C0"/>
                </a:solidFill>
                <a:effectLst/>
              </a:rPr>
              <a:t>FY 2018-19 </a:t>
            </a:r>
            <a:r>
              <a:rPr lang="en-US" sz="2800" dirty="0">
                <a:solidFill>
                  <a:srgbClr val="0070C0"/>
                </a:solidFill>
                <a:effectLst/>
              </a:rPr>
              <a:t>Proposed Budget</a:t>
            </a:r>
            <a:r>
              <a:rPr lang="en-US" i="1" dirty="0">
                <a:solidFill>
                  <a:srgbClr val="0070C0"/>
                </a:solidFill>
                <a:effectLst/>
              </a:rPr>
              <a:t/>
            </a:r>
            <a:br>
              <a:rPr lang="en-US" i="1" dirty="0">
                <a:solidFill>
                  <a:srgbClr val="0070C0"/>
                </a:solidFill>
                <a:effectLst/>
              </a:rPr>
            </a:br>
            <a:r>
              <a:rPr lang="en-US" sz="2400" dirty="0">
                <a:solidFill>
                  <a:schemeClr val="tx1"/>
                </a:solidFill>
                <a:effectLst/>
              </a:rPr>
              <a:t>Summary of Appropriation-Internal Service Funds 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>(2 </a:t>
            </a:r>
            <a:r>
              <a:rPr lang="en-US" sz="2400" dirty="0">
                <a:solidFill>
                  <a:schemeClr val="tx1"/>
                </a:solidFill>
                <a:effectLst/>
              </a:rPr>
              <a:t>of 2)</a:t>
            </a:r>
            <a:endParaRPr lang="en-US" altLang="en-US" sz="24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1204253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443285"/>
              </p:ext>
            </p:extLst>
          </p:nvPr>
        </p:nvGraphicFramePr>
        <p:xfrm>
          <a:off x="228600" y="1189482"/>
          <a:ext cx="8729980" cy="3733673"/>
        </p:xfrm>
        <a:graphic>
          <a:graphicData uri="http://schemas.openxmlformats.org/drawingml/2006/table">
            <a:tbl>
              <a:tblPr/>
              <a:tblGrid>
                <a:gridCol w="3548380"/>
                <a:gridCol w="1371600"/>
                <a:gridCol w="1447800"/>
                <a:gridCol w="1328420"/>
                <a:gridCol w="103378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Fund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FY 2017-18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FY 2018-19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Increase / (Decrease)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%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Change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lvl="0"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616 - Medical Insurance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25,774,990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25,097,496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(677,494)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(2.6%)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lvl="0"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617 - Vision Insurance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261,840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490,844     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229,004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87.5%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lvl="0"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640 - Compensated Absences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5,261,012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4,706,368 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(554,644)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(10.5%)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lvl="0"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641 - RHSP Benefits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2,028,643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1,528,375 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(500,268)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(24.7%)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lvl="0"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642 - Post Employment Benefits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222,429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628,842     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406,413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182.7%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lvl="0" algn="l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660 - ISD Wireless Fund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4,339,463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6,393,043           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2,053,580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47.3%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4196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Internal Service Total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$    111,291,567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117,774,674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6,483,107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5.8%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2496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sz="1600" dirty="0"/>
              <a:t>Slide </a:t>
            </a:r>
            <a:fld id="{62DC2A75-EF25-46CF-89EB-FF2C32A83BE0}" type="slidenum">
              <a:rPr lang="en-US" sz="1600"/>
              <a:pPr algn="r">
                <a:defRPr/>
              </a:pPr>
              <a:t>27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0821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rgbClr val="0070C0"/>
                </a:solidFill>
                <a:effectLst/>
              </a:rPr>
              <a:t>FY 2018-19 Proposed Budget</a:t>
            </a:r>
            <a:r>
              <a:rPr lang="en-US" sz="3200" i="1" dirty="0">
                <a:solidFill>
                  <a:srgbClr val="0070C0"/>
                </a:solidFill>
                <a:effectLst/>
              </a:rPr>
              <a:t/>
            </a:r>
            <a:br>
              <a:rPr lang="en-US" sz="3200" i="1" dirty="0">
                <a:solidFill>
                  <a:srgbClr val="0070C0"/>
                </a:solidFill>
                <a:effectLst/>
              </a:rPr>
            </a:br>
            <a:r>
              <a:rPr lang="en-US" sz="2400" dirty="0">
                <a:solidFill>
                  <a:schemeClr val="tx1"/>
                </a:solidFill>
                <a:effectLst/>
              </a:rPr>
              <a:t>Summary of </a:t>
            </a:r>
            <a:r>
              <a:rPr lang="en-US" sz="2400" dirty="0" smtClean="0">
                <a:solidFill>
                  <a:schemeClr val="tx1"/>
                </a:solidFill>
              </a:rPr>
              <a:t>Appropriations - All </a:t>
            </a:r>
            <a:r>
              <a:rPr lang="en-US" sz="2400" dirty="0">
                <a:solidFill>
                  <a:schemeClr val="tx1"/>
                </a:solidFill>
              </a:rPr>
              <a:t>Funds Recap </a:t>
            </a:r>
            <a:endParaRPr lang="en-US" sz="24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1179677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348451"/>
              </p:ext>
            </p:extLst>
          </p:nvPr>
        </p:nvGraphicFramePr>
        <p:xfrm>
          <a:off x="381000" y="1295400"/>
          <a:ext cx="8382000" cy="4370832"/>
        </p:xfrm>
        <a:graphic>
          <a:graphicData uri="http://schemas.openxmlformats.org/drawingml/2006/table">
            <a:tbl>
              <a:tblPr/>
              <a:tblGrid>
                <a:gridCol w="457200"/>
                <a:gridCol w="2362200"/>
                <a:gridCol w="1600200"/>
                <a:gridCol w="1447800"/>
                <a:gridCol w="1524000"/>
                <a:gridCol w="990600"/>
              </a:tblGrid>
              <a:tr h="381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Fund Type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FY 2017-18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FY 2018-19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Increase / (Decrease)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Change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2745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1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Governmental Funds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297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General Fund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215,042,945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227,786,018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12,743,073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5.9%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Special Revenue Funds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98,780,317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111,398,466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12,618,149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12.8%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Debt Service Funds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2,222,150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2,619,909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397,759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17.9%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Capital Improvement Funds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16,008,821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28,433,000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12,424,179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77.6%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6459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400" b="0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Proprietary Funds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Enterprise Funds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393,568,677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399,248,497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5,679,820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1.4%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Internal Service Funds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          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111,291,567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117,774,674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6,483,107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5.8%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41871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All Funds – Grand Total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836,914,477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887,260,564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50,346,087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6.0%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sz="1600" dirty="0"/>
              <a:t>Slide </a:t>
            </a:r>
            <a:fld id="{62DC2A75-EF25-46CF-89EB-FF2C32A83BE0}" type="slidenum">
              <a:rPr lang="en-US" sz="1600"/>
              <a:pPr algn="r">
                <a:defRPr/>
              </a:pPr>
              <a:t>28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3724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667000"/>
            <a:ext cx="8534400" cy="609600"/>
          </a:xfrm>
        </p:spPr>
        <p:txBody>
          <a:bodyPr/>
          <a:lstStyle/>
          <a:p>
            <a:pPr algn="ctr">
              <a:spcAft>
                <a:spcPct val="60000"/>
              </a:spcAft>
            </a:pPr>
            <a:r>
              <a:rPr lang="en-US" altLang="en-US" sz="3600" dirty="0">
                <a:solidFill>
                  <a:srgbClr val="0070C0"/>
                </a:solidFill>
                <a:latin typeface="Arial" charset="0"/>
              </a:rPr>
              <a:t>Proposed Citywide Fee Changes</a:t>
            </a:r>
            <a:br>
              <a:rPr lang="en-US" altLang="en-US" sz="3600" dirty="0">
                <a:solidFill>
                  <a:srgbClr val="0070C0"/>
                </a:solidFill>
                <a:latin typeface="Arial" charset="0"/>
              </a:rPr>
            </a:br>
            <a:r>
              <a:rPr lang="en-US" altLang="en-US" sz="3600" dirty="0">
                <a:solidFill>
                  <a:schemeClr val="tx1"/>
                </a:solidFill>
                <a:latin typeface="Arial" charset="0"/>
              </a:rPr>
              <a:t>FY 2018-19 </a:t>
            </a:r>
          </a:p>
        </p:txBody>
      </p:sp>
    </p:spTree>
    <p:extLst>
      <p:ext uri="{BB962C8B-B14F-4D97-AF65-F5344CB8AC3E}">
        <p14:creationId xmlns:p14="http://schemas.microsoft.com/office/powerpoint/2010/main" val="106812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1506" name="Rectangle 2"/>
          <p:cNvSpPr>
            <a:spLocks noChangeArrowheads="1"/>
          </p:cNvSpPr>
          <p:nvPr/>
        </p:nvSpPr>
        <p:spPr bwMode="auto">
          <a:xfrm>
            <a:off x="762000" y="1828800"/>
            <a:ext cx="7620000" cy="1261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>
            <a:spAutoFit/>
          </a:bodyPr>
          <a:lstStyle/>
          <a:p>
            <a:pPr algn="ctr" eaLnBrk="1" hangingPunct="1"/>
            <a:r>
              <a:rPr lang="en-US" sz="4000" i="1" dirty="0"/>
              <a:t>FY </a:t>
            </a:r>
            <a:r>
              <a:rPr lang="en-US" sz="4000" i="1" dirty="0" smtClean="0"/>
              <a:t>2018-19 </a:t>
            </a:r>
            <a:r>
              <a:rPr lang="en-US" sz="4000" i="1" dirty="0"/>
              <a:t>General Fund</a:t>
            </a:r>
          </a:p>
          <a:p>
            <a:pPr algn="ctr" eaLnBrk="1" hangingPunct="1"/>
            <a:r>
              <a:rPr lang="en-US" sz="3600" dirty="0">
                <a:solidFill>
                  <a:srgbClr val="0070C0"/>
                </a:solidFill>
              </a:rPr>
              <a:t>Proposed Budget</a:t>
            </a:r>
          </a:p>
        </p:txBody>
      </p:sp>
    </p:spTree>
    <p:extLst>
      <p:ext uri="{BB962C8B-B14F-4D97-AF65-F5344CB8AC3E}">
        <p14:creationId xmlns:p14="http://schemas.microsoft.com/office/powerpoint/2010/main" val="149128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04800" y="1524000"/>
            <a:ext cx="8610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tabLst>
                <a:tab pos="457200" algn="l"/>
              </a:tabLst>
              <a:defRPr sz="3200">
                <a:solidFill>
                  <a:srgbClr val="111111"/>
                </a:solidFill>
                <a:latin typeface="Avenir LT Std 45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rgbClr val="111111"/>
                </a:solidFill>
                <a:latin typeface="Avenir LT Std 45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457200" algn="l"/>
              </a:tabLst>
              <a:defRPr sz="2400">
                <a:solidFill>
                  <a:srgbClr val="111111"/>
                </a:solidFill>
                <a:latin typeface="Avenir LT Std 45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rgbClr val="111111"/>
                </a:solidFill>
                <a:latin typeface="Avenir LT Std 45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457200" algn="l"/>
              </a:tabLst>
              <a:defRPr sz="2000">
                <a:solidFill>
                  <a:srgbClr val="111111"/>
                </a:solidFill>
                <a:latin typeface="Avenir LT Std 45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rgbClr val="111111"/>
                </a:solidFill>
                <a:latin typeface="Avenir LT Std 45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rgbClr val="111111"/>
                </a:solidFill>
                <a:latin typeface="Avenir LT Std 45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rgbClr val="111111"/>
                </a:solidFill>
                <a:latin typeface="Avenir LT Std 45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rgbClr val="111111"/>
                </a:solidFill>
                <a:latin typeface="Avenir LT Std 45 Book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Font typeface="Wingdings" pitchFamily="2" charset="2"/>
              <a:buChar char="§"/>
            </a:pPr>
            <a:r>
              <a:rPr lang="en-US" altLang="en-US" sz="2000" u="sng" dirty="0">
                <a:solidFill>
                  <a:schemeClr val="tx1"/>
                </a:solidFill>
                <a:effectLst/>
                <a:latin typeface="Arial" charset="0"/>
              </a:rPr>
              <a:t>Total Number of Fees for City Services - 2,322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Font typeface="Wingdings" pitchFamily="2" charset="2"/>
              <a:buChar char="§"/>
            </a:pPr>
            <a:r>
              <a:rPr lang="en-US" altLang="en-US" sz="2000" dirty="0">
                <a:solidFill>
                  <a:schemeClr val="tx1"/>
                </a:solidFill>
                <a:effectLst/>
                <a:latin typeface="Arial" charset="0"/>
              </a:rPr>
              <a:t>No Changes – 1,453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Font typeface="Wingdings" pitchFamily="2" charset="2"/>
              <a:buChar char="§"/>
            </a:pPr>
            <a:r>
              <a:rPr lang="en-US" altLang="en-US" sz="2000" dirty="0">
                <a:solidFill>
                  <a:schemeClr val="tx1"/>
                </a:solidFill>
                <a:effectLst/>
                <a:latin typeface="Arial" charset="0"/>
              </a:rPr>
              <a:t>Fee Deletion – 7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Font typeface="Wingdings" pitchFamily="2" charset="2"/>
              <a:buChar char="§"/>
            </a:pPr>
            <a:r>
              <a:rPr lang="en-US" altLang="en-US" sz="2000" dirty="0">
                <a:solidFill>
                  <a:schemeClr val="tx1"/>
                </a:solidFill>
                <a:effectLst/>
                <a:latin typeface="Arial" charset="0"/>
              </a:rPr>
              <a:t>Decreases to Existing Fees – 5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Font typeface="Wingdings" pitchFamily="2" charset="2"/>
              <a:buChar char="§"/>
            </a:pPr>
            <a:r>
              <a:rPr lang="en-US" altLang="en-US" sz="2000" dirty="0">
                <a:solidFill>
                  <a:schemeClr val="tx1"/>
                </a:solidFill>
                <a:effectLst/>
                <a:latin typeface="Arial" charset="0"/>
              </a:rPr>
              <a:t>Increase to Existing Fees – 4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Font typeface="Wingdings" pitchFamily="2" charset="2"/>
              <a:buChar char="§"/>
            </a:pPr>
            <a:r>
              <a:rPr lang="en-US" altLang="en-US" sz="2000" dirty="0">
                <a:solidFill>
                  <a:schemeClr val="tx1"/>
                </a:solidFill>
                <a:effectLst/>
                <a:latin typeface="Arial" charset="0"/>
              </a:rPr>
              <a:t>CPI </a:t>
            </a:r>
            <a:r>
              <a:rPr lang="en-US" altLang="en-US" sz="2000" dirty="0" smtClean="0">
                <a:solidFill>
                  <a:schemeClr val="tx1"/>
                </a:solidFill>
                <a:effectLst/>
                <a:latin typeface="Arial" charset="0"/>
              </a:rPr>
              <a:t>Adjustments to </a:t>
            </a:r>
            <a:r>
              <a:rPr lang="en-US" altLang="en-US" sz="2000" dirty="0">
                <a:solidFill>
                  <a:schemeClr val="tx1"/>
                </a:solidFill>
                <a:effectLst/>
                <a:latin typeface="Arial" charset="0"/>
              </a:rPr>
              <a:t>Existing Fees – 835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Font typeface="Wingdings" pitchFamily="2" charset="2"/>
              <a:buChar char="§"/>
            </a:pPr>
            <a:r>
              <a:rPr lang="en-US" altLang="en-US" sz="2000" dirty="0">
                <a:solidFill>
                  <a:schemeClr val="tx1"/>
                </a:solidFill>
                <a:effectLst/>
                <a:latin typeface="Arial" charset="0"/>
              </a:rPr>
              <a:t>New Fees – 18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04800" y="304800"/>
            <a:ext cx="8534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90000"/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5715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914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2573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 Unicode MS" pitchFamily="34" charset="-128"/>
              <a:buChar char="&gt;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sz="2800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Citywide User Fees, Fines, Rates &amp; Charges</a:t>
            </a:r>
            <a:br>
              <a:rPr lang="en-US" sz="2800" kern="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kern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FY 2018-19 Proposed Fee Changes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30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10271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858" name="Rectangle 2"/>
          <p:cNvSpPr>
            <a:spLocks noChangeArrowheads="1"/>
          </p:cNvSpPr>
          <p:nvPr/>
        </p:nvSpPr>
        <p:spPr bwMode="auto">
          <a:xfrm>
            <a:off x="685800" y="381000"/>
            <a:ext cx="762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  <a:lvl2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algn="ctr">
              <a:buNone/>
              <a:defRPr/>
            </a:pPr>
            <a:r>
              <a:rPr lang="en-US" altLang="en-US" sz="2800" dirty="0">
                <a:solidFill>
                  <a:srgbClr val="0070C0"/>
                </a:solidFill>
                <a:effectLst/>
                <a:latin typeface="+mj-lt"/>
                <a:ea typeface="+mj-ea"/>
                <a:cs typeface="+mj-cs"/>
              </a:rPr>
              <a:t>Citywide User Fees, Rates &amp; Charges </a:t>
            </a:r>
            <a:r>
              <a:rPr lang="en-US" altLang="en-US" sz="2800" dirty="0" smtClean="0">
                <a:solidFill>
                  <a:srgbClr val="FFFFFF"/>
                </a:solidFill>
                <a:effectLst/>
              </a:rPr>
              <a:t/>
            </a:r>
            <a:br>
              <a:rPr lang="en-US" altLang="en-US" sz="2800" dirty="0" smtClean="0">
                <a:solidFill>
                  <a:srgbClr val="FFFFFF"/>
                </a:solidFill>
                <a:effectLst/>
              </a:rPr>
            </a:br>
            <a:r>
              <a:rPr lang="en-US" altLang="en-US" kern="0" dirty="0">
                <a:solidFill>
                  <a:srgbClr val="111111"/>
                </a:solidFill>
                <a:effectLst/>
                <a:latin typeface="Arial"/>
              </a:rPr>
              <a:t>Estimated </a:t>
            </a:r>
            <a:r>
              <a:rPr lang="en-US" altLang="en-US" kern="0" dirty="0" smtClean="0">
                <a:solidFill>
                  <a:srgbClr val="111111"/>
                </a:solidFill>
                <a:effectLst/>
                <a:latin typeface="Arial"/>
              </a:rPr>
              <a:t>Revenues </a:t>
            </a:r>
            <a:r>
              <a:rPr lang="en-US" altLang="en-US" kern="0" dirty="0">
                <a:solidFill>
                  <a:srgbClr val="111111"/>
                </a:solidFill>
                <a:effectLst/>
                <a:latin typeface="Arial"/>
              </a:rPr>
              <a:t>FY </a:t>
            </a:r>
            <a:r>
              <a:rPr lang="en-US" altLang="en-US" kern="0" dirty="0" smtClean="0">
                <a:solidFill>
                  <a:srgbClr val="111111"/>
                </a:solidFill>
                <a:effectLst/>
                <a:latin typeface="Arial"/>
              </a:rPr>
              <a:t>2018-19</a:t>
            </a:r>
          </a:p>
          <a:p>
            <a:pPr algn="ctr">
              <a:buNone/>
              <a:defRPr/>
            </a:pPr>
            <a:r>
              <a:rPr lang="en-US" altLang="en-US" sz="2000" kern="0" dirty="0" smtClean="0">
                <a:solidFill>
                  <a:schemeClr val="tx1"/>
                </a:solidFill>
                <a:effectLst/>
                <a:latin typeface="Arial"/>
              </a:rPr>
              <a:t>By Fee Category</a:t>
            </a:r>
            <a:endParaRPr lang="en-US" altLang="en-US" sz="2000" kern="0" dirty="0">
              <a:solidFill>
                <a:schemeClr val="tx1"/>
              </a:solidFill>
              <a:effectLst/>
              <a:latin typeface="Arial"/>
            </a:endParaRPr>
          </a:p>
        </p:txBody>
      </p:sp>
      <p:graphicFrame>
        <p:nvGraphicFramePr>
          <p:cNvPr id="1401859" name="Group 3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757722155"/>
              </p:ext>
            </p:extLst>
          </p:nvPr>
        </p:nvGraphicFramePr>
        <p:xfrm>
          <a:off x="1676400" y="1751013"/>
          <a:ext cx="5791199" cy="4192589"/>
        </p:xfrm>
        <a:graphic>
          <a:graphicData uri="http://schemas.openxmlformats.org/drawingml/2006/table">
            <a:tbl>
              <a:tblPr/>
              <a:tblGrid>
                <a:gridCol w="2316482"/>
                <a:gridCol w="1388774"/>
                <a:gridCol w="2085943"/>
              </a:tblGrid>
              <a:tr h="6202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 Category</a:t>
                      </a:r>
                    </a:p>
                  </a:txBody>
                  <a:tcPr marT="45721" marB="45721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 Count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Revenue Estimates by Fee Category</a:t>
                      </a:r>
                    </a:p>
                  </a:txBody>
                  <a:tcPr marT="45721" marB="45721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505976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New Fee</a:t>
                      </a:r>
                    </a:p>
                  </a:txBody>
                  <a:tcPr marT="45721" marB="45721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85,058</a:t>
                      </a:r>
                    </a:p>
                  </a:txBody>
                  <a:tcPr marT="45721" marB="45721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5059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 Increases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36,245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505976">
                <a:tc>
                  <a:txBody>
                    <a:bodyPr/>
                    <a:lstStyle>
                      <a:lvl1pPr marL="381000" indent="-381000"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800100" indent="-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1219200" indent="-304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638300" indent="-266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2095500" indent="-2667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25527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30099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34671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9243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CPI Increases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835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579,027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505976">
                <a:tc>
                  <a:txBody>
                    <a:bodyPr/>
                    <a:lstStyle>
                      <a:lvl1pPr marL="381000" indent="-381000"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800100" indent="-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1219200" indent="-304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638300" indent="-266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2095500" indent="-2667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25527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30099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34671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9243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Decreases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(12,052)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5059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Deletes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505976">
                <a:tc>
                  <a:txBody>
                    <a:bodyPr/>
                    <a:lstStyle>
                      <a:lvl1pPr marL="381000" indent="-381000"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800100" indent="-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1219200" indent="-304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638300" indent="-266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2095500" indent="-2667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25527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30099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34671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9243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No Changes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1,453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53645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 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2,322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688,278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sz="1600" dirty="0"/>
              <a:t>Slide </a:t>
            </a:r>
            <a:fld id="{62DC2A75-EF25-46CF-89EB-FF2C32A83BE0}" type="slidenum">
              <a:rPr lang="en-US" sz="1600"/>
              <a:pPr algn="r">
                <a:defRPr/>
              </a:pPr>
              <a:t>31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8687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858" name="Rectangle 2"/>
          <p:cNvSpPr>
            <a:spLocks noChangeArrowheads="1"/>
          </p:cNvSpPr>
          <p:nvPr/>
        </p:nvSpPr>
        <p:spPr bwMode="auto">
          <a:xfrm>
            <a:off x="685800" y="381000"/>
            <a:ext cx="762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  <a:lvl2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algn="ctr">
              <a:buNone/>
              <a:defRPr/>
            </a:pPr>
            <a:r>
              <a:rPr lang="en-US" altLang="en-US" sz="2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Citywide User Fees, Rates &amp; Charges </a:t>
            </a:r>
            <a:r>
              <a:rPr lang="en-US" altLang="en-US" sz="2800" dirty="0" smtClean="0">
                <a:effectLst/>
              </a:rPr>
              <a:t/>
            </a:r>
            <a:br>
              <a:rPr lang="en-US" altLang="en-US" sz="2800" dirty="0" smtClean="0">
                <a:effectLst/>
              </a:rPr>
            </a:br>
            <a:r>
              <a:rPr lang="en-US" altLang="en-US" kern="0" dirty="0">
                <a:solidFill>
                  <a:srgbClr val="111111"/>
                </a:solidFill>
                <a:effectLst/>
                <a:latin typeface="+mn-lt"/>
              </a:rPr>
              <a:t>Estimated </a:t>
            </a:r>
            <a:r>
              <a:rPr lang="en-US" altLang="en-US" kern="0" dirty="0" smtClean="0">
                <a:solidFill>
                  <a:srgbClr val="111111"/>
                </a:solidFill>
                <a:effectLst/>
                <a:latin typeface="+mn-lt"/>
              </a:rPr>
              <a:t>Revenues </a:t>
            </a:r>
            <a:r>
              <a:rPr lang="en-US" altLang="en-US" kern="0" dirty="0">
                <a:solidFill>
                  <a:srgbClr val="111111"/>
                </a:solidFill>
                <a:effectLst/>
                <a:latin typeface="+mn-lt"/>
              </a:rPr>
              <a:t>FY </a:t>
            </a:r>
            <a:r>
              <a:rPr lang="en-US" altLang="en-US" kern="0" dirty="0" smtClean="0">
                <a:solidFill>
                  <a:srgbClr val="111111"/>
                </a:solidFill>
                <a:effectLst/>
                <a:latin typeface="+mn-lt"/>
              </a:rPr>
              <a:t>2018-19</a:t>
            </a:r>
          </a:p>
          <a:p>
            <a:pPr algn="ctr">
              <a:buNone/>
              <a:defRPr/>
            </a:pPr>
            <a:r>
              <a:rPr lang="en-US" altLang="en-US" sz="2000" kern="0" dirty="0" smtClean="0">
                <a:solidFill>
                  <a:schemeClr val="tx1"/>
                </a:solidFill>
                <a:effectLst/>
                <a:latin typeface="+mn-lt"/>
              </a:rPr>
              <a:t>By Fund Type</a:t>
            </a:r>
            <a:endParaRPr lang="en-US" altLang="en-US" sz="2000" kern="0" dirty="0">
              <a:solidFill>
                <a:schemeClr val="tx1"/>
              </a:solidFill>
              <a:effectLst/>
              <a:latin typeface="+mn-lt"/>
            </a:endParaRPr>
          </a:p>
        </p:txBody>
      </p:sp>
      <p:graphicFrame>
        <p:nvGraphicFramePr>
          <p:cNvPr id="1401859" name="Group 3"/>
          <p:cNvGraphicFramePr>
            <a:graphicFrameLocks noGrp="1"/>
          </p:cNvGraphicFramePr>
          <p:nvPr>
            <p:ph/>
          </p:nvPr>
        </p:nvGraphicFramePr>
        <p:xfrm>
          <a:off x="914400" y="2090738"/>
          <a:ext cx="7315199" cy="2176462"/>
        </p:xfrm>
        <a:graphic>
          <a:graphicData uri="http://schemas.openxmlformats.org/drawingml/2006/table">
            <a:tbl>
              <a:tblPr/>
              <a:tblGrid>
                <a:gridCol w="1981203"/>
                <a:gridCol w="1371599"/>
                <a:gridCol w="1336512"/>
                <a:gridCol w="1236742"/>
                <a:gridCol w="1389143"/>
              </a:tblGrid>
              <a:tr h="62794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Fund</a:t>
                      </a:r>
                    </a:p>
                  </a:txBody>
                  <a:tcPr marT="45724" marB="45724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New Fees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Increases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Decreases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Estimated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Revenue</a:t>
                      </a: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506012">
                <a:tc>
                  <a:txBody>
                    <a:bodyPr/>
                    <a:lstStyle/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General Fund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2,500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254,945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        -            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257,445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506012">
                <a:tc>
                  <a:txBody>
                    <a:bodyPr/>
                    <a:lstStyle>
                      <a:lvl1pPr marL="381000" indent="-381000"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800100" indent="-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1219200" indent="-304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638300" indent="-266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2095500" indent="-2667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25527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30099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34671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9243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Non-General Funds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82,558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360,327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(12,052)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430,833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536495">
                <a:tc>
                  <a:txBody>
                    <a:bodyPr/>
                    <a:lstStyle>
                      <a:lvl1pPr marL="381000" indent="-381000"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800100" indent="-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1219200" indent="-304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638300" indent="-266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2095500" indent="-2667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25527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30099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34671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9243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85,058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615,272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(12,052)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688,278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sz="1600" dirty="0"/>
              <a:t>Slide </a:t>
            </a:r>
            <a:fld id="{62DC2A75-EF25-46CF-89EB-FF2C32A83BE0}" type="slidenum">
              <a:rPr lang="en-US" sz="1600"/>
              <a:pPr algn="r">
                <a:defRPr/>
              </a:pPr>
              <a:t>32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5885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0" y="1981200"/>
            <a:ext cx="91440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111111"/>
                </a:solidFill>
                <a:latin typeface="Avenir LT Std 45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111111"/>
                </a:solidFill>
                <a:latin typeface="Avenir LT Std 45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111111"/>
                </a:solidFill>
                <a:latin typeface="Avenir LT Std 45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111111"/>
                </a:solidFill>
                <a:latin typeface="Avenir LT Std 45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60000"/>
              </a:spcAft>
              <a:buFontTx/>
              <a:buNone/>
            </a:pPr>
            <a:r>
              <a:rPr lang="en-US" altLang="en-US" sz="3600" dirty="0" smtClean="0">
                <a:solidFill>
                  <a:srgbClr val="0070C0"/>
                </a:solidFill>
                <a:latin typeface="Arial" charset="0"/>
              </a:rPr>
              <a:t>Council Follow-up on Fees </a:t>
            </a:r>
            <a:endParaRPr lang="en-US" altLang="en-US" sz="3600" dirty="0">
              <a:solidFill>
                <a:srgbClr val="0070C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9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90800" y="3048000"/>
            <a:ext cx="5029200" cy="838200"/>
          </a:xfrm>
        </p:spPr>
        <p:txBody>
          <a:bodyPr/>
          <a:lstStyle/>
          <a:p>
            <a:pPr marL="396875" indent="-396875">
              <a:buClr>
                <a:schemeClr val="tx1"/>
              </a:buClr>
              <a:buFont typeface="Verdana" pitchFamily="34" charset="0"/>
              <a:buChar char="$"/>
            </a:pPr>
            <a:r>
              <a:rPr lang="en-US" sz="2400" dirty="0" smtClean="0">
                <a:effectLst/>
              </a:rPr>
              <a:t>Supervision &amp; Support</a:t>
            </a:r>
          </a:p>
          <a:p>
            <a:pPr marL="396875" indent="-396875">
              <a:buClr>
                <a:schemeClr val="tx1"/>
              </a:buClr>
              <a:buFont typeface="Verdana" pitchFamily="34" charset="0"/>
              <a:buChar char="$"/>
            </a:pPr>
            <a:r>
              <a:rPr lang="en-US" sz="2400" dirty="0" smtClean="0">
                <a:effectLst/>
              </a:rPr>
              <a:t>Capital, Growth, &amp; Other Costs</a:t>
            </a:r>
          </a:p>
        </p:txBody>
      </p:sp>
      <p:sp>
        <p:nvSpPr>
          <p:cNvPr id="124932" name="Rectangle 4"/>
          <p:cNvSpPr>
            <a:spLocks noChangeArrowheads="1"/>
          </p:cNvSpPr>
          <p:nvPr/>
        </p:nvSpPr>
        <p:spPr bwMode="auto">
          <a:xfrm>
            <a:off x="1447800" y="1143000"/>
            <a:ext cx="6629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>
              <a:lnSpc>
                <a:spcPct val="80000"/>
              </a:lnSpc>
            </a:pPr>
            <a:r>
              <a:rPr lang="en-US" sz="2400" b="1" i="1" dirty="0">
                <a:solidFill>
                  <a:srgbClr val="0070C0"/>
                </a:solidFill>
                <a:effectLst/>
              </a:rPr>
              <a:t>“Full Cost” Includes</a:t>
            </a:r>
            <a:r>
              <a:rPr lang="en-US" sz="2800" b="1" dirty="0">
                <a:solidFill>
                  <a:srgbClr val="0070C0"/>
                </a:solidFill>
                <a:effectLst/>
              </a:rPr>
              <a:t>:</a:t>
            </a:r>
          </a:p>
        </p:txBody>
      </p:sp>
      <p:grpSp>
        <p:nvGrpSpPr>
          <p:cNvPr id="124933" name="Group 9"/>
          <p:cNvGrpSpPr>
            <a:grpSpLocks noChangeAspect="1"/>
          </p:cNvGrpSpPr>
          <p:nvPr/>
        </p:nvGrpSpPr>
        <p:grpSpPr bwMode="auto">
          <a:xfrm rot="10800000">
            <a:off x="381000" y="1524000"/>
            <a:ext cx="2590800" cy="4953000"/>
            <a:chOff x="1296" y="720"/>
            <a:chExt cx="3501" cy="3024"/>
          </a:xfrm>
        </p:grpSpPr>
        <p:sp>
          <p:nvSpPr>
            <p:cNvPr id="124938" name="AutoShape 10"/>
            <p:cNvSpPr>
              <a:spLocks noChangeAspect="1" noChangeArrowheads="1" noTextEdit="1"/>
            </p:cNvSpPr>
            <p:nvPr/>
          </p:nvSpPr>
          <p:spPr bwMode="auto">
            <a:xfrm>
              <a:off x="1296" y="720"/>
              <a:ext cx="3501" cy="30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124939" name="Freeform 11"/>
            <p:cNvSpPr>
              <a:spLocks/>
            </p:cNvSpPr>
            <p:nvPr/>
          </p:nvSpPr>
          <p:spPr bwMode="auto">
            <a:xfrm>
              <a:off x="2662" y="740"/>
              <a:ext cx="774" cy="660"/>
            </a:xfrm>
            <a:custGeom>
              <a:avLst/>
              <a:gdLst>
                <a:gd name="T0" fmla="*/ 387 w 774"/>
                <a:gd name="T1" fmla="*/ 0 h 660"/>
                <a:gd name="T2" fmla="*/ 774 w 774"/>
                <a:gd name="T3" fmla="*/ 660 h 660"/>
                <a:gd name="T4" fmla="*/ 0 w 774"/>
                <a:gd name="T5" fmla="*/ 660 h 660"/>
                <a:gd name="T6" fmla="*/ 387 w 774"/>
                <a:gd name="T7" fmla="*/ 0 h 6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74" h="660">
                  <a:moveTo>
                    <a:pt x="387" y="0"/>
                  </a:moveTo>
                  <a:lnTo>
                    <a:pt x="774" y="660"/>
                  </a:lnTo>
                  <a:lnTo>
                    <a:pt x="0" y="660"/>
                  </a:lnTo>
                  <a:lnTo>
                    <a:pt x="387" y="0"/>
                  </a:lnTo>
                  <a:close/>
                </a:path>
              </a:pathLst>
            </a:custGeom>
            <a:solidFill>
              <a:srgbClr val="D8EBB3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124940" name="Freeform 12"/>
            <p:cNvSpPr>
              <a:spLocks/>
            </p:cNvSpPr>
            <p:nvPr/>
          </p:nvSpPr>
          <p:spPr bwMode="auto">
            <a:xfrm>
              <a:off x="2215" y="1400"/>
              <a:ext cx="1663" cy="775"/>
            </a:xfrm>
            <a:custGeom>
              <a:avLst/>
              <a:gdLst>
                <a:gd name="T0" fmla="*/ 447 w 1663"/>
                <a:gd name="T1" fmla="*/ 0 h 775"/>
                <a:gd name="T2" fmla="*/ 1216 w 1663"/>
                <a:gd name="T3" fmla="*/ 0 h 775"/>
                <a:gd name="T4" fmla="*/ 1663 w 1663"/>
                <a:gd name="T5" fmla="*/ 775 h 775"/>
                <a:gd name="T6" fmla="*/ 0 w 1663"/>
                <a:gd name="T7" fmla="*/ 775 h 775"/>
                <a:gd name="T8" fmla="*/ 447 w 1663"/>
                <a:gd name="T9" fmla="*/ 0 h 77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63" h="775">
                  <a:moveTo>
                    <a:pt x="447" y="0"/>
                  </a:moveTo>
                  <a:lnTo>
                    <a:pt x="1216" y="0"/>
                  </a:lnTo>
                  <a:lnTo>
                    <a:pt x="1663" y="775"/>
                  </a:lnTo>
                  <a:lnTo>
                    <a:pt x="0" y="775"/>
                  </a:lnTo>
                  <a:lnTo>
                    <a:pt x="447" y="0"/>
                  </a:lnTo>
                  <a:close/>
                </a:path>
              </a:pathLst>
            </a:custGeom>
            <a:solidFill>
              <a:srgbClr val="CCCC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124941" name="Freeform 13"/>
            <p:cNvSpPr>
              <a:spLocks/>
            </p:cNvSpPr>
            <p:nvPr/>
          </p:nvSpPr>
          <p:spPr bwMode="auto">
            <a:xfrm>
              <a:off x="1768" y="2175"/>
              <a:ext cx="2557" cy="775"/>
            </a:xfrm>
            <a:custGeom>
              <a:avLst/>
              <a:gdLst>
                <a:gd name="T0" fmla="*/ 447 w 2557"/>
                <a:gd name="T1" fmla="*/ 0 h 775"/>
                <a:gd name="T2" fmla="*/ 2110 w 2557"/>
                <a:gd name="T3" fmla="*/ 0 h 775"/>
                <a:gd name="T4" fmla="*/ 2557 w 2557"/>
                <a:gd name="T5" fmla="*/ 775 h 775"/>
                <a:gd name="T6" fmla="*/ 0 w 2557"/>
                <a:gd name="T7" fmla="*/ 775 h 775"/>
                <a:gd name="T8" fmla="*/ 447 w 2557"/>
                <a:gd name="T9" fmla="*/ 0 h 77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57"/>
                <a:gd name="T16" fmla="*/ 0 h 775"/>
                <a:gd name="T17" fmla="*/ 2557 w 2557"/>
                <a:gd name="T18" fmla="*/ 775 h 77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57" h="775">
                  <a:moveTo>
                    <a:pt x="447" y="0"/>
                  </a:moveTo>
                  <a:lnTo>
                    <a:pt x="2110" y="0"/>
                  </a:lnTo>
                  <a:lnTo>
                    <a:pt x="2557" y="775"/>
                  </a:lnTo>
                  <a:lnTo>
                    <a:pt x="0" y="775"/>
                  </a:lnTo>
                  <a:lnTo>
                    <a:pt x="447" y="0"/>
                  </a:lnTo>
                  <a:close/>
                </a:path>
              </a:pathLst>
            </a:custGeom>
            <a:solidFill>
              <a:srgbClr val="FFBE7D"/>
            </a:solidFill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 anchor="ctr" anchorCtr="1"/>
            <a:lstStyle/>
            <a:p>
              <a:r>
                <a:rPr lang="en-US" sz="4800" b="0" dirty="0">
                  <a:solidFill>
                    <a:srgbClr val="0070C0"/>
                  </a:solidFill>
                  <a:effectLst/>
                  <a:latin typeface="Stencil" pitchFamily="82" charset="0"/>
                </a:rPr>
                <a:t>$</a:t>
              </a:r>
            </a:p>
          </p:txBody>
        </p:sp>
        <p:sp>
          <p:nvSpPr>
            <p:cNvPr id="124942" name="Freeform 14"/>
            <p:cNvSpPr>
              <a:spLocks/>
            </p:cNvSpPr>
            <p:nvPr/>
          </p:nvSpPr>
          <p:spPr bwMode="auto">
            <a:xfrm>
              <a:off x="1316" y="2945"/>
              <a:ext cx="3456" cy="774"/>
            </a:xfrm>
            <a:custGeom>
              <a:avLst/>
              <a:gdLst>
                <a:gd name="T0" fmla="*/ 447 w 3456"/>
                <a:gd name="T1" fmla="*/ 0 h 774"/>
                <a:gd name="T2" fmla="*/ 3009 w 3456"/>
                <a:gd name="T3" fmla="*/ 0 h 774"/>
                <a:gd name="T4" fmla="*/ 3456 w 3456"/>
                <a:gd name="T5" fmla="*/ 774 h 774"/>
                <a:gd name="T6" fmla="*/ 0 w 3456"/>
                <a:gd name="T7" fmla="*/ 774 h 774"/>
                <a:gd name="T8" fmla="*/ 447 w 3456"/>
                <a:gd name="T9" fmla="*/ 0 h 7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56" h="774">
                  <a:moveTo>
                    <a:pt x="447" y="0"/>
                  </a:moveTo>
                  <a:lnTo>
                    <a:pt x="3009" y="0"/>
                  </a:lnTo>
                  <a:lnTo>
                    <a:pt x="3456" y="774"/>
                  </a:lnTo>
                  <a:lnTo>
                    <a:pt x="0" y="774"/>
                  </a:lnTo>
                  <a:lnTo>
                    <a:pt x="447" y="0"/>
                  </a:lnTo>
                  <a:close/>
                </a:path>
              </a:pathLst>
            </a:custGeom>
            <a:solidFill>
              <a:srgbClr val="FFFFCC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anchor="ctr" anchorCtr="1"/>
            <a:lstStyle/>
            <a:p>
              <a:endParaRPr lang="en-US"/>
            </a:p>
          </p:txBody>
        </p:sp>
      </p:grpSp>
      <p:sp>
        <p:nvSpPr>
          <p:cNvPr id="124934" name="Rectangle 15"/>
          <p:cNvSpPr>
            <a:spLocks noChangeArrowheads="1"/>
          </p:cNvSpPr>
          <p:nvPr/>
        </p:nvSpPr>
        <p:spPr bwMode="auto">
          <a:xfrm>
            <a:off x="2971800" y="1828800"/>
            <a:ext cx="53943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96875" indent="-396875" algn="l">
              <a:buFont typeface="Verdana" pitchFamily="34" charset="0"/>
              <a:buChar char="$"/>
            </a:pPr>
            <a:r>
              <a:rPr lang="en-US" sz="2400" b="0" dirty="0">
                <a:solidFill>
                  <a:schemeClr val="tx1"/>
                </a:solidFill>
                <a:effectLst/>
              </a:rPr>
              <a:t>Direct Salaries &amp; Benefits</a:t>
            </a:r>
          </a:p>
          <a:p>
            <a:pPr marL="396875" indent="-396875" algn="l">
              <a:buFont typeface="Verdana" pitchFamily="34" charset="0"/>
              <a:buChar char="$"/>
            </a:pPr>
            <a:r>
              <a:rPr lang="en-US" sz="2400" b="0" dirty="0">
                <a:solidFill>
                  <a:schemeClr val="tx1"/>
                </a:solidFill>
                <a:effectLst/>
              </a:rPr>
              <a:t>Services &amp; Supplies</a:t>
            </a:r>
          </a:p>
        </p:txBody>
      </p:sp>
      <p:sp>
        <p:nvSpPr>
          <p:cNvPr id="124935" name="Rectangle 16"/>
          <p:cNvSpPr>
            <a:spLocks noChangeArrowheads="1"/>
          </p:cNvSpPr>
          <p:nvPr/>
        </p:nvSpPr>
        <p:spPr bwMode="auto">
          <a:xfrm>
            <a:off x="2362200" y="4267200"/>
            <a:ext cx="5029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96875" indent="-396875" algn="l">
              <a:buFont typeface="Verdana" pitchFamily="34" charset="0"/>
              <a:buChar char="$"/>
            </a:pPr>
            <a:r>
              <a:rPr lang="en-US" sz="2400" b="0" dirty="0">
                <a:solidFill>
                  <a:schemeClr val="tx1"/>
                </a:solidFill>
                <a:effectLst/>
              </a:rPr>
              <a:t>Department Administration</a:t>
            </a:r>
          </a:p>
          <a:p>
            <a:pPr marL="396875" indent="-396875" algn="l">
              <a:buFont typeface="Verdana" pitchFamily="34" charset="0"/>
              <a:buChar char="$"/>
            </a:pPr>
            <a:r>
              <a:rPr lang="en-US" sz="2400" b="0" dirty="0">
                <a:solidFill>
                  <a:schemeClr val="tx1"/>
                </a:solidFill>
                <a:effectLst/>
              </a:rPr>
              <a:t>Indirect Activities </a:t>
            </a:r>
          </a:p>
        </p:txBody>
      </p:sp>
      <p:sp>
        <p:nvSpPr>
          <p:cNvPr id="124936" name="Rectangle 17"/>
          <p:cNvSpPr>
            <a:spLocks noChangeArrowheads="1"/>
          </p:cNvSpPr>
          <p:nvPr/>
        </p:nvSpPr>
        <p:spPr bwMode="auto">
          <a:xfrm>
            <a:off x="1905000" y="5410200"/>
            <a:ext cx="4419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96875" indent="-396875" algn="l">
              <a:buFont typeface="Verdana" pitchFamily="34" charset="0"/>
              <a:buChar char="$"/>
            </a:pPr>
            <a:r>
              <a:rPr lang="en-US" sz="2400" b="0" dirty="0">
                <a:solidFill>
                  <a:schemeClr val="tx1"/>
                </a:solidFill>
                <a:effectLst/>
              </a:rPr>
              <a:t>Inter-Department Support </a:t>
            </a:r>
          </a:p>
          <a:p>
            <a:pPr marL="396875" indent="-396875" algn="l">
              <a:buFont typeface="Verdana" pitchFamily="34" charset="0"/>
              <a:buChar char="$"/>
            </a:pPr>
            <a:r>
              <a:rPr lang="en-US" sz="2400" b="0" dirty="0">
                <a:solidFill>
                  <a:schemeClr val="tx1"/>
                </a:solidFill>
                <a:effectLst/>
              </a:rPr>
              <a:t>Citywide Administration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304800" y="152400"/>
            <a:ext cx="8534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90000"/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5715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914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2573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 Unicode MS" pitchFamily="34" charset="-128"/>
              <a:buChar char="&gt;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sz="2800" b="0" kern="0" dirty="0" smtClean="0">
                <a:solidFill>
                  <a:srgbClr val="0070C0"/>
                </a:solidFill>
                <a:effectLst/>
              </a:rPr>
              <a:t>Citywide User Fees, Fines, Rates &amp; Charges</a:t>
            </a:r>
            <a:r>
              <a:rPr lang="en-US" sz="2800" b="0" kern="0" dirty="0" smtClean="0">
                <a:effectLst/>
              </a:rPr>
              <a:t/>
            </a:r>
            <a:br>
              <a:rPr lang="en-US" sz="2800" b="0" kern="0" dirty="0" smtClean="0">
                <a:effectLst/>
              </a:rPr>
            </a:br>
            <a:r>
              <a:rPr lang="en-US" b="0" kern="0" dirty="0" smtClean="0">
                <a:effectLst/>
              </a:rPr>
              <a:t>Cost Study Approach &amp; Methodology</a:t>
            </a: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34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8912260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762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kern="1200" dirty="0">
                <a:solidFill>
                  <a:srgbClr val="0070C0"/>
                </a:solidFill>
                <a:latin typeface="Arial" charset="0"/>
                <a:ea typeface="+mn-ea"/>
                <a:cs typeface="+mn-cs"/>
              </a:rPr>
              <a:t>Citywide User Fees, Fines, Rates &amp; Charges</a:t>
            </a:r>
            <a:r>
              <a:rPr lang="en-US" sz="28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en-US" sz="28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en-US" sz="2400" dirty="0" smtClean="0">
                <a:latin typeface="Arial" charset="0"/>
                <a:ea typeface="+mn-ea"/>
                <a:cs typeface="+mn-cs"/>
              </a:rPr>
              <a:t>Cost of Service Analysis</a:t>
            </a:r>
            <a:endParaRPr lang="en-US" sz="2400" dirty="0"/>
          </a:p>
        </p:txBody>
      </p:sp>
      <p:grpSp>
        <p:nvGrpSpPr>
          <p:cNvPr id="30724" name="Group 34"/>
          <p:cNvGrpSpPr>
            <a:grpSpLocks/>
          </p:cNvGrpSpPr>
          <p:nvPr/>
        </p:nvGrpSpPr>
        <p:grpSpPr bwMode="auto">
          <a:xfrm>
            <a:off x="381000" y="1295400"/>
            <a:ext cx="8278813" cy="4953000"/>
            <a:chOff x="914399" y="1295399"/>
            <a:chExt cx="8153401" cy="4305711"/>
          </a:xfrm>
        </p:grpSpPr>
        <p:sp>
          <p:nvSpPr>
            <p:cNvPr id="7" name="Rounded Rectangle 6"/>
            <p:cNvSpPr/>
            <p:nvPr/>
          </p:nvSpPr>
          <p:spPr>
            <a:xfrm>
              <a:off x="914399" y="1295399"/>
              <a:ext cx="8153401" cy="2590327"/>
            </a:xfrm>
            <a:prstGeom prst="round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30727" name="TextBox 6"/>
            <p:cNvSpPr txBox="1">
              <a:spLocks noChangeArrowheads="1"/>
            </p:cNvSpPr>
            <p:nvPr/>
          </p:nvSpPr>
          <p:spPr bwMode="auto">
            <a:xfrm>
              <a:off x="914399" y="1295399"/>
              <a:ext cx="8153400" cy="374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111111"/>
                  </a:solidFill>
                  <a:latin typeface="Avenir LT Std 45 Book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111111"/>
                  </a:solidFill>
                  <a:latin typeface="Avenir LT Std 45 Book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111111"/>
                  </a:solidFill>
                  <a:latin typeface="Avenir LT Std 45 Book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111111"/>
                  </a:solidFill>
                  <a:latin typeface="Avenir LT Std 45 Book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111111"/>
                  </a:solidFill>
                  <a:latin typeface="Avenir LT Std 45 Book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11111"/>
                  </a:solidFill>
                  <a:latin typeface="Avenir LT Std 45 Book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11111"/>
                  </a:solidFill>
                  <a:latin typeface="Avenir LT Std 45 Book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11111"/>
                  </a:solidFill>
                  <a:latin typeface="Avenir LT Std 45 Book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11111"/>
                  </a:solidFill>
                  <a:latin typeface="Avenir LT Std 45 Book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200" dirty="0">
                  <a:solidFill>
                    <a:schemeClr val="tx1"/>
                  </a:solidFill>
                  <a:effectLst/>
                  <a:latin typeface="Arial" charset="0"/>
                </a:rPr>
                <a:t>Full Cost of Service Recoverable in Fees</a:t>
              </a:r>
            </a:p>
          </p:txBody>
        </p:sp>
        <p:sp>
          <p:nvSpPr>
            <p:cNvPr id="30728" name="TextBox 7"/>
            <p:cNvSpPr txBox="1">
              <a:spLocks noChangeArrowheads="1"/>
            </p:cNvSpPr>
            <p:nvPr/>
          </p:nvSpPr>
          <p:spPr bwMode="auto">
            <a:xfrm>
              <a:off x="3429000" y="2590800"/>
              <a:ext cx="381000" cy="508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111111"/>
                  </a:solidFill>
                  <a:latin typeface="Avenir LT Std 45 Book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111111"/>
                  </a:solidFill>
                  <a:latin typeface="Avenir LT Std 45 Book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111111"/>
                  </a:solidFill>
                  <a:latin typeface="Avenir LT Std 45 Book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111111"/>
                  </a:solidFill>
                  <a:latin typeface="Avenir LT Std 45 Book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111111"/>
                  </a:solidFill>
                  <a:latin typeface="Avenir LT Std 45 Book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11111"/>
                  </a:solidFill>
                  <a:latin typeface="Avenir LT Std 45 Book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11111"/>
                  </a:solidFill>
                  <a:latin typeface="Avenir LT Std 45 Book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11111"/>
                  </a:solidFill>
                  <a:latin typeface="Avenir LT Std 45 Book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11111"/>
                  </a:solidFill>
                  <a:latin typeface="Avenir LT Std 45 Book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b="1">
                  <a:solidFill>
                    <a:schemeClr val="tx1"/>
                  </a:solidFill>
                  <a:latin typeface="Arial" charset="0"/>
                </a:rPr>
                <a:t>x</a:t>
              </a:r>
              <a:endParaRPr lang="en-US" altLang="en-US" sz="1800" b="1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0" name="Down Arrow 9"/>
            <p:cNvSpPr/>
            <p:nvPr/>
          </p:nvSpPr>
          <p:spPr>
            <a:xfrm>
              <a:off x="2133891" y="3511736"/>
              <a:ext cx="5639371" cy="1258592"/>
            </a:xfrm>
            <a:prstGeom prst="downArrow">
              <a:avLst>
                <a:gd name="adj1" fmla="val 68589"/>
                <a:gd name="adj2" fmla="val 37608"/>
              </a:avLst>
            </a:prstGeom>
            <a:gradFill>
              <a:gsLst>
                <a:gs pos="0">
                  <a:srgbClr val="FFFF00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3809912" y="1905375"/>
              <a:ext cx="2362376" cy="1751266"/>
            </a:xfrm>
            <a:prstGeom prst="roundRect">
              <a:avLst/>
            </a:pr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b="1" dirty="0">
                  <a:solidFill>
                    <a:srgbClr val="FFFF00"/>
                  </a:solidFill>
                  <a:effectLst/>
                </a:rPr>
                <a:t>Estimated Time</a:t>
              </a:r>
              <a:r>
                <a:rPr lang="en-US" dirty="0">
                  <a:solidFill>
                    <a:srgbClr val="FFFFFF"/>
                  </a:solidFill>
                  <a:effectLst/>
                </a:rPr>
                <a:t> to Provide Individual Service</a:t>
              </a: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1066054" y="1905375"/>
              <a:ext cx="2363939" cy="1751266"/>
            </a:xfrm>
            <a:prstGeom prst="roundRect">
              <a:avLst/>
            </a:pr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b="1" dirty="0">
                  <a:solidFill>
                    <a:srgbClr val="FFFF00"/>
                  </a:solidFill>
                  <a:effectLst/>
                </a:rPr>
                <a:t>Fully-Burdened Hourly Rates</a:t>
              </a:r>
              <a:r>
                <a:rPr lang="en-US" dirty="0">
                  <a:solidFill>
                    <a:srgbClr val="FFFF00"/>
                  </a:solidFill>
                  <a:effectLst/>
                </a:rPr>
                <a:t> </a:t>
              </a:r>
              <a:r>
                <a:rPr lang="en-US" dirty="0">
                  <a:solidFill>
                    <a:srgbClr val="FFFFFF"/>
                  </a:solidFill>
                  <a:effectLst/>
                </a:rPr>
                <a:t>for All Personnel Directly Involved in Service</a:t>
              </a: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6552206" y="1905375"/>
              <a:ext cx="2363939" cy="1751266"/>
            </a:xfrm>
            <a:prstGeom prst="roundRect">
              <a:avLst/>
            </a:pr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b="1" dirty="0">
                  <a:solidFill>
                    <a:srgbClr val="FFFF00"/>
                  </a:solidFill>
                  <a:effectLst/>
                </a:rPr>
                <a:t>Other</a:t>
              </a:r>
              <a:r>
                <a:rPr lang="en-US" dirty="0">
                  <a:solidFill>
                    <a:srgbClr val="FFFFFF"/>
                  </a:solidFill>
                  <a:effectLst/>
                </a:rPr>
                <a:t> Materials or Supplies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 rot="5400000">
              <a:off x="4752335" y="2170609"/>
              <a:ext cx="401332" cy="3810000"/>
            </a:xfrm>
            <a:prstGeom prst="rect">
              <a:avLst/>
            </a:prstGeom>
            <a:noFill/>
          </p:spPr>
          <p:txBody>
            <a:bodyPr vert="vert270">
              <a:spAutoFit/>
            </a:bodyPr>
            <a:lstStyle/>
            <a:p>
              <a:pPr algn="ctr" eaLnBrk="0" hangingPunct="0">
                <a:defRPr/>
              </a:pPr>
              <a:r>
                <a:rPr lang="en-US" b="1" dirty="0">
                  <a:solidFill>
                    <a:srgbClr val="000099"/>
                  </a:solidFill>
                  <a:effectLst/>
                </a:rPr>
                <a:t>Outcome</a:t>
              </a: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2962521" y="4839330"/>
              <a:ext cx="4115005" cy="761780"/>
            </a:xfrm>
            <a:prstGeom prst="roundRect">
              <a:avLst/>
            </a:pr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2400" b="1" dirty="0">
                  <a:solidFill>
                    <a:srgbClr val="FFFF00"/>
                  </a:solidFill>
                  <a:effectLst/>
                </a:rPr>
                <a:t>Maximum Fee Amount</a:t>
              </a:r>
            </a:p>
          </p:txBody>
        </p:sp>
      </p:grpSp>
      <p:sp>
        <p:nvSpPr>
          <p:cNvPr id="30725" name="TextBox 7"/>
          <p:cNvSpPr txBox="1">
            <a:spLocks noChangeArrowheads="1"/>
          </p:cNvSpPr>
          <p:nvPr/>
        </p:nvSpPr>
        <p:spPr bwMode="auto">
          <a:xfrm>
            <a:off x="5715000" y="2667000"/>
            <a:ext cx="3905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111111"/>
                </a:solidFill>
                <a:latin typeface="Avenir LT Std 45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111111"/>
                </a:solidFill>
                <a:latin typeface="Avenir LT Std 45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111111"/>
                </a:solidFill>
                <a:latin typeface="Avenir LT Std 45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111111"/>
                </a:solidFill>
                <a:latin typeface="Avenir LT Std 45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tx1"/>
                </a:solidFill>
                <a:latin typeface="Arial" charset="0"/>
              </a:rPr>
              <a:t>+</a:t>
            </a:r>
            <a:endParaRPr lang="en-US" altLang="en-US" sz="18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6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35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7014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858" name="Rectangle 2"/>
          <p:cNvSpPr>
            <a:spLocks noChangeArrowheads="1"/>
          </p:cNvSpPr>
          <p:nvPr/>
        </p:nvSpPr>
        <p:spPr bwMode="auto">
          <a:xfrm>
            <a:off x="685800" y="381000"/>
            <a:ext cx="762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  <a:lvl2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algn="ctr">
              <a:buNone/>
              <a:defRPr/>
            </a:pPr>
            <a:r>
              <a:rPr lang="en-US" altLang="en-US" sz="2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Citywide User Fees, Rates &amp; Charges </a:t>
            </a:r>
            <a:r>
              <a:rPr lang="en-US" altLang="en-US" sz="2800" dirty="0" smtClean="0">
                <a:effectLst/>
              </a:rPr>
              <a:t/>
            </a:r>
            <a:br>
              <a:rPr lang="en-US" altLang="en-US" sz="2800" dirty="0" smtClean="0">
                <a:effectLst/>
              </a:rPr>
            </a:br>
            <a:r>
              <a:rPr lang="en-US" altLang="en-US" kern="0" dirty="0" smtClean="0">
                <a:solidFill>
                  <a:srgbClr val="111111"/>
                </a:solidFill>
                <a:effectLst/>
                <a:latin typeface="+mn-lt"/>
              </a:rPr>
              <a:t>CDD/Planning Fees (1 of 3)</a:t>
            </a:r>
          </a:p>
        </p:txBody>
      </p:sp>
      <p:graphicFrame>
        <p:nvGraphicFramePr>
          <p:cNvPr id="1401859" name="Group 3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979286839"/>
              </p:ext>
            </p:extLst>
          </p:nvPr>
        </p:nvGraphicFramePr>
        <p:xfrm>
          <a:off x="168847" y="1447800"/>
          <a:ext cx="8929181" cy="4267200"/>
        </p:xfrm>
        <a:graphic>
          <a:graphicData uri="http://schemas.openxmlformats.org/drawingml/2006/table">
            <a:tbl>
              <a:tblPr/>
              <a:tblGrid>
                <a:gridCol w="2193353"/>
                <a:gridCol w="1078230"/>
                <a:gridCol w="1154367"/>
                <a:gridCol w="1040130"/>
                <a:gridCol w="1154367"/>
                <a:gridCol w="1154367"/>
                <a:gridCol w="1154367"/>
              </a:tblGrid>
              <a:tr h="3810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 Title </a:t>
                      </a: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2014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 Study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Adopted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FY 2015-16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2016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 Study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Adopted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FY 2016-17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Adopted 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FY 2017-18</a:t>
                      </a: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Proposed**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FY 2018-19</a:t>
                      </a: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963160"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Design Review Board; </a:t>
                      </a: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New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en-US" sz="14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and Amended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) Application  All Single Family Projects (under 3,500 sq. ft.)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$ 5,320.73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$ 5,000.00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$ 5,230.37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$ 5,230.00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$ 5,339.00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$ 5,525.00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Design Review Board; </a:t>
                      </a: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Amended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Application  All Single Family Projects (under 3,500 sq. ft.)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$ 2,670.00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$ 2,762.50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Design Review Board; </a:t>
                      </a: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New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(</a:t>
                      </a:r>
                      <a:r>
                        <a:rPr kumimoji="0" lang="en-US" sz="14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and Amended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) Application  All Single Family Projects (3,500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sq. ft. 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and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over)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$ 6,282.76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$ 5,000.00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$ 6,214.09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$ 5,230.00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$ 5,339.00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$ 5,525.00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Design Review Board; </a:t>
                      </a: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Amended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Application  All Single Family Projects (3,500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sq. ft. 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and over)    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$ 2,670.00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$ 2,762.50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4" name="Text Box 155"/>
          <p:cNvSpPr txBox="1">
            <a:spLocks noChangeArrowheads="1"/>
          </p:cNvSpPr>
          <p:nvPr/>
        </p:nvSpPr>
        <p:spPr bwMode="auto">
          <a:xfrm>
            <a:off x="76200" y="6172200"/>
            <a:ext cx="5943600" cy="515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buNone/>
            </a:pPr>
            <a:r>
              <a:rPr lang="en-US" sz="1100" dirty="0" smtClean="0">
                <a:solidFill>
                  <a:schemeClr val="tx1"/>
                </a:solidFill>
                <a:effectLst/>
              </a:rPr>
              <a:t>*   Includes the 2.1% CPI Adjustment for FY 2017-18</a:t>
            </a:r>
          </a:p>
          <a:p>
            <a:pPr algn="l">
              <a:spcBef>
                <a:spcPct val="50000"/>
              </a:spcBef>
              <a:buNone/>
            </a:pPr>
            <a:r>
              <a:rPr lang="en-US" sz="1100" dirty="0" smtClean="0">
                <a:solidFill>
                  <a:schemeClr val="tx1"/>
                </a:solidFill>
                <a:effectLst/>
              </a:rPr>
              <a:t>** Includes the 3.5% Proposed CPI Adjustment for FY 2018-19</a:t>
            </a:r>
            <a:endParaRPr lang="en-US" sz="1100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sz="1600" dirty="0"/>
              <a:t>Slide </a:t>
            </a:r>
            <a:fld id="{62DC2A75-EF25-46CF-89EB-FF2C32A83BE0}" type="slidenum">
              <a:rPr lang="en-US" sz="1600"/>
              <a:pPr algn="r">
                <a:defRPr/>
              </a:pPr>
              <a:t>36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8089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858" name="Rectangle 2"/>
          <p:cNvSpPr>
            <a:spLocks noChangeArrowheads="1"/>
          </p:cNvSpPr>
          <p:nvPr/>
        </p:nvSpPr>
        <p:spPr bwMode="auto">
          <a:xfrm>
            <a:off x="685800" y="381000"/>
            <a:ext cx="762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  <a:lvl2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algn="ctr">
              <a:buNone/>
              <a:defRPr/>
            </a:pPr>
            <a:r>
              <a:rPr lang="en-US" altLang="en-US" sz="2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Citywide User Fees, Rates &amp; Charges </a:t>
            </a:r>
            <a:r>
              <a:rPr lang="en-US" altLang="en-US" sz="2800" dirty="0" smtClean="0">
                <a:effectLst/>
              </a:rPr>
              <a:t/>
            </a:r>
            <a:br>
              <a:rPr lang="en-US" altLang="en-US" sz="2800" dirty="0" smtClean="0">
                <a:effectLst/>
              </a:rPr>
            </a:br>
            <a:r>
              <a:rPr lang="en-US" altLang="en-US" kern="0" dirty="0" smtClean="0">
                <a:solidFill>
                  <a:srgbClr val="111111"/>
                </a:solidFill>
                <a:effectLst/>
                <a:latin typeface="+mn-lt"/>
              </a:rPr>
              <a:t>CDD/Planning Fees (2 of 3)</a:t>
            </a:r>
          </a:p>
        </p:txBody>
      </p:sp>
      <p:graphicFrame>
        <p:nvGraphicFramePr>
          <p:cNvPr id="1401859" name="Group 3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575638314"/>
              </p:ext>
            </p:extLst>
          </p:nvPr>
        </p:nvGraphicFramePr>
        <p:xfrm>
          <a:off x="168847" y="1447800"/>
          <a:ext cx="8929181" cy="4267200"/>
        </p:xfrm>
        <a:graphic>
          <a:graphicData uri="http://schemas.openxmlformats.org/drawingml/2006/table">
            <a:tbl>
              <a:tblPr/>
              <a:tblGrid>
                <a:gridCol w="2193353"/>
                <a:gridCol w="1078230"/>
                <a:gridCol w="1154367"/>
                <a:gridCol w="1040130"/>
                <a:gridCol w="1154367"/>
                <a:gridCol w="1154367"/>
                <a:gridCol w="1154367"/>
              </a:tblGrid>
              <a:tr h="3810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 Title </a:t>
                      </a: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2014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 Study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Adopted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FY 2015-16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2016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 Study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Adopted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FY 2016-17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Adopted 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FY 2017-18</a:t>
                      </a: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Proposed **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FY 2018-19</a:t>
                      </a: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420360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Design Review Board; New or Amended Application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2-50 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Residential units, or commercial or industrial with less than 20,000 sq. ft. of floor area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$ 8,153.25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$ 5,000.00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$ 8,019.26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$ 5,230.00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$ 5,339.00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$ 5,525.00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Design Review Board; New or Amended Application 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51-100 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residential units,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$ 7,442.46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$ 7,442.00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$ 7,345.25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$ 7,345.00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$ 7,499.00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$ 7,761.00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Design Review Board; New or Amended Application  101 or greater residential units, or commercial, or industrial with 20,000 sq. ft. or more of floor area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$ 7,853.80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$ 7,853.00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$ 7,814.16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$ 7,814.00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$ 7,978.00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$ 8,257.00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4" name="Text Box 155"/>
          <p:cNvSpPr txBox="1">
            <a:spLocks noChangeArrowheads="1"/>
          </p:cNvSpPr>
          <p:nvPr/>
        </p:nvSpPr>
        <p:spPr bwMode="auto">
          <a:xfrm>
            <a:off x="76200" y="6172200"/>
            <a:ext cx="5943600" cy="515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buNone/>
            </a:pPr>
            <a:r>
              <a:rPr lang="en-US" sz="1100" dirty="0" smtClean="0">
                <a:solidFill>
                  <a:schemeClr val="tx1"/>
                </a:solidFill>
                <a:effectLst/>
              </a:rPr>
              <a:t>*   Includes the 2.1% CPI Adjustment for FY 2017-18</a:t>
            </a:r>
          </a:p>
          <a:p>
            <a:pPr algn="l">
              <a:spcBef>
                <a:spcPct val="50000"/>
              </a:spcBef>
              <a:buNone/>
            </a:pPr>
            <a:r>
              <a:rPr lang="en-US" sz="1100" dirty="0" smtClean="0">
                <a:solidFill>
                  <a:schemeClr val="tx1"/>
                </a:solidFill>
                <a:effectLst/>
              </a:rPr>
              <a:t>** Includes the 3.5% Proposed CPI Adjustment for FY 2018-19</a:t>
            </a:r>
            <a:endParaRPr lang="en-US" sz="1100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sz="1600" dirty="0"/>
              <a:t>Slide </a:t>
            </a:r>
            <a:fld id="{62DC2A75-EF25-46CF-89EB-FF2C32A83BE0}" type="slidenum">
              <a:rPr lang="en-US" sz="1600"/>
              <a:pPr algn="r">
                <a:defRPr/>
              </a:pPr>
              <a:t>37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5213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858" name="Rectangle 2"/>
          <p:cNvSpPr>
            <a:spLocks noChangeArrowheads="1"/>
          </p:cNvSpPr>
          <p:nvPr/>
        </p:nvSpPr>
        <p:spPr bwMode="auto">
          <a:xfrm>
            <a:off x="685800" y="381000"/>
            <a:ext cx="762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  <a:lvl2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algn="ctr">
              <a:buNone/>
              <a:defRPr/>
            </a:pPr>
            <a:r>
              <a:rPr lang="en-US" altLang="en-US" sz="2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Citywide User Fees, Rates &amp; Charges </a:t>
            </a:r>
            <a:r>
              <a:rPr lang="en-US" altLang="en-US" sz="2800" dirty="0" smtClean="0">
                <a:effectLst/>
              </a:rPr>
              <a:t/>
            </a:r>
            <a:br>
              <a:rPr lang="en-US" altLang="en-US" sz="2800" dirty="0" smtClean="0">
                <a:effectLst/>
              </a:rPr>
            </a:br>
            <a:r>
              <a:rPr lang="en-US" altLang="en-US" kern="0" dirty="0" err="1" smtClean="0">
                <a:solidFill>
                  <a:srgbClr val="111111"/>
                </a:solidFill>
                <a:effectLst/>
                <a:latin typeface="+mn-lt"/>
              </a:rPr>
              <a:t>CDD</a:t>
            </a:r>
            <a:r>
              <a:rPr lang="en-US" altLang="en-US" kern="0" dirty="0" smtClean="0">
                <a:solidFill>
                  <a:srgbClr val="111111"/>
                </a:solidFill>
                <a:effectLst/>
                <a:latin typeface="+mn-lt"/>
              </a:rPr>
              <a:t>/Planning Fees (3 of 3)</a:t>
            </a:r>
          </a:p>
        </p:txBody>
      </p:sp>
      <p:graphicFrame>
        <p:nvGraphicFramePr>
          <p:cNvPr id="1401859" name="Group 3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323700595"/>
              </p:ext>
            </p:extLst>
          </p:nvPr>
        </p:nvGraphicFramePr>
        <p:xfrm>
          <a:off x="1676400" y="1914144"/>
          <a:ext cx="5592890" cy="1210056"/>
        </p:xfrm>
        <a:graphic>
          <a:graphicData uri="http://schemas.openxmlformats.org/drawingml/2006/table">
            <a:tbl>
              <a:tblPr/>
              <a:tblGrid>
                <a:gridCol w="2971800"/>
                <a:gridCol w="1296797"/>
                <a:gridCol w="1324293"/>
              </a:tblGrid>
              <a:tr h="3810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Fee Title </a:t>
                      </a: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Adopted 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FY 2017-18</a:t>
                      </a: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Proposed **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FY 2018-19</a:t>
                      </a: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582160"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Accessory Dwelling Unit Review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$ 288.00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$ 298.00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4" name="Text Box 155"/>
          <p:cNvSpPr txBox="1">
            <a:spLocks noChangeArrowheads="1"/>
          </p:cNvSpPr>
          <p:nvPr/>
        </p:nvSpPr>
        <p:spPr bwMode="auto">
          <a:xfrm>
            <a:off x="76200" y="6172200"/>
            <a:ext cx="5943600" cy="515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buNone/>
            </a:pPr>
            <a:r>
              <a:rPr lang="en-US" sz="1100" dirty="0" smtClean="0">
                <a:solidFill>
                  <a:schemeClr val="tx1"/>
                </a:solidFill>
                <a:effectLst/>
              </a:rPr>
              <a:t>*   Includes the 2.1% CPI Adjustment for FY 2017-18</a:t>
            </a:r>
          </a:p>
          <a:p>
            <a:pPr algn="l">
              <a:spcBef>
                <a:spcPct val="50000"/>
              </a:spcBef>
              <a:buNone/>
            </a:pPr>
            <a:r>
              <a:rPr lang="en-US" sz="1100" dirty="0" smtClean="0">
                <a:solidFill>
                  <a:schemeClr val="tx1"/>
                </a:solidFill>
                <a:effectLst/>
              </a:rPr>
              <a:t>** Includes the 3.5% Proposed CPI Adjustment for FY 2018-19</a:t>
            </a:r>
            <a:endParaRPr lang="en-US" sz="1100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sz="1600" dirty="0"/>
              <a:t>Slide </a:t>
            </a:r>
            <a:fld id="{62DC2A75-EF25-46CF-89EB-FF2C32A83BE0}" type="slidenum">
              <a:rPr lang="en-US" sz="1600"/>
              <a:pPr algn="r">
                <a:defRPr/>
              </a:pPr>
              <a:t>38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5295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85800" y="1524000"/>
            <a:ext cx="77724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eaLnBrk="1" hangingPunct="1">
              <a:buNone/>
              <a:defRPr/>
            </a:pPr>
            <a:r>
              <a:rPr lang="en-US" sz="3600" kern="0" dirty="0" smtClean="0">
                <a:solidFill>
                  <a:srgbClr val="0070C0"/>
                </a:solidFill>
                <a:effectLst/>
              </a:rPr>
              <a:t/>
            </a:r>
            <a:br>
              <a:rPr lang="en-US" sz="3600" kern="0" dirty="0" smtClean="0">
                <a:solidFill>
                  <a:srgbClr val="0070C0"/>
                </a:solidFill>
                <a:effectLst/>
              </a:rPr>
            </a:br>
            <a:r>
              <a:rPr lang="en-US" sz="3600" kern="0" dirty="0" smtClean="0">
                <a:solidFill>
                  <a:srgbClr val="0070C0"/>
                </a:solidFill>
                <a:effectLst/>
              </a:rPr>
              <a:t>Council Questions and Direction on Fees</a:t>
            </a:r>
          </a:p>
        </p:txBody>
      </p:sp>
    </p:spTree>
    <p:extLst>
      <p:ext uri="{BB962C8B-B14F-4D97-AF65-F5344CB8AC3E}">
        <p14:creationId xmlns:p14="http://schemas.microsoft.com/office/powerpoint/2010/main" val="272478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oup 18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68534889"/>
              </p:ext>
            </p:extLst>
          </p:nvPr>
        </p:nvGraphicFramePr>
        <p:xfrm>
          <a:off x="1487196" y="1052627"/>
          <a:ext cx="6361404" cy="5576773"/>
        </p:xfrm>
        <a:graphic>
          <a:graphicData uri="http://schemas.openxmlformats.org/drawingml/2006/table">
            <a:tbl>
              <a:tblPr/>
              <a:tblGrid>
                <a:gridCol w="2971800"/>
                <a:gridCol w="1256004"/>
                <a:gridCol w="1219200"/>
                <a:gridCol w="914400"/>
              </a:tblGrid>
              <a:tr h="4876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L="91433" marR="91433" marT="45714" marB="4571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Adopted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FY 2017-18</a:t>
                      </a:r>
                    </a:p>
                  </a:txBody>
                  <a:tcPr marL="91433" marR="91433" marT="45714" marB="45714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Proposed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FY 2018-19</a:t>
                      </a:r>
                    </a:p>
                  </a:txBody>
                  <a:tcPr marL="91433" marR="91433" marT="45714" marB="45714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%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Change</a:t>
                      </a:r>
                    </a:p>
                  </a:txBody>
                  <a:tcPr marL="91433" marR="91433" marT="45714" marB="45714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89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Property Taxes</a:t>
                      </a: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$ 56,229</a:t>
                      </a:r>
                    </a:p>
                  </a:txBody>
                  <a:tcPr marL="91433" marR="91433" marT="45714" marB="4571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$   61,538</a:t>
                      </a:r>
                    </a:p>
                  </a:txBody>
                  <a:tcPr marL="91433" marR="91433" marT="45714" marB="4571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9.4%</a:t>
                      </a:r>
                    </a:p>
                  </a:txBody>
                  <a:tcPr marL="91433" marR="182865" marT="45721" marB="4572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89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Sales Taxes</a:t>
                      </a: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41,015</a:t>
                      </a:r>
                    </a:p>
                  </a:txBody>
                  <a:tcPr marL="91433" marR="91433"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44,685</a:t>
                      </a:r>
                    </a:p>
                  </a:txBody>
                  <a:tcPr marL="91433" marR="91433"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8.9%</a:t>
                      </a:r>
                    </a:p>
                  </a:txBody>
                  <a:tcPr marL="91433" marR="182865" marT="45721" marB="4572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89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Utility Users Taxes</a:t>
                      </a: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30,054 </a:t>
                      </a:r>
                    </a:p>
                  </a:txBody>
                  <a:tcPr marL="91433" marR="91433"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29,855</a:t>
                      </a:r>
                    </a:p>
                  </a:txBody>
                  <a:tcPr marL="91433" marR="91433"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(0.7%)</a:t>
                      </a:r>
                    </a:p>
                  </a:txBody>
                  <a:tcPr marL="91433" marR="182865" marT="45721" marB="4572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89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Occupancy &amp; Other Taxes </a:t>
                      </a: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14,859 </a:t>
                      </a:r>
                    </a:p>
                  </a:txBody>
                  <a:tcPr marL="91433" marR="91433"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16,279</a:t>
                      </a:r>
                    </a:p>
                  </a:txBody>
                  <a:tcPr marL="91433" marR="91433"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9.6%</a:t>
                      </a:r>
                    </a:p>
                  </a:txBody>
                  <a:tcPr marL="91433" marR="182865" marT="45721" marB="4572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89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Licenses And Permits </a:t>
                      </a: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9,597 </a:t>
                      </a:r>
                    </a:p>
                  </a:txBody>
                  <a:tcPr marL="91433" marR="91433"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9,725</a:t>
                      </a:r>
                    </a:p>
                  </a:txBody>
                  <a:tcPr marL="91433" marR="91433"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1.3%</a:t>
                      </a:r>
                    </a:p>
                  </a:txBody>
                  <a:tcPr marL="91433" marR="182865" marT="45721" marB="4572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89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Fines &amp; Forfeitures</a:t>
                      </a: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2,622</a:t>
                      </a:r>
                    </a:p>
                  </a:txBody>
                  <a:tcPr marL="91433" marR="91433"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2,500</a:t>
                      </a:r>
                    </a:p>
                  </a:txBody>
                  <a:tcPr marL="91433" marR="91433"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(4.6%)</a:t>
                      </a:r>
                    </a:p>
                  </a:txBody>
                  <a:tcPr marL="91433" marR="182865" marT="45721" marB="4572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89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Interest/Use of Money</a:t>
                      </a: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4,045</a:t>
                      </a:r>
                    </a:p>
                  </a:txBody>
                  <a:tcPr marL="91433" marR="91433"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1,550</a:t>
                      </a:r>
                    </a:p>
                  </a:txBody>
                  <a:tcPr marL="91433" marR="91433"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(61.7%)</a:t>
                      </a:r>
                    </a:p>
                  </a:txBody>
                  <a:tcPr marL="91433" marR="182865" marT="45721" marB="4572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89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Revenue from Other Agencies</a:t>
                      </a: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112</a:t>
                      </a:r>
                    </a:p>
                  </a:txBody>
                  <a:tcPr marL="91433" marR="91433"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L="91433" marR="91433"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(10.7%)</a:t>
                      </a:r>
                    </a:p>
                  </a:txBody>
                  <a:tcPr marL="91433" marR="182865" marT="45721" marB="4572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89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Charges for Services</a:t>
                      </a: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9,225</a:t>
                      </a:r>
                    </a:p>
                  </a:txBody>
                  <a:tcPr marL="91433" marR="91433"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9,206</a:t>
                      </a:r>
                    </a:p>
                  </a:txBody>
                  <a:tcPr marL="91433" marR="91433"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(0.2%)</a:t>
                      </a:r>
                    </a:p>
                  </a:txBody>
                  <a:tcPr marL="91433" marR="182865" marT="45721" marB="4572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89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Misc. &amp; Non-Operating</a:t>
                      </a: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1,456</a:t>
                      </a:r>
                    </a:p>
                  </a:txBody>
                  <a:tcPr marL="91433" marR="91433"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1,164</a:t>
                      </a:r>
                    </a:p>
                  </a:txBody>
                  <a:tcPr marL="91433" marR="91433"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(20.0%)</a:t>
                      </a:r>
                    </a:p>
                  </a:txBody>
                  <a:tcPr marL="91433" marR="182865" marT="45721" marB="4572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89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Interfund Revenue</a:t>
                      </a: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18,099</a:t>
                      </a:r>
                    </a:p>
                  </a:txBody>
                  <a:tcPr marL="91433" marR="91433"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19,582</a:t>
                      </a:r>
                    </a:p>
                  </a:txBody>
                  <a:tcPr marL="91433" marR="91433"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8.2%</a:t>
                      </a:r>
                    </a:p>
                  </a:txBody>
                  <a:tcPr marL="91433" marR="182865" marT="45721" marB="4572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89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Transfer from Other Funds</a:t>
                      </a: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21,310</a:t>
                      </a:r>
                    </a:p>
                  </a:txBody>
                  <a:tcPr marL="91433" marR="91433"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22,186</a:t>
                      </a:r>
                    </a:p>
                  </a:txBody>
                  <a:tcPr marL="91433" marR="91433"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4.1%</a:t>
                      </a:r>
                    </a:p>
                  </a:txBody>
                  <a:tcPr marL="91433" marR="182865" marT="45721" marB="4572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89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GSA Reimbursement</a:t>
                      </a: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4,885</a:t>
                      </a:r>
                    </a:p>
                  </a:txBody>
                  <a:tcPr marL="91433" marR="91433" marT="45714" marB="4571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10,040</a:t>
                      </a:r>
                    </a:p>
                  </a:txBody>
                  <a:tcPr marL="91433" marR="91433" marT="45714" marB="4571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105.5%</a:t>
                      </a:r>
                    </a:p>
                  </a:txBody>
                  <a:tcPr marL="91433" marR="182865" marT="45721" marB="4572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89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Subtotal Revenues:</a:t>
                      </a: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$213,508 </a:t>
                      </a:r>
                    </a:p>
                  </a:txBody>
                  <a:tcPr marL="91433" marR="91433" marT="45714" marB="4571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228,410</a:t>
                      </a:r>
                    </a:p>
                  </a:txBody>
                  <a:tcPr marL="91433" marR="91433" marT="45714" marB="4571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7.0%</a:t>
                      </a:r>
                    </a:p>
                  </a:txBody>
                  <a:tcPr marL="91433" marR="182865" marT="45721" marB="4572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89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Use of Assigned Fund Bal.</a:t>
                      </a: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906</a:t>
                      </a:r>
                    </a:p>
                  </a:txBody>
                  <a:tcPr marL="91433" marR="91433" marT="45714" marB="4571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985</a:t>
                      </a:r>
                    </a:p>
                  </a:txBody>
                  <a:tcPr marL="91433" marR="91433" marT="45714" marB="4571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8.8%</a:t>
                      </a:r>
                    </a:p>
                  </a:txBody>
                  <a:tcPr marL="91433" marR="182865" marT="45721" marB="4572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89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Use of Unassigned Fund Bal.</a:t>
                      </a: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629</a:t>
                      </a:r>
                    </a:p>
                  </a:txBody>
                  <a:tcPr marL="91433" marR="91433"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1433" marR="91433"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(100.0%)</a:t>
                      </a:r>
                    </a:p>
                  </a:txBody>
                  <a:tcPr marL="91433" marR="182865" marT="45721" marB="4572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297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Total Resources:</a:t>
                      </a: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$215,043</a:t>
                      </a:r>
                    </a:p>
                  </a:txBody>
                  <a:tcPr marL="91433" marR="91433" marT="45714" marB="4571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$  229,395</a:t>
                      </a:r>
                    </a:p>
                  </a:txBody>
                  <a:tcPr marL="91433" marR="91433" marT="45714" marB="4571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6.7%</a:t>
                      </a:r>
                    </a:p>
                  </a:txBody>
                  <a:tcPr marL="91433" marR="182865" marT="45721" marB="4572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3" marR="91433" marT="45714" marB="4571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3" marR="91433" marT="45714" marB="4571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3" marR="182865" marT="45721" marB="4572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305800" y="0"/>
            <a:ext cx="2133600" cy="457200"/>
          </a:xfrm>
        </p:spPr>
        <p:txBody>
          <a:bodyPr/>
          <a:lstStyle/>
          <a:p>
            <a:pPr>
              <a:defRPr/>
            </a:pPr>
            <a:r>
              <a:rPr lang="en-US" sz="1600" dirty="0" smtClean="0"/>
              <a:t>Slide </a:t>
            </a:r>
            <a:fld id="{E84AD047-A750-4502-A2C1-981712CCB2B3}" type="slidenum">
              <a:rPr lang="en-US" sz="1600" smtClean="0"/>
              <a:pPr>
                <a:defRPr/>
              </a:pPr>
              <a:t>4</a:t>
            </a:fld>
            <a:endParaRPr lang="en-US" sz="1600" dirty="0"/>
          </a:p>
        </p:txBody>
      </p:sp>
      <p:sp>
        <p:nvSpPr>
          <p:cNvPr id="7" name="Rectangle 114"/>
          <p:cNvSpPr>
            <a:spLocks noChangeArrowheads="1"/>
          </p:cNvSpPr>
          <p:nvPr/>
        </p:nvSpPr>
        <p:spPr bwMode="auto">
          <a:xfrm>
            <a:off x="304800" y="76200"/>
            <a:ext cx="8534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111111"/>
                </a:solidFill>
                <a:latin typeface="Avenir LT Std 45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111111"/>
                </a:solidFill>
                <a:latin typeface="Avenir LT Std 45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111111"/>
                </a:solidFill>
                <a:latin typeface="Avenir LT Std 45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111111"/>
                </a:solidFill>
                <a:latin typeface="Avenir LT Std 45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Avenir LT Std 45 Book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0070C0"/>
                </a:solidFill>
                <a:latin typeface="Arial" charset="0"/>
              </a:rPr>
              <a:t>FY 2018-19 General Fund Proposed Budget</a:t>
            </a:r>
            <a:r>
              <a:rPr lang="en-US" altLang="en-US" sz="2400" dirty="0">
                <a:solidFill>
                  <a:srgbClr val="C00000"/>
                </a:solidFill>
                <a:latin typeface="Arial" charset="0"/>
              </a:rPr>
              <a:t/>
            </a:r>
            <a:br>
              <a:rPr lang="en-US" altLang="en-US" sz="2400" dirty="0">
                <a:solidFill>
                  <a:srgbClr val="C00000"/>
                </a:solidFill>
                <a:latin typeface="Arial" charset="0"/>
              </a:rPr>
            </a:br>
            <a:r>
              <a:rPr lang="en-US" altLang="en-US" sz="2400" dirty="0">
                <a:solidFill>
                  <a:schemeClr val="tx1"/>
                </a:solidFill>
                <a:latin typeface="Arial" charset="0"/>
              </a:rPr>
              <a:t>Proposed Resources</a:t>
            </a:r>
          </a:p>
        </p:txBody>
      </p:sp>
    </p:spTree>
    <p:extLst>
      <p:ext uri="{BB962C8B-B14F-4D97-AF65-F5344CB8AC3E}">
        <p14:creationId xmlns:p14="http://schemas.microsoft.com/office/powerpoint/2010/main" val="272791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2700" y="1590675"/>
            <a:ext cx="91313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9pPr>
          </a:lstStyle>
          <a:p>
            <a:pPr>
              <a:buFontTx/>
              <a:buNone/>
            </a:pPr>
            <a:endParaRPr lang="en-US" sz="4000" kern="0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 bwMode="auto">
          <a:xfrm>
            <a:off x="25400" y="22098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320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800">
                <a:solidFill>
                  <a:srgbClr val="11111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11111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1111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3600" kern="0" dirty="0">
                <a:solidFill>
                  <a:schemeClr val="tx1"/>
                </a:solidFill>
                <a:effectLst/>
              </a:rPr>
              <a:t>GWP </a:t>
            </a:r>
            <a:r>
              <a:rPr lang="en-US" sz="3600" kern="0" dirty="0" smtClean="0">
                <a:solidFill>
                  <a:schemeClr val="tx1"/>
                </a:solidFill>
                <a:effectLst/>
              </a:rPr>
              <a:t>Public Benefit Program</a:t>
            </a:r>
            <a:endParaRPr lang="en-US" sz="3600" kern="0" dirty="0">
              <a:solidFill>
                <a:schemeClr val="tx1"/>
              </a:solidFill>
              <a:effectLst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3600" i="1" kern="0" dirty="0" smtClean="0">
                <a:effectLst/>
              </a:rPr>
              <a:t>2-Year Program </a:t>
            </a:r>
          </a:p>
          <a:p>
            <a:pPr marL="0" indent="0" algn="ctr">
              <a:buNone/>
            </a:pPr>
            <a:r>
              <a:rPr lang="en-US" kern="0" dirty="0">
                <a:solidFill>
                  <a:schemeClr val="tx1"/>
                </a:solidFill>
              </a:rPr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2302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808038"/>
          </a:xfrm>
        </p:spPr>
        <p:txBody>
          <a:bodyPr/>
          <a:lstStyle/>
          <a:p>
            <a:pPr algn="ctr" eaLnBrk="1" hangingPunct="1"/>
            <a:r>
              <a:rPr lang="en-US" altLang="en-US" sz="2800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Benefit Program Background</a:t>
            </a:r>
          </a:p>
        </p:txBody>
      </p:sp>
      <p:sp>
        <p:nvSpPr>
          <p:cNvPr id="5" name="Rectangle 4"/>
          <p:cNvSpPr txBox="1">
            <a:spLocks/>
          </p:cNvSpPr>
          <p:nvPr/>
        </p:nvSpPr>
        <p:spPr bwMode="auto">
          <a:xfrm>
            <a:off x="457199" y="1295400"/>
            <a:ext cx="8229601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11111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11111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11111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1111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9pPr>
          </a:lstStyle>
          <a:p>
            <a:pPr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000" kern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PBC Programs have been provided pursuant to State Mandate </a:t>
            </a:r>
            <a:r>
              <a:rPr lang="en-US" altLang="en-US" sz="2000" kern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since </a:t>
            </a:r>
            <a:r>
              <a:rPr lang="en-US" altLang="en-US" sz="2000" kern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January 1, 1998</a:t>
            </a:r>
          </a:p>
          <a:p>
            <a:pPr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000" kern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PBC is funded by a separate fee on electric bills</a:t>
            </a:r>
          </a:p>
          <a:p>
            <a:pPr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000" kern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Funds must be used for programs in one or more of the categories:</a:t>
            </a:r>
          </a:p>
          <a:p>
            <a:pPr lvl="1" indent="-342900" eaLnBrk="1" hangingPunct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altLang="en-US" sz="1800" kern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Cost-effective energy efficiency and conservation programs</a:t>
            </a:r>
          </a:p>
          <a:p>
            <a:pPr lvl="1" indent="-342900" eaLnBrk="1" hangingPunct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altLang="en-US" sz="1800" kern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New investments in renewable energy resources</a:t>
            </a:r>
          </a:p>
          <a:p>
            <a:pPr lvl="1" indent="-342900" eaLnBrk="1" hangingPunct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altLang="en-US" sz="1800" kern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Research, development and demonstration programs</a:t>
            </a:r>
          </a:p>
          <a:p>
            <a:pPr lvl="1" indent="-342900" eaLnBrk="1" hangingPunct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altLang="en-US" sz="1800" kern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Programs for low-income electricity customers</a:t>
            </a:r>
          </a:p>
          <a:p>
            <a:pPr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000" kern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current charge is 3.6% of retail electric revenues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41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9513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808038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en-US" sz="2800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Highlights</a:t>
            </a:r>
          </a:p>
        </p:txBody>
      </p:sp>
      <p:sp>
        <p:nvSpPr>
          <p:cNvPr id="5" name="Rectangle 4"/>
          <p:cNvSpPr txBox="1">
            <a:spLocks/>
          </p:cNvSpPr>
          <p:nvPr/>
        </p:nvSpPr>
        <p:spPr bwMode="auto">
          <a:xfrm>
            <a:off x="327837" y="1066800"/>
            <a:ext cx="84582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11111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11111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11111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1111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9pPr>
          </a:lstStyle>
          <a:p>
            <a:pPr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000" kern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 other Cities discontinue solar incentives, GWP is proposing $2.0 million over the next two years for residential roof top solar and restructuring our incentives to reflect market and increase participation</a:t>
            </a:r>
          </a:p>
          <a:p>
            <a:pPr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GWP is proposing $2.0 million over the next two years for a new Community Solar Program</a:t>
            </a:r>
          </a:p>
          <a:p>
            <a:pPr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000" kern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New </a:t>
            </a:r>
            <a:r>
              <a:rPr lang="en-US" altLang="en-US" sz="2000" kern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pilot programs </a:t>
            </a:r>
            <a:r>
              <a:rPr lang="en-US" altLang="en-US" sz="2000" kern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altLang="en-US" sz="2000" kern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facilitate easy customer participation in ongoing programs and new TOU rates, and reduce staff time, </a:t>
            </a:r>
            <a:r>
              <a:rPr lang="en-US" altLang="en-US" sz="2000" kern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including</a:t>
            </a:r>
          </a:p>
          <a:p>
            <a:pPr lvl="1" indent="-342900" eaLnBrk="1" hangingPunct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altLang="en-US" sz="1800" kern="0" dirty="0">
                <a:latin typeface="Arial" panose="020B0604020202020204" pitchFamily="34" charset="0"/>
                <a:cs typeface="Arial" panose="020B0604020202020204" pitchFamily="34" charset="0"/>
              </a:rPr>
              <a:t>Peak Time of Use Energy Monitor</a:t>
            </a:r>
          </a:p>
          <a:p>
            <a:pPr lvl="1" indent="-342900" eaLnBrk="1" hangingPunct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altLang="en-US" sz="1800" kern="0" dirty="0">
                <a:latin typeface="Arial" panose="020B0604020202020204" pitchFamily="34" charset="0"/>
                <a:cs typeface="Arial" panose="020B0604020202020204" pitchFamily="34" charset="0"/>
              </a:rPr>
              <a:t>Online Store for EE &amp; Water Measures</a:t>
            </a:r>
          </a:p>
          <a:p>
            <a:pPr lvl="1" indent="-342900" eaLnBrk="1" hangingPunct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altLang="en-US" sz="1800" kern="0" dirty="0">
                <a:latin typeface="Arial" panose="020B0604020202020204" pitchFamily="34" charset="0"/>
                <a:cs typeface="Arial" panose="020B0604020202020204" pitchFamily="34" charset="0"/>
              </a:rPr>
              <a:t>Low Income Online Application Portal</a:t>
            </a:r>
          </a:p>
          <a:p>
            <a:pPr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000" kern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Increasing the </a:t>
            </a:r>
            <a:r>
              <a:rPr lang="en-US" altLang="en-US" sz="20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low income bill discount from $13 to $15 a month starting July 2018</a:t>
            </a:r>
          </a:p>
          <a:p>
            <a:pPr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altLang="en-US" sz="2000" kern="0" dirty="0">
              <a:effectLst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42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2836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2800" kern="1200" dirty="0">
                <a:latin typeface="Arial" panose="020B0604020202020204" pitchFamily="34" charset="0"/>
                <a:cs typeface="Arial" panose="020B0604020202020204" pitchFamily="34" charset="0"/>
              </a:rPr>
              <a:t>Proposed Budget</a:t>
            </a:r>
          </a:p>
        </p:txBody>
      </p:sp>
      <p:sp>
        <p:nvSpPr>
          <p:cNvPr id="5" name="Rectangle 4"/>
          <p:cNvSpPr txBox="1">
            <a:spLocks/>
          </p:cNvSpPr>
          <p:nvPr/>
        </p:nvSpPr>
        <p:spPr bwMode="auto">
          <a:xfrm>
            <a:off x="457200" y="1514128"/>
            <a:ext cx="8229600" cy="473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11111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11111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11111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1111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9pPr>
          </a:lstStyle>
          <a:p>
            <a:pPr marL="457200" indent="-457200" eaLnBrk="1" hangingPunct="1">
              <a:buFont typeface="Wingdings" pitchFamily="2" charset="2"/>
              <a:buChar char="•"/>
            </a:pPr>
            <a:endParaRPr lang="en-US" altLang="en-US" sz="28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" y="1657349"/>
            <a:ext cx="8595360" cy="2954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43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6255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2700" y="1590675"/>
            <a:ext cx="91313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9pPr>
          </a:lstStyle>
          <a:p>
            <a:pPr>
              <a:buFontTx/>
              <a:buNone/>
            </a:pPr>
            <a:endParaRPr lang="en-US" sz="4000" kern="0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 bwMode="auto">
          <a:xfrm>
            <a:off x="25400" y="22098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320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800">
                <a:solidFill>
                  <a:srgbClr val="11111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11111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1111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3600" kern="0" dirty="0">
                <a:solidFill>
                  <a:schemeClr val="tx1"/>
                </a:solidFill>
                <a:effectLst/>
              </a:rPr>
              <a:t>GWP </a:t>
            </a:r>
            <a:r>
              <a:rPr lang="en-US" sz="3600" kern="0" dirty="0" smtClean="0">
                <a:solidFill>
                  <a:schemeClr val="tx1"/>
                </a:solidFill>
                <a:effectLst/>
              </a:rPr>
              <a:t>Electric and Water</a:t>
            </a:r>
            <a:endParaRPr lang="en-US" sz="3600" kern="0" dirty="0">
              <a:solidFill>
                <a:schemeClr val="tx1"/>
              </a:solidFill>
              <a:effectLst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3600" i="1" kern="0" dirty="0">
                <a:effectLst/>
              </a:rPr>
              <a:t>5-Year Cost of Service &amp; Proposed Rate </a:t>
            </a:r>
            <a:r>
              <a:rPr lang="en-US" sz="3600" i="1" kern="0" dirty="0" smtClean="0">
                <a:effectLst/>
              </a:rPr>
              <a:t>Plans</a:t>
            </a:r>
            <a:endParaRPr lang="en-US" sz="3600" i="1" kern="0" dirty="0">
              <a:effectLst/>
            </a:endParaRPr>
          </a:p>
        </p:txBody>
      </p:sp>
      <p:sp>
        <p:nvSpPr>
          <p:cNvPr id="8" name="Text Placeholder 3"/>
          <p:cNvSpPr txBox="1">
            <a:spLocks/>
          </p:cNvSpPr>
          <p:nvPr/>
        </p:nvSpPr>
        <p:spPr>
          <a:xfrm>
            <a:off x="-25400" y="4038600"/>
            <a:ext cx="9144000" cy="85090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320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800">
                <a:solidFill>
                  <a:srgbClr val="11111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11111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1111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kern="0" dirty="0" smtClean="0">
                <a:solidFill>
                  <a:schemeClr val="tx1"/>
                </a:solidFill>
                <a:effectLst/>
              </a:rPr>
              <a:t>Background</a:t>
            </a:r>
            <a:endParaRPr lang="en-US" kern="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255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808038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en-US" sz="2800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5" name="Rectangle 4"/>
          <p:cNvSpPr txBox="1">
            <a:spLocks/>
          </p:cNvSpPr>
          <p:nvPr/>
        </p:nvSpPr>
        <p:spPr bwMode="auto">
          <a:xfrm>
            <a:off x="381000" y="838200"/>
            <a:ext cx="86106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11111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11111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11111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1111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History:</a:t>
            </a:r>
            <a:endParaRPr lang="en-US" sz="2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Past practice led to sporadic rate development and implementation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This created financial uncertainty.  Capital improvement programs and operating cash reserve levels were negatively impacted.  The result was that significant rate increases were required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2014 to 2018 Electric Rate </a:t>
            </a:r>
            <a:r>
              <a:rPr lang="en-US" sz="2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Schedule: </a:t>
            </a:r>
            <a:r>
              <a:rPr lang="en-US" sz="2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increases of 8%, 7%, 5%, 2% and 2% </a:t>
            </a:r>
            <a:r>
              <a:rPr lang="en-US" sz="2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respectively (26% compounded)</a:t>
            </a:r>
            <a:endParaRPr lang="en-US" sz="22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2015 to 2018 Water Rate Schedule: increases of 4%, 4%, 4%, and 4% </a:t>
            </a:r>
            <a:r>
              <a:rPr lang="en-US" sz="2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respectively (17% compounded)</a:t>
            </a:r>
            <a:endParaRPr lang="en-US" sz="22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These rate increases were accompanied by bond issues of $60 million for Electric and $35 million for Water to reinstate the capital improvement programs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45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6708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6362"/>
            <a:ext cx="8229600" cy="808038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en-US" sz="2800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5" name="Rectangle 4"/>
          <p:cNvSpPr txBox="1">
            <a:spLocks/>
          </p:cNvSpPr>
          <p:nvPr/>
        </p:nvSpPr>
        <p:spPr bwMode="auto">
          <a:xfrm>
            <a:off x="457199" y="990600"/>
            <a:ext cx="8393113" cy="4962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11111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11111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11111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1111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Objective:</a:t>
            </a:r>
            <a:endParaRPr lang="en-US" sz="2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Restructure GWP operations to achieve cost and revenue efficiency in order to minimize rate impacts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Analyze </a:t>
            </a:r>
            <a:r>
              <a:rPr lang="en-US" sz="2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develop cost of service, finance and rate plans every five (5) years for consistency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Maintain </a:t>
            </a:r>
            <a:r>
              <a:rPr lang="en-US" sz="2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City Council approved cash reserve balances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Establish </a:t>
            </a:r>
            <a:r>
              <a:rPr lang="en-US" sz="2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 internally funded capital project program to address core infrastructure needs (“Pay-Go”)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46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9360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86800" cy="808038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en-US" sz="2800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Plan Development &amp; Goals</a:t>
            </a:r>
          </a:p>
        </p:txBody>
      </p:sp>
      <p:sp>
        <p:nvSpPr>
          <p:cNvPr id="5" name="Rectangle 4"/>
          <p:cNvSpPr txBox="1">
            <a:spLocks/>
          </p:cNvSpPr>
          <p:nvPr/>
        </p:nvSpPr>
        <p:spPr bwMode="auto">
          <a:xfrm>
            <a:off x="457200" y="1437928"/>
            <a:ext cx="8153400" cy="4505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11111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11111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11111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1111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9pPr>
          </a:lstStyle>
          <a:p>
            <a:pPr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000" kern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development of each 5 Year Finance and Rate Plan begins with the development of a Cost of Service Analysis (COSA)</a:t>
            </a:r>
          </a:p>
          <a:p>
            <a:pPr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000" kern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GWP hired New Gen Strategies and Solutions, LLC (NewGen) and Raftelis Financial Consultants, Inc. (Raftelis) to conduct new electric and water </a:t>
            </a:r>
            <a:r>
              <a:rPr lang="en-US" altLang="en-US" sz="2000" kern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COSAs</a:t>
            </a:r>
          </a:p>
          <a:p>
            <a:pPr marL="342900" lvl="1" indent="-342900"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000" kern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Evaluate and identify the total costs required to operate the utility over the study period</a:t>
            </a:r>
          </a:p>
          <a:p>
            <a:pPr marL="342900" lvl="1" indent="-342900"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000" kern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Calculate the optimal mix of debt and rate (i.e. cash) funded portions of the capital program to provide financial stability over the study period, FY </a:t>
            </a:r>
            <a:r>
              <a:rPr lang="en-US" altLang="en-US" sz="2000" kern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2018-19 </a:t>
            </a:r>
            <a:r>
              <a:rPr lang="en-US" altLang="en-US" sz="2000" kern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FY </a:t>
            </a:r>
            <a:r>
              <a:rPr lang="en-US" altLang="en-US" sz="2000" kern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2022-23</a:t>
            </a:r>
            <a:r>
              <a:rPr lang="en-US" altLang="en-US" sz="2000" kern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and design competitive rates consistent with Propositions 26/218</a:t>
            </a:r>
          </a:p>
          <a:p>
            <a:pPr marL="0" indent="0" eaLnBrk="1" hangingPunct="1">
              <a:buNone/>
            </a:pPr>
            <a:endParaRPr lang="en-US" altLang="en-US" sz="2800" kern="0" dirty="0">
              <a:effectLst/>
            </a:endParaRPr>
          </a:p>
          <a:p>
            <a:pPr marL="0" indent="0" eaLnBrk="1" hangingPunct="1">
              <a:spcBef>
                <a:spcPts val="1200"/>
              </a:spcBef>
              <a:buNone/>
            </a:pPr>
            <a:endParaRPr lang="en-US" altLang="en-US" sz="2000" kern="0" dirty="0">
              <a:effectLst/>
            </a:endParaRPr>
          </a:p>
          <a:p>
            <a:pPr marL="0" indent="0" eaLnBrk="1" hangingPunct="1">
              <a:buNone/>
            </a:pPr>
            <a:endParaRPr lang="en-US" altLang="en-US" sz="2800" kern="0" dirty="0">
              <a:latin typeface="Calibri" pitchFamily="34" charset="0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47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6916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808038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en-US" sz="2800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Outreach</a:t>
            </a:r>
          </a:p>
        </p:txBody>
      </p:sp>
      <p:sp>
        <p:nvSpPr>
          <p:cNvPr id="4" name="Rectangle 4"/>
          <p:cNvSpPr txBox="1">
            <a:spLocks/>
          </p:cNvSpPr>
          <p:nvPr/>
        </p:nvSpPr>
        <p:spPr bwMode="auto">
          <a:xfrm>
            <a:off x="457200" y="990600"/>
            <a:ext cx="86106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11111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11111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11111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1111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9pPr>
          </a:lstStyle>
          <a:p>
            <a:pPr marL="0" indent="0" eaLnBrk="1" hangingPunct="1">
              <a:spcBef>
                <a:spcPts val="1200"/>
              </a:spcBef>
              <a:buNone/>
            </a:pPr>
            <a:endParaRPr lang="en-US" altLang="en-US" sz="2000" kern="0" dirty="0">
              <a:effectLst/>
            </a:endParaRP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48</a:t>
            </a:fld>
            <a:endParaRPr lang="en-US" sz="16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8" y="1828800"/>
            <a:ext cx="8772525" cy="267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372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2700" y="1590675"/>
            <a:ext cx="91313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9pPr>
          </a:lstStyle>
          <a:p>
            <a:pPr>
              <a:buFontTx/>
              <a:buNone/>
            </a:pPr>
            <a:endParaRPr lang="en-US" sz="4000" kern="0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 bwMode="auto">
          <a:xfrm>
            <a:off x="25400" y="22098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320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800">
                <a:solidFill>
                  <a:srgbClr val="11111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11111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1111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3600" kern="0" dirty="0">
                <a:solidFill>
                  <a:schemeClr val="tx1"/>
                </a:solidFill>
                <a:effectLst/>
              </a:rPr>
              <a:t>GWP </a:t>
            </a:r>
            <a:r>
              <a:rPr lang="en-US" sz="3600" kern="0" dirty="0" smtClean="0">
                <a:solidFill>
                  <a:schemeClr val="tx1"/>
                </a:solidFill>
                <a:effectLst/>
              </a:rPr>
              <a:t>Electric</a:t>
            </a:r>
            <a:endParaRPr lang="en-US" sz="3600" kern="0" dirty="0">
              <a:solidFill>
                <a:schemeClr val="tx1"/>
              </a:solidFill>
              <a:effectLst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3600" i="1" kern="0" dirty="0">
                <a:effectLst/>
              </a:rPr>
              <a:t>5-Year Cost of Service &amp; Proposed Rate Plan</a:t>
            </a:r>
          </a:p>
        </p:txBody>
      </p:sp>
      <p:sp>
        <p:nvSpPr>
          <p:cNvPr id="8" name="Text Placeholder 3"/>
          <p:cNvSpPr txBox="1">
            <a:spLocks/>
          </p:cNvSpPr>
          <p:nvPr/>
        </p:nvSpPr>
        <p:spPr>
          <a:xfrm>
            <a:off x="-25400" y="4038600"/>
            <a:ext cx="9144000" cy="85090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320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800">
                <a:solidFill>
                  <a:srgbClr val="11111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11111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1111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kern="0" dirty="0" smtClean="0">
                <a:solidFill>
                  <a:schemeClr val="tx1"/>
                </a:solidFill>
                <a:effectLst/>
              </a:rPr>
              <a:t>Summary</a:t>
            </a:r>
            <a:endParaRPr lang="en-US" kern="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7895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91940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414326"/>
              </p:ext>
            </p:extLst>
          </p:nvPr>
        </p:nvGraphicFramePr>
        <p:xfrm>
          <a:off x="533400" y="1070206"/>
          <a:ext cx="8229600" cy="5406794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486400"/>
                <a:gridCol w="1295400"/>
                <a:gridCol w="1447800"/>
              </a:tblGrid>
              <a:tr h="247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Adopted FY 2017-18 Budget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$ 215,042,945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</a:tr>
              <a:tr h="267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Salaries &amp; Benefits Increase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</a:tr>
              <a:tr h="27594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Salaries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5,494,411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</a:tr>
              <a:tr h="282219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PERS, Net of Cost Share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6,323,246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</a:tr>
              <a:tr h="27594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Hourly Wages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515,718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</a:tr>
              <a:tr h="27594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371,116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</a:tr>
              <a:tr h="282219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Other Benefits (Medical, Dental, Vision, Work’ Comp, etc.)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715,696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</a:tr>
              <a:tr h="275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Total Salaries &amp; Benefits Increase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13,420,187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</a:tr>
              <a:tr h="275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Maintenance &amp; Operation Increase / (Decrease)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Liability Insurance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$   1,029,953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</a:tr>
              <a:tr h="27594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Fleet/Equipment Rental Charge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(1,017,379)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</a:tr>
              <a:tr h="27594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ISD Service Charge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382,248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</a:tr>
              <a:tr h="27594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Other M&amp;O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(2,292,883)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</a:tr>
              <a:tr h="275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Total Maintenance &amp; Operations Increase/(Decrease)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(1,898,061)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</a:tr>
              <a:tr h="275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Transfers Out/Capital Outlay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     1,220,947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</a:tr>
              <a:tr h="36235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Proposed FY 2018-19 General Fund Budget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227,786,018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</a:tr>
              <a:tr h="15580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E1"/>
                    </a:solidFill>
                  </a:tcPr>
                </a:tc>
              </a:tr>
            </a:tbl>
          </a:graphicData>
        </a:graphic>
      </p:graphicFrame>
      <p:sp>
        <p:nvSpPr>
          <p:cNvPr id="1192018" name="Rectangle 82"/>
          <p:cNvSpPr>
            <a:spLocks noChangeArrowheads="1"/>
          </p:cNvSpPr>
          <p:nvPr/>
        </p:nvSpPr>
        <p:spPr bwMode="auto">
          <a:xfrm>
            <a:off x="304800" y="1524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 anchor="ctr"/>
          <a:lstStyle/>
          <a:p>
            <a:pPr algn="ctr" eaLnBrk="1" hangingPunct="1">
              <a:defRPr/>
            </a:pPr>
            <a:r>
              <a:rPr lang="en-US" sz="2800" dirty="0">
                <a:solidFill>
                  <a:srgbClr val="0070C0"/>
                </a:solidFill>
              </a:rPr>
              <a:t>FY </a:t>
            </a:r>
            <a:r>
              <a:rPr lang="en-US" sz="2800" dirty="0" smtClean="0">
                <a:solidFill>
                  <a:srgbClr val="0070C0"/>
                </a:solidFill>
              </a:rPr>
              <a:t>2018-19 </a:t>
            </a:r>
            <a:r>
              <a:rPr lang="en-US" sz="2800" dirty="0">
                <a:solidFill>
                  <a:srgbClr val="0070C0"/>
                </a:solidFill>
              </a:rPr>
              <a:t>General Fund Proposed Budget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endParaRPr lang="en-US" sz="2400" dirty="0" smtClean="0">
              <a:solidFill>
                <a:srgbClr val="0070C0"/>
              </a:solidFill>
            </a:endParaRPr>
          </a:p>
          <a:p>
            <a:pPr algn="ctr" eaLnBrk="1" hangingPunct="1">
              <a:defRPr/>
            </a:pPr>
            <a:r>
              <a:rPr lang="en-US" sz="2400" dirty="0" smtClean="0">
                <a:solidFill>
                  <a:schemeClr val="tx2"/>
                </a:solidFill>
              </a:rPr>
              <a:t>Proposed </a:t>
            </a:r>
            <a:r>
              <a:rPr lang="en-US" sz="2400" dirty="0">
                <a:solidFill>
                  <a:schemeClr val="tx2"/>
                </a:solidFill>
              </a:rPr>
              <a:t>Appropriations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5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8700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6362"/>
            <a:ext cx="8229600" cy="808038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en-US" sz="2800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GWP Electric Rate Structure</a:t>
            </a:r>
          </a:p>
        </p:txBody>
      </p:sp>
      <p:sp>
        <p:nvSpPr>
          <p:cNvPr id="5" name="Rectangle 4"/>
          <p:cNvSpPr txBox="1">
            <a:spLocks/>
          </p:cNvSpPr>
          <p:nvPr/>
        </p:nvSpPr>
        <p:spPr bwMode="auto">
          <a:xfrm>
            <a:off x="457200" y="1143000"/>
            <a:ext cx="8534400" cy="5115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11111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11111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11111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1111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9pPr>
          </a:lstStyle>
          <a:p>
            <a:pPr marL="0" indent="0" eaLnBrk="1" hangingPunct="1">
              <a:spcBef>
                <a:spcPts val="1200"/>
              </a:spcBef>
              <a:buNone/>
            </a:pPr>
            <a:r>
              <a:rPr lang="en-US" altLang="en-US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GWP’s rate structure includes two components:</a:t>
            </a:r>
          </a:p>
          <a:p>
            <a:pPr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200" b="1" kern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Base rates</a:t>
            </a:r>
            <a:r>
              <a:rPr lang="en-US" altLang="en-US" sz="22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 reflect the majority, or the base costs of delivering power and electricity to customers</a:t>
            </a:r>
          </a:p>
          <a:p>
            <a:pPr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200" b="1" kern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Cost adjustments</a:t>
            </a:r>
            <a:r>
              <a:rPr lang="en-US" altLang="en-US" sz="22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used to manage the difference between projected and actual costs for specific GWP accounts, market conditions, or regulatory impacts </a:t>
            </a:r>
          </a:p>
          <a:p>
            <a:pPr lvl="1" eaLnBrk="1" hangingPunct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altLang="en-US" sz="20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Regulatory Adjustment Charge (RAC) </a:t>
            </a:r>
          </a:p>
          <a:p>
            <a:pPr marL="750888" lvl="1" indent="0" eaLnBrk="1" hangingPunct="1">
              <a:spcBef>
                <a:spcPts val="0"/>
              </a:spcBef>
              <a:buNone/>
            </a:pPr>
            <a:r>
              <a:rPr lang="en-US" altLang="en-US" sz="2000" i="1" kern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Currently ($0.0076/kWh)</a:t>
            </a:r>
          </a:p>
          <a:p>
            <a:pPr lvl="1" eaLnBrk="1" hangingPunct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altLang="en-US" sz="20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Energy Cost Adjustment Charge (ECAC)</a:t>
            </a:r>
          </a:p>
          <a:p>
            <a:pPr marL="750888" lvl="1" indent="0" eaLnBrk="1" hangingPunct="1">
              <a:spcBef>
                <a:spcPts val="0"/>
              </a:spcBef>
              <a:buNone/>
            </a:pPr>
            <a:r>
              <a:rPr lang="en-US" altLang="en-US" sz="2000" i="1" kern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Currently ($0.00/kWh)</a:t>
            </a:r>
          </a:p>
          <a:p>
            <a:pPr lvl="1" eaLnBrk="1" hangingPunct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altLang="en-US" sz="20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Revenue Decoupling Charge (RDC)</a:t>
            </a:r>
          </a:p>
          <a:p>
            <a:pPr marL="750888" lvl="1" indent="0" eaLnBrk="1" hangingPunct="1">
              <a:spcBef>
                <a:spcPts val="0"/>
              </a:spcBef>
              <a:buNone/>
            </a:pPr>
            <a:r>
              <a:rPr lang="en-US" altLang="en-US" sz="2000" i="1" kern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Currently ($0.00/kWh)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50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2713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808038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en-US" sz="2800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Changes from Previous </a:t>
            </a:r>
            <a:r>
              <a:rPr lang="en-US" altLang="en-US" sz="2800" kern="1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COSA-Electric</a:t>
            </a:r>
            <a:endParaRPr lang="en-US" altLang="en-US" sz="2800" kern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 txBox="1">
            <a:spLocks/>
          </p:cNvSpPr>
          <p:nvPr/>
        </p:nvSpPr>
        <p:spPr bwMode="auto">
          <a:xfrm>
            <a:off x="457200" y="1219200"/>
            <a:ext cx="8001000" cy="4962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11111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11111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11111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1111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9pPr>
          </a:lstStyle>
          <a:p>
            <a:pPr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200" kern="0" dirty="0">
                <a:solidFill>
                  <a:schemeClr val="tx1"/>
                </a:solidFill>
                <a:effectLst/>
              </a:rPr>
              <a:t>The new COSA indicates that the current revenues collected from the Residential class </a:t>
            </a:r>
            <a:r>
              <a:rPr lang="en-US" altLang="en-US" sz="2200" strike="sngStrike" kern="0" dirty="0" smtClean="0">
                <a:solidFill>
                  <a:schemeClr val="tx1"/>
                </a:solidFill>
                <a:effectLst/>
              </a:rPr>
              <a:t>are </a:t>
            </a:r>
            <a:r>
              <a:rPr lang="en-US" altLang="en-US" sz="2200" strike="sngStrike" kern="0" dirty="0">
                <a:solidFill>
                  <a:schemeClr val="tx1"/>
                </a:solidFill>
                <a:effectLst/>
              </a:rPr>
              <a:t>less than the cost of service; as such the electric COSA proposes new rates designed to move this customer class closer to funding the cost of service.</a:t>
            </a:r>
          </a:p>
          <a:p>
            <a:pPr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200" kern="0" dirty="0">
                <a:solidFill>
                  <a:schemeClr val="tx1"/>
                </a:solidFill>
                <a:effectLst/>
              </a:rPr>
              <a:t>Time of Use rates have been redesigned to </a:t>
            </a:r>
            <a:r>
              <a:rPr lang="en-US" altLang="en-US" sz="2200" kern="0" dirty="0" smtClean="0">
                <a:solidFill>
                  <a:schemeClr val="tx1"/>
                </a:solidFill>
                <a:effectLst/>
              </a:rPr>
              <a:t>match GWP load profiles, better </a:t>
            </a:r>
            <a:r>
              <a:rPr lang="en-US" altLang="en-US" sz="2200" kern="0" dirty="0">
                <a:solidFill>
                  <a:schemeClr val="tx1"/>
                </a:solidFill>
                <a:effectLst/>
              </a:rPr>
              <a:t>incentivize off peak usage and to promote the use of electric </a:t>
            </a:r>
            <a:r>
              <a:rPr lang="en-US" altLang="en-US" sz="2200" kern="0" dirty="0" smtClean="0">
                <a:solidFill>
                  <a:schemeClr val="tx1"/>
                </a:solidFill>
                <a:effectLst/>
              </a:rPr>
              <a:t>vehicles</a:t>
            </a:r>
          </a:p>
          <a:p>
            <a:pPr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200" kern="0" dirty="0">
                <a:solidFill>
                  <a:schemeClr val="tx1"/>
                </a:solidFill>
                <a:effectLst/>
                <a:latin typeface="Calibri" pitchFamily="34" charset="0"/>
              </a:rPr>
              <a:t>“Pay-Go” capital improvement program is established</a:t>
            </a:r>
          </a:p>
          <a:p>
            <a:pPr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200" kern="0" dirty="0">
                <a:solidFill>
                  <a:schemeClr val="tx1"/>
                </a:solidFill>
                <a:effectLst/>
                <a:latin typeface="Calibri" pitchFamily="34" charset="0"/>
              </a:rPr>
              <a:t>Maintains City Council approved reserve fund levels</a:t>
            </a:r>
          </a:p>
          <a:p>
            <a:pPr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200" kern="0" dirty="0">
                <a:solidFill>
                  <a:schemeClr val="tx1"/>
                </a:solidFill>
                <a:effectLst/>
                <a:latin typeface="Calibri" pitchFamily="34" charset="0"/>
              </a:rPr>
              <a:t>Proposed Grayson Repower Project reviewed</a:t>
            </a:r>
          </a:p>
          <a:p>
            <a:pPr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altLang="en-US" sz="2100" kern="0" dirty="0">
              <a:effectLst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51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1213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808038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en-US" sz="2800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Proposed Revenue </a:t>
            </a:r>
            <a:r>
              <a:rPr lang="en-US" altLang="en-US" sz="2800" kern="1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Adjustments-Electric</a:t>
            </a:r>
            <a:endParaRPr lang="en-US" altLang="en-US" sz="2800" kern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 txBox="1">
            <a:spLocks/>
          </p:cNvSpPr>
          <p:nvPr/>
        </p:nvSpPr>
        <p:spPr bwMode="auto">
          <a:xfrm>
            <a:off x="457200" y="1371600"/>
            <a:ext cx="8229600" cy="4962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11111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11111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11111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1111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9pPr>
          </a:lstStyle>
          <a:p>
            <a:pPr marL="457200" indent="-457200" eaLnBrk="1" hangingPunct="1"/>
            <a:endParaRPr lang="en-US" altLang="en-US" sz="2800" kern="0" dirty="0">
              <a:latin typeface="Calibri" pitchFamily="34" charset="0"/>
            </a:endParaRPr>
          </a:p>
          <a:p>
            <a:pPr marL="457200" indent="-457200" eaLnBrk="1" hangingPunct="1"/>
            <a:endParaRPr lang="en-US" altLang="en-US" sz="2800" kern="0" dirty="0">
              <a:latin typeface="Calibri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F07DFFE7-5071-4795-9B6B-140A6D4270AD}"/>
              </a:ext>
            </a:extLst>
          </p:cNvPr>
          <p:cNvSpPr txBox="1"/>
          <p:nvPr/>
        </p:nvSpPr>
        <p:spPr>
          <a:xfrm>
            <a:off x="609600" y="1295400"/>
            <a:ext cx="8229600" cy="337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40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GWP is proposing the following total annual base rate revenue adjustments over the next five years:</a:t>
            </a:r>
          </a:p>
          <a:p>
            <a:pPr lvl="1">
              <a:lnSpc>
                <a:spcPct val="150000"/>
              </a:lnSpc>
              <a:buNone/>
            </a:pPr>
            <a:r>
              <a:rPr lang="en-US" sz="220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FY </a:t>
            </a:r>
            <a:r>
              <a:rPr lang="en-US" sz="22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2018-19</a:t>
            </a:r>
            <a:r>
              <a:rPr lang="en-US" sz="220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	 </a:t>
            </a:r>
            <a:r>
              <a:rPr lang="en-US" sz="22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               </a:t>
            </a:r>
            <a:r>
              <a:rPr lang="en-US" sz="220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0.0%</a:t>
            </a:r>
          </a:p>
          <a:p>
            <a:pPr lvl="1">
              <a:lnSpc>
                <a:spcPct val="150000"/>
              </a:lnSpc>
              <a:buNone/>
            </a:pPr>
            <a:r>
              <a:rPr lang="en-US" sz="220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FY </a:t>
            </a:r>
            <a:r>
              <a:rPr lang="en-US" sz="22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2019-20</a:t>
            </a:r>
            <a:r>
              <a:rPr lang="en-US" sz="220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              +</a:t>
            </a:r>
            <a:r>
              <a:rPr lang="en-US" sz="220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0.5%</a:t>
            </a:r>
          </a:p>
          <a:p>
            <a:pPr lvl="1">
              <a:lnSpc>
                <a:spcPct val="150000"/>
              </a:lnSpc>
              <a:buNone/>
            </a:pPr>
            <a:r>
              <a:rPr lang="en-US" sz="220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FY </a:t>
            </a:r>
            <a:r>
              <a:rPr lang="en-US" sz="22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2020-21</a:t>
            </a:r>
            <a:r>
              <a:rPr lang="en-US" sz="220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              +</a:t>
            </a:r>
            <a:r>
              <a:rPr lang="en-US" sz="220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1.0%</a:t>
            </a:r>
          </a:p>
          <a:p>
            <a:pPr lvl="1">
              <a:lnSpc>
                <a:spcPct val="150000"/>
              </a:lnSpc>
              <a:buNone/>
            </a:pPr>
            <a:r>
              <a:rPr lang="en-US" sz="220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FY </a:t>
            </a:r>
            <a:r>
              <a:rPr lang="en-US" sz="22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2021-22</a:t>
            </a:r>
            <a:r>
              <a:rPr lang="en-US" sz="220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              +</a:t>
            </a:r>
            <a:r>
              <a:rPr lang="en-US" sz="220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1.0%</a:t>
            </a:r>
          </a:p>
          <a:p>
            <a:pPr lvl="1">
              <a:lnSpc>
                <a:spcPct val="150000"/>
              </a:lnSpc>
              <a:buNone/>
            </a:pPr>
            <a:r>
              <a:rPr lang="en-US" sz="220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FY </a:t>
            </a:r>
            <a:r>
              <a:rPr lang="en-US" sz="22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2022-23</a:t>
            </a:r>
            <a:r>
              <a:rPr lang="en-US" sz="220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              +</a:t>
            </a:r>
            <a:r>
              <a:rPr lang="en-US" sz="220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1.0%</a:t>
            </a:r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52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5761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2800" kern="1200" dirty="0">
                <a:latin typeface="Arial" panose="020B0604020202020204" pitchFamily="34" charset="0"/>
                <a:cs typeface="Arial" panose="020B0604020202020204" pitchFamily="34" charset="0"/>
              </a:rPr>
              <a:t>Revenue Adjustments/</a:t>
            </a:r>
            <a:br>
              <a:rPr lang="en-US" altLang="en-US" sz="2800" kern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800" kern="1200" dirty="0">
                <a:latin typeface="Arial" panose="020B0604020202020204" pitchFamily="34" charset="0"/>
                <a:cs typeface="Arial" panose="020B0604020202020204" pitchFamily="34" charset="0"/>
              </a:rPr>
              <a:t>Prop 26 Structural </a:t>
            </a:r>
            <a:r>
              <a:rPr lang="en-US" altLang="en-US" sz="2800" kern="1200" dirty="0" smtClean="0">
                <a:latin typeface="Arial" panose="020B0604020202020204" pitchFamily="34" charset="0"/>
                <a:cs typeface="Arial" panose="020B0604020202020204" pitchFamily="34" charset="0"/>
              </a:rPr>
              <a:t>Changes-Electric</a:t>
            </a:r>
            <a:endParaRPr lang="en-US" altLang="en-US" sz="2800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" y="1622425"/>
            <a:ext cx="8595360" cy="333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53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6991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60349"/>
            <a:ext cx="8077200" cy="81597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en-US" sz="2800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 Findings and </a:t>
            </a:r>
            <a:r>
              <a:rPr lang="en-US" altLang="en-US" sz="2800" kern="1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Recommendations-Electric</a:t>
            </a:r>
            <a:endParaRPr lang="en-US" altLang="en-US" sz="2800" kern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 txBox="1">
            <a:spLocks/>
          </p:cNvSpPr>
          <p:nvPr/>
        </p:nvSpPr>
        <p:spPr bwMode="auto">
          <a:xfrm>
            <a:off x="457200" y="1219200"/>
            <a:ext cx="8001000" cy="4962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11111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11111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11111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1111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9pPr>
          </a:lstStyle>
          <a:p>
            <a:pPr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400" kern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year 1, all customer classes realize a bill reduction as the Regulatory Adjustment Charge of $0.0076/kwh is reduced to zero</a:t>
            </a:r>
          </a:p>
          <a:p>
            <a:pPr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400" kern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year 2, commercial rates will remain steady or experience continued decline, while residential customers will experience increases due to Proposition 26 requirements</a:t>
            </a:r>
          </a:p>
          <a:p>
            <a:pPr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400" kern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reduce the impact on residential </a:t>
            </a:r>
            <a:r>
              <a:rPr lang="en-US" altLang="en-US" sz="2400" kern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customers, </a:t>
            </a:r>
            <a:r>
              <a:rPr lang="en-US" altLang="en-US" sz="2400" kern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GWP will phase in the required rate adjustments over 9 years starting in FY </a:t>
            </a:r>
            <a:r>
              <a:rPr lang="en-US" altLang="en-US" sz="2400" kern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2019-20</a:t>
            </a:r>
            <a:endParaRPr lang="en-US" altLang="en-US" sz="2400" kern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54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6728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08038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en-US" sz="2800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Single </a:t>
            </a:r>
            <a:r>
              <a:rPr lang="en-US" altLang="en-US" sz="2800" kern="1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Family Average </a:t>
            </a:r>
            <a:r>
              <a:rPr lang="en-US" altLang="en-US" sz="2800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</a:t>
            </a:r>
            <a:r>
              <a:rPr lang="en-US" altLang="en-US" sz="2800" kern="1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Bill-Electric</a:t>
            </a:r>
            <a:endParaRPr lang="en-US" altLang="en-US" sz="2800" kern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" y="762000"/>
            <a:ext cx="8602663" cy="521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55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0030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2700" y="1590675"/>
            <a:ext cx="91313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9pPr>
          </a:lstStyle>
          <a:p>
            <a:pPr>
              <a:buFontTx/>
              <a:buNone/>
            </a:pPr>
            <a:endParaRPr lang="en-US" sz="4000" kern="0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 bwMode="auto">
          <a:xfrm>
            <a:off x="25400" y="22098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320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800">
                <a:solidFill>
                  <a:srgbClr val="11111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11111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1111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3600" kern="0" dirty="0">
                <a:solidFill>
                  <a:schemeClr val="tx1"/>
                </a:solidFill>
                <a:effectLst/>
              </a:rPr>
              <a:t>GWP Water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3600" i="1" kern="0" dirty="0">
                <a:effectLst/>
              </a:rPr>
              <a:t>5-Year Cost of Service &amp; Proposed Rate Plan</a:t>
            </a:r>
          </a:p>
        </p:txBody>
      </p:sp>
      <p:sp>
        <p:nvSpPr>
          <p:cNvPr id="8" name="Text Placeholder 3"/>
          <p:cNvSpPr txBox="1">
            <a:spLocks/>
          </p:cNvSpPr>
          <p:nvPr/>
        </p:nvSpPr>
        <p:spPr>
          <a:xfrm>
            <a:off x="-25400" y="4038600"/>
            <a:ext cx="9144000" cy="85090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320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800">
                <a:solidFill>
                  <a:srgbClr val="11111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11111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1111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kern="0" dirty="0" smtClean="0">
                <a:solidFill>
                  <a:schemeClr val="tx1"/>
                </a:solidFill>
                <a:effectLst/>
              </a:rPr>
              <a:t>Summary</a:t>
            </a:r>
            <a:endParaRPr lang="en-US" kern="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7453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808038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en-US" sz="2800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Changes from Previous </a:t>
            </a:r>
            <a:r>
              <a:rPr lang="en-US" altLang="en-US" sz="2800" kern="1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COSA-Water</a:t>
            </a:r>
            <a:endParaRPr lang="en-US" altLang="en-US" sz="2800" kern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 txBox="1">
            <a:spLocks/>
          </p:cNvSpPr>
          <p:nvPr/>
        </p:nvSpPr>
        <p:spPr bwMode="auto">
          <a:xfrm>
            <a:off x="457200" y="1295400"/>
            <a:ext cx="83058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11111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11111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11111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1111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9pPr>
          </a:lstStyle>
          <a:p>
            <a:pPr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400" kern="0" dirty="0">
                <a:effectLst/>
              </a:rPr>
              <a:t>Projected capital improvement costs are included in potable rates using a hybrid methodology where 55% of the cost is included in the variable rate, and 45% of the cost is included in the fixed rate</a:t>
            </a:r>
          </a:p>
          <a:p>
            <a:pPr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2400" kern="0" dirty="0">
                <a:solidFill>
                  <a:schemeClr val="tx1"/>
                </a:solidFill>
                <a:effectLst/>
              </a:rPr>
              <a:t>The methodology for calculating the fixed (meter) charge was modified to include both customer and </a:t>
            </a:r>
            <a:r>
              <a:rPr lang="en-US" altLang="en-US" sz="2400" strike="sngStrike" kern="0" dirty="0" smtClean="0">
                <a:solidFill>
                  <a:schemeClr val="tx1"/>
                </a:solidFill>
                <a:effectLst/>
              </a:rPr>
              <a:t>c</a:t>
            </a:r>
            <a:r>
              <a:rPr lang="en-US" altLang="en-US" sz="2400" kern="0" dirty="0" smtClean="0">
                <a:solidFill>
                  <a:schemeClr val="tx1"/>
                </a:solidFill>
                <a:effectLst/>
              </a:rPr>
              <a:t>apacity </a:t>
            </a:r>
            <a:r>
              <a:rPr lang="en-US" altLang="en-US" sz="2400" kern="0" dirty="0">
                <a:solidFill>
                  <a:schemeClr val="tx1"/>
                </a:solidFill>
                <a:effectLst/>
              </a:rPr>
              <a:t>costs</a:t>
            </a:r>
          </a:p>
          <a:p>
            <a:pPr lvl="1" indent="-342900" eaLnBrk="1" hangingPunct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altLang="en-US" sz="2000" kern="0" dirty="0">
                <a:solidFill>
                  <a:schemeClr val="tx1"/>
                </a:solidFill>
                <a:effectLst/>
              </a:rPr>
              <a:t>All meters are charged the same customer cost</a:t>
            </a:r>
          </a:p>
          <a:p>
            <a:pPr lvl="1" indent="-342900" eaLnBrk="1" hangingPunct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altLang="en-US" sz="2000" kern="0" dirty="0">
                <a:solidFill>
                  <a:schemeClr val="tx1"/>
                </a:solidFill>
                <a:effectLst/>
              </a:rPr>
              <a:t>The </a:t>
            </a:r>
            <a:r>
              <a:rPr lang="en-US" altLang="en-US" sz="2000" strike="sngStrike" kern="0" dirty="0" smtClean="0">
                <a:solidFill>
                  <a:schemeClr val="tx1"/>
                </a:solidFill>
                <a:effectLst/>
              </a:rPr>
              <a:t>ca</a:t>
            </a:r>
            <a:r>
              <a:rPr lang="en-US" altLang="en-US" sz="2000" kern="0" dirty="0" smtClean="0">
                <a:solidFill>
                  <a:schemeClr val="tx1"/>
                </a:solidFill>
                <a:effectLst/>
              </a:rPr>
              <a:t>pacity </a:t>
            </a:r>
            <a:r>
              <a:rPr lang="en-US" altLang="en-US" sz="2000" kern="0" dirty="0">
                <a:solidFill>
                  <a:schemeClr val="tx1"/>
                </a:solidFill>
                <a:effectLst/>
              </a:rPr>
              <a:t>cost is equal to the fixed portion of the capital and operating cost multiplied by the corresponding meter ratio for each meter size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57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9720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808038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en-US" sz="2800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Changes from Previous </a:t>
            </a:r>
            <a:r>
              <a:rPr lang="en-US" altLang="en-US" sz="2800" kern="1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COSA-Water</a:t>
            </a:r>
            <a:endParaRPr lang="en-US" altLang="en-US" sz="2800" kern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 txBox="1">
            <a:spLocks/>
          </p:cNvSpPr>
          <p:nvPr/>
        </p:nvSpPr>
        <p:spPr bwMode="auto">
          <a:xfrm>
            <a:off x="457200" y="1333500"/>
            <a:ext cx="8229600" cy="4962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342900" indent="-342900" eaLnBrk="1" hangingPunct="1">
              <a:spcBef>
                <a:spcPts val="1200"/>
              </a:spcBef>
              <a:buFont typeface="Arial" panose="020B0604020202020204" pitchFamily="34" charset="0"/>
              <a:buChar char="•"/>
              <a:defRPr sz="2400" kern="0">
                <a:solidFill>
                  <a:srgbClr val="111111"/>
                </a:solidFill>
                <a:effectLst/>
                <a:latin typeface="+mn-lt"/>
              </a:defRPr>
            </a:lvl1pPr>
            <a:lvl2pPr marL="742950" lvl="1" indent="-342900" eaLnBrk="1" hangingPunct="1">
              <a:spcBef>
                <a:spcPts val="1200"/>
              </a:spcBef>
              <a:buFont typeface="Arial" panose="020B0604020202020204" pitchFamily="34" charset="0"/>
              <a:buChar char="•"/>
              <a:defRPr sz="2000" kern="0">
                <a:solidFill>
                  <a:srgbClr val="111111"/>
                </a:solidFill>
                <a:effectLst/>
                <a:latin typeface="+mn-lt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111111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111111"/>
                </a:solidFill>
                <a:latin typeface="+mn-lt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111111"/>
                </a:solidFill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The tier structure for single family customers was reduced from four tiers to three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The total average rate for Recycled </a:t>
            </a:r>
            <a:r>
              <a:rPr lang="en-US" altLang="en-US" dirty="0" smtClean="0">
                <a:solidFill>
                  <a:schemeClr val="tx1"/>
                </a:solidFill>
              </a:rPr>
              <a:t>Water and </a:t>
            </a:r>
            <a:r>
              <a:rPr lang="en-US" altLang="en-US" dirty="0">
                <a:solidFill>
                  <a:schemeClr val="tx1"/>
                </a:solidFill>
              </a:rPr>
              <a:t>Fire Line rates are reduced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The Drought Charge has been reduced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58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7611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808038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en-US" sz="2800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Proposed Revenue </a:t>
            </a:r>
            <a:r>
              <a:rPr lang="en-US" altLang="en-US" sz="2800" kern="1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Adjustments-Water</a:t>
            </a:r>
            <a:endParaRPr lang="en-US" altLang="en-US" sz="2800" kern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 txBox="1">
            <a:spLocks/>
          </p:cNvSpPr>
          <p:nvPr/>
        </p:nvSpPr>
        <p:spPr bwMode="auto">
          <a:xfrm>
            <a:off x="457200" y="1514128"/>
            <a:ext cx="8229600" cy="4962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11111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11111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11111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1111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9pPr>
          </a:lstStyle>
          <a:p>
            <a:pPr marL="457200" indent="-457200" eaLnBrk="1" hangingPunct="1"/>
            <a:endParaRPr lang="en-US" altLang="en-US" sz="2800" kern="0" dirty="0">
              <a:latin typeface="Calibri" pitchFamily="34" charset="0"/>
            </a:endParaRPr>
          </a:p>
        </p:txBody>
      </p:sp>
      <p:sp>
        <p:nvSpPr>
          <p:cNvPr id="8" name="Rectangle 4"/>
          <p:cNvSpPr txBox="1">
            <a:spLocks/>
          </p:cNvSpPr>
          <p:nvPr/>
        </p:nvSpPr>
        <p:spPr bwMode="auto">
          <a:xfrm>
            <a:off x="381000" y="1295400"/>
            <a:ext cx="8534400" cy="4962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342900" indent="-342900" eaLnBrk="1" hangingPunct="1">
              <a:spcBef>
                <a:spcPts val="1200"/>
              </a:spcBef>
              <a:buFont typeface="Arial" panose="020B0604020202020204" pitchFamily="34" charset="0"/>
              <a:buChar char="•"/>
              <a:defRPr sz="2400" kern="0">
                <a:solidFill>
                  <a:srgbClr val="111111"/>
                </a:solidFill>
                <a:effectLst/>
                <a:latin typeface="+mn-lt"/>
              </a:defRPr>
            </a:lvl1pPr>
            <a:lvl2pPr marL="742950" lvl="1" indent="-342900" eaLnBrk="1" hangingPunct="1">
              <a:spcBef>
                <a:spcPts val="1200"/>
              </a:spcBef>
              <a:buFont typeface="Arial" panose="020B0604020202020204" pitchFamily="34" charset="0"/>
              <a:buChar char="•"/>
              <a:defRPr sz="2000" kern="0">
                <a:solidFill>
                  <a:srgbClr val="111111"/>
                </a:solidFill>
                <a:effectLst/>
                <a:latin typeface="+mn-lt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111111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111111"/>
                </a:solidFill>
                <a:latin typeface="+mn-lt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111111"/>
                </a:solidFill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9pPr>
          </a:lstStyle>
          <a:p>
            <a:r>
              <a:rPr lang="en-US" altLang="en-US" dirty="0"/>
              <a:t>GWP is proposing the following total annual revenue adjustments over the next five years:</a:t>
            </a:r>
          </a:p>
          <a:p>
            <a:pPr marL="0" indent="0">
              <a:buNone/>
            </a:pPr>
            <a:r>
              <a:rPr lang="en-US" altLang="en-US" dirty="0"/>
              <a:t>	FY </a:t>
            </a:r>
            <a:r>
              <a:rPr lang="en-US" altLang="en-US" dirty="0" smtClean="0"/>
              <a:t>2018-19</a:t>
            </a:r>
            <a:r>
              <a:rPr lang="en-US" altLang="en-US" dirty="0"/>
              <a:t>	</a:t>
            </a:r>
            <a:r>
              <a:rPr lang="en-US" altLang="en-US" dirty="0" smtClean="0"/>
              <a:t>            </a:t>
            </a:r>
            <a:r>
              <a:rPr lang="en-US" altLang="en-US" dirty="0"/>
              <a:t>	+1.0%</a:t>
            </a:r>
          </a:p>
          <a:p>
            <a:pPr marL="0" indent="0">
              <a:buNone/>
            </a:pPr>
            <a:r>
              <a:rPr lang="en-US" altLang="en-US" dirty="0"/>
              <a:t>	FY </a:t>
            </a:r>
            <a:r>
              <a:rPr lang="en-US" altLang="en-US" dirty="0" smtClean="0"/>
              <a:t>2019-20</a:t>
            </a:r>
            <a:r>
              <a:rPr lang="en-US" altLang="en-US" dirty="0"/>
              <a:t>		</a:t>
            </a:r>
            <a:r>
              <a:rPr lang="en-US" altLang="en-US" dirty="0" smtClean="0"/>
              <a:t>           +</a:t>
            </a:r>
            <a:r>
              <a:rPr lang="en-US" altLang="en-US" dirty="0"/>
              <a:t>1.0%</a:t>
            </a:r>
          </a:p>
          <a:p>
            <a:pPr marL="0" indent="0">
              <a:buNone/>
            </a:pPr>
            <a:r>
              <a:rPr lang="en-US" altLang="en-US" dirty="0"/>
              <a:t>	FY </a:t>
            </a:r>
            <a:r>
              <a:rPr lang="en-US" altLang="en-US" dirty="0" smtClean="0"/>
              <a:t>2020-21</a:t>
            </a:r>
            <a:r>
              <a:rPr lang="en-US" altLang="en-US" dirty="0"/>
              <a:t>		</a:t>
            </a:r>
            <a:r>
              <a:rPr lang="en-US" altLang="en-US" dirty="0" smtClean="0"/>
              <a:t>           +</a:t>
            </a:r>
            <a:r>
              <a:rPr lang="en-US" altLang="en-US" dirty="0"/>
              <a:t>1.5%</a:t>
            </a:r>
          </a:p>
          <a:p>
            <a:pPr marL="0" indent="0">
              <a:buNone/>
            </a:pPr>
            <a:r>
              <a:rPr lang="en-US" altLang="en-US" dirty="0"/>
              <a:t>	FY </a:t>
            </a:r>
            <a:r>
              <a:rPr lang="en-US" altLang="en-US" dirty="0" smtClean="0"/>
              <a:t>2021-22</a:t>
            </a:r>
            <a:r>
              <a:rPr lang="en-US" altLang="en-US" dirty="0"/>
              <a:t>		</a:t>
            </a:r>
            <a:r>
              <a:rPr lang="en-US" altLang="en-US" dirty="0" smtClean="0"/>
              <a:t>           +</a:t>
            </a:r>
            <a:r>
              <a:rPr lang="en-US" altLang="en-US" dirty="0"/>
              <a:t>2.0%</a:t>
            </a:r>
          </a:p>
          <a:p>
            <a:pPr marL="0" indent="0">
              <a:buNone/>
            </a:pPr>
            <a:r>
              <a:rPr lang="en-US" altLang="en-US" dirty="0"/>
              <a:t>	FY </a:t>
            </a:r>
            <a:r>
              <a:rPr lang="en-US" altLang="en-US" dirty="0" smtClean="0"/>
              <a:t>2022-23</a:t>
            </a:r>
            <a:r>
              <a:rPr lang="en-US" altLang="en-US" dirty="0"/>
              <a:t>		</a:t>
            </a:r>
            <a:r>
              <a:rPr lang="en-US" altLang="en-US" dirty="0" smtClean="0"/>
              <a:t>           +</a:t>
            </a:r>
            <a:r>
              <a:rPr lang="en-US" altLang="en-US" dirty="0"/>
              <a:t>2.0% </a:t>
            </a:r>
          </a:p>
          <a:p>
            <a:endParaRPr lang="en-US" altLang="en-US" dirty="0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59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1990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914400"/>
            <a:ext cx="8915400" cy="5638800"/>
          </a:xfrm>
        </p:spPr>
        <p:txBody>
          <a:bodyPr/>
          <a:lstStyle/>
          <a:p>
            <a:pPr marL="346075" indent="-346075">
              <a:spcAft>
                <a:spcPts val="600"/>
              </a:spcAft>
              <a:buClr>
                <a:srgbClr val="0070C0"/>
              </a:buClr>
              <a:tabLst>
                <a:tab pos="1543050" algn="l"/>
              </a:tabLst>
            </a:pPr>
            <a:r>
              <a:rPr lang="en-US" sz="2200" dirty="0">
                <a:solidFill>
                  <a:srgbClr val="0070C0"/>
                </a:solidFill>
                <a:effectLst/>
              </a:rPr>
              <a:t>Salaries &amp; </a:t>
            </a:r>
            <a:r>
              <a:rPr lang="en-US" sz="2200" dirty="0" smtClean="0">
                <a:solidFill>
                  <a:srgbClr val="0070C0"/>
                </a:solidFill>
                <a:effectLst/>
              </a:rPr>
              <a:t>Benefits net increase of </a:t>
            </a:r>
            <a:r>
              <a:rPr lang="en-US" sz="2200" dirty="0">
                <a:solidFill>
                  <a:srgbClr val="0070C0"/>
                </a:solidFill>
                <a:effectLst/>
              </a:rPr>
              <a:t>$</a:t>
            </a:r>
            <a:r>
              <a:rPr lang="en-US" sz="2200" dirty="0" smtClean="0">
                <a:solidFill>
                  <a:srgbClr val="0070C0"/>
                </a:solidFill>
                <a:effectLst/>
              </a:rPr>
              <a:t>13.4 </a:t>
            </a:r>
            <a:r>
              <a:rPr lang="en-US" sz="2200" dirty="0">
                <a:solidFill>
                  <a:srgbClr val="0070C0"/>
                </a:solidFill>
                <a:effectLst/>
              </a:rPr>
              <a:t>million </a:t>
            </a:r>
            <a:r>
              <a:rPr lang="en-US" sz="2200" dirty="0" smtClean="0">
                <a:solidFill>
                  <a:srgbClr val="0070C0"/>
                </a:solidFill>
                <a:effectLst/>
              </a:rPr>
              <a:t>primarily due to: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2000" dirty="0">
                <a:solidFill>
                  <a:schemeClr val="tx1"/>
                </a:solidFill>
              </a:rPr>
              <a:t>Increases In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  <a:endParaRPr lang="en-US" sz="2000" dirty="0">
              <a:solidFill>
                <a:srgbClr val="C00000"/>
              </a:solidFill>
              <a:effectLst/>
            </a:endParaRPr>
          </a:p>
          <a:p>
            <a:pPr marL="1090613" lvl="2" indent="-347663">
              <a:spcBef>
                <a:spcPts val="0"/>
              </a:spcBef>
              <a:spcAft>
                <a:spcPct val="60000"/>
              </a:spcAft>
              <a:buFont typeface="Arial" panose="020B0604020202020204" pitchFamily="34" charset="0"/>
              <a:buChar char="•"/>
              <a:tabLst>
                <a:tab pos="1543050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$</a:t>
            </a:r>
            <a:r>
              <a:rPr lang="en-US" sz="1800" dirty="0">
                <a:solidFill>
                  <a:schemeClr val="tx1"/>
                </a:solidFill>
              </a:rPr>
              <a:t>6.3 million </a:t>
            </a:r>
            <a:r>
              <a:rPr lang="en-US" sz="1800" dirty="0" smtClean="0">
                <a:solidFill>
                  <a:schemeClr val="tx1"/>
                </a:solidFill>
              </a:rPr>
              <a:t>for net PERS compared </a:t>
            </a:r>
            <a:r>
              <a:rPr lang="en-US" sz="1800" dirty="0">
                <a:solidFill>
                  <a:schemeClr val="tx1"/>
                </a:solidFill>
              </a:rPr>
              <a:t>to last year</a:t>
            </a:r>
          </a:p>
          <a:p>
            <a:pPr marL="1090613" lvl="2" indent="-347663">
              <a:spcBef>
                <a:spcPts val="0"/>
              </a:spcBef>
              <a:spcAft>
                <a:spcPct val="60000"/>
              </a:spcAft>
              <a:buFont typeface="Arial" panose="020B0604020202020204" pitchFamily="34" charset="0"/>
              <a:buChar char="•"/>
              <a:tabLst>
                <a:tab pos="1543050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$2.15 </a:t>
            </a:r>
            <a:r>
              <a:rPr lang="en-US" sz="1800" dirty="0">
                <a:solidFill>
                  <a:schemeClr val="tx1"/>
                </a:solidFill>
              </a:rPr>
              <a:t>million for proposed service level adjustments 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600" dirty="0" smtClean="0">
                <a:effectLst/>
              </a:rPr>
              <a:t>Net 7 vacant positions redirected to General </a:t>
            </a:r>
            <a:r>
              <a:rPr lang="en-US" sz="1600" dirty="0" smtClean="0"/>
              <a:t>F</a:t>
            </a:r>
            <a:r>
              <a:rPr lang="en-US" sz="1600" dirty="0" smtClean="0">
                <a:effectLst/>
              </a:rPr>
              <a:t>und - $799 thousand</a:t>
            </a:r>
          </a:p>
          <a:p>
            <a:pPr lvl="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Community Development (4)</a:t>
            </a:r>
          </a:p>
          <a:p>
            <a:pPr lvl="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Administrative Services (1)</a:t>
            </a:r>
          </a:p>
          <a:p>
            <a:pPr lvl="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Human Resources (1)</a:t>
            </a:r>
          </a:p>
          <a:p>
            <a:pPr lvl="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Police (1)</a:t>
            </a:r>
          </a:p>
          <a:p>
            <a:pPr lvl="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Public Works (1) </a:t>
            </a:r>
            <a:endParaRPr lang="en-US" sz="1400" dirty="0"/>
          </a:p>
          <a:p>
            <a:pPr marL="1371600" lvl="3" indent="0">
              <a:spcBef>
                <a:spcPts val="0"/>
              </a:spcBef>
              <a:spcAft>
                <a:spcPts val="0"/>
              </a:spcAft>
              <a:buNone/>
              <a:tabLst>
                <a:tab pos="1543050" algn="l"/>
              </a:tabLst>
            </a:pPr>
            <a:endParaRPr lang="en-US" sz="1600" dirty="0" smtClean="0">
              <a:effectLst/>
            </a:endParaRPr>
          </a:p>
          <a:p>
            <a:pPr lvl="2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600" dirty="0" smtClean="0"/>
              <a:t>Additional </a:t>
            </a:r>
            <a:r>
              <a:rPr lang="en-US" sz="1600" dirty="0"/>
              <a:t>Position – </a:t>
            </a:r>
            <a:r>
              <a:rPr lang="en-US" sz="1600" dirty="0" smtClean="0"/>
              <a:t>Police (School </a:t>
            </a:r>
            <a:r>
              <a:rPr lang="en-US" sz="1600" dirty="0"/>
              <a:t>Resource </a:t>
            </a:r>
            <a:r>
              <a:rPr lang="en-US" sz="1600" dirty="0" smtClean="0"/>
              <a:t>Officer) - $229 thousand</a:t>
            </a:r>
            <a:endParaRPr lang="en-US" sz="1600" dirty="0"/>
          </a:p>
          <a:p>
            <a:pPr lvl="2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600" dirty="0" smtClean="0">
                <a:effectLst/>
              </a:rPr>
              <a:t>Overtime for Police Department - $250 thousand</a:t>
            </a:r>
            <a:endParaRPr lang="en-US" sz="1400" dirty="0">
              <a:effectLst/>
            </a:endParaRPr>
          </a:p>
          <a:p>
            <a:pPr lvl="2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600" dirty="0" smtClean="0">
                <a:effectLst/>
              </a:rPr>
              <a:t>Reallocation of one position in the City Clerk’s Department - $36 thousand</a:t>
            </a:r>
          </a:p>
          <a:p>
            <a:pPr lvl="2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600" dirty="0" smtClean="0">
                <a:effectLst/>
              </a:rPr>
              <a:t>Shift of 25% of a Police Officer position into the General Fund - $61 thousand</a:t>
            </a:r>
          </a:p>
          <a:p>
            <a:pPr lvl="2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600" dirty="0" smtClean="0">
                <a:effectLst/>
              </a:rPr>
              <a:t>Hourly wages for Library, CS&amp;P, Police, City Clerk, and IPA - $486 thousand</a:t>
            </a:r>
          </a:p>
          <a:p>
            <a:pPr lvl="2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600" dirty="0" smtClean="0"/>
              <a:t>Salary Adjustments for Police Communications - $290 thousand </a:t>
            </a:r>
            <a:endParaRPr lang="en-US" sz="1600" dirty="0" smtClean="0">
              <a:effectLst/>
            </a:endParaRPr>
          </a:p>
          <a:p>
            <a:pPr marL="914400" lvl="2" indent="0">
              <a:spcBef>
                <a:spcPts val="0"/>
              </a:spcBef>
              <a:spcAft>
                <a:spcPts val="0"/>
              </a:spcAft>
              <a:buNone/>
              <a:tabLst>
                <a:tab pos="1543050" algn="l"/>
              </a:tabLst>
            </a:pPr>
            <a:endParaRPr lang="en-US" sz="1800" dirty="0"/>
          </a:p>
        </p:txBody>
      </p:sp>
      <p:sp>
        <p:nvSpPr>
          <p:cNvPr id="1330179" name="Rectangle 3"/>
          <p:cNvSpPr>
            <a:spLocks noChangeArrowheads="1"/>
          </p:cNvSpPr>
          <p:nvPr/>
        </p:nvSpPr>
        <p:spPr bwMode="auto">
          <a:xfrm>
            <a:off x="304800" y="1524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 anchor="ctr"/>
          <a:lstStyle/>
          <a:p>
            <a:pPr algn="ctr" eaLnBrk="1" hangingPunct="1"/>
            <a:r>
              <a:rPr lang="en-US" sz="2800" dirty="0">
                <a:solidFill>
                  <a:srgbClr val="0070C0"/>
                </a:solidFill>
              </a:rPr>
              <a:t>FY </a:t>
            </a:r>
            <a:r>
              <a:rPr lang="en-US" sz="2800" dirty="0" smtClean="0">
                <a:solidFill>
                  <a:srgbClr val="0070C0"/>
                </a:solidFill>
              </a:rPr>
              <a:t>2018-19 </a:t>
            </a:r>
            <a:r>
              <a:rPr lang="en-US" sz="2800" dirty="0">
                <a:solidFill>
                  <a:srgbClr val="0070C0"/>
                </a:solidFill>
              </a:rPr>
              <a:t>General Fund Proposed Budget </a:t>
            </a:r>
            <a:endParaRPr lang="en-US" sz="2800" dirty="0" smtClean="0">
              <a:solidFill>
                <a:srgbClr val="0070C0"/>
              </a:solidFill>
            </a:endParaRPr>
          </a:p>
          <a:p>
            <a:pPr algn="ctr" eaLnBrk="1" hangingPunct="1"/>
            <a:r>
              <a:rPr lang="en-US" sz="2400" dirty="0" smtClean="0"/>
              <a:t>Budget Overview (1 of 4)</a:t>
            </a:r>
            <a:endParaRPr lang="en-US" sz="2400" dirty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6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6907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229600" cy="808038"/>
          </a:xfrm>
        </p:spPr>
        <p:txBody>
          <a:bodyPr/>
          <a:lstStyle/>
          <a:p>
            <a:pPr eaLnBrk="1" hangingPunct="1"/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Major Findings and 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Recommendations-Water</a:t>
            </a: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" y="1600200"/>
            <a:ext cx="8595360" cy="393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60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2311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808038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en-US" sz="2800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 Findings and </a:t>
            </a:r>
            <a:r>
              <a:rPr lang="en-US" altLang="en-US" sz="2800" kern="1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Recommendations-Water</a:t>
            </a:r>
            <a:endParaRPr lang="en-US" altLang="en-US" sz="2800" kern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 txBox="1">
            <a:spLocks/>
          </p:cNvSpPr>
          <p:nvPr/>
        </p:nvSpPr>
        <p:spPr bwMode="auto">
          <a:xfrm>
            <a:off x="152400" y="1219200"/>
            <a:ext cx="8610600" cy="4962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342900" indent="-342900" eaLnBrk="1" hangingPunct="1">
              <a:spcBef>
                <a:spcPts val="1200"/>
              </a:spcBef>
              <a:buFont typeface="Arial" panose="020B0604020202020204" pitchFamily="34" charset="0"/>
              <a:buChar char="•"/>
              <a:defRPr sz="2400" kern="0">
                <a:solidFill>
                  <a:srgbClr val="111111"/>
                </a:solidFill>
                <a:effectLst/>
                <a:latin typeface="+mn-lt"/>
              </a:defRPr>
            </a:lvl1pPr>
            <a:lvl2pPr marL="742950" lvl="1" indent="-342900" eaLnBrk="1" hangingPunct="1">
              <a:spcBef>
                <a:spcPts val="1200"/>
              </a:spcBef>
              <a:buFont typeface="Arial" panose="020B0604020202020204" pitchFamily="34" charset="0"/>
              <a:buChar char="•"/>
              <a:defRPr sz="2000" kern="0">
                <a:solidFill>
                  <a:srgbClr val="111111"/>
                </a:solidFill>
                <a:effectLst/>
                <a:latin typeface="+mn-lt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111111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111111"/>
                </a:solidFill>
                <a:latin typeface="+mn-lt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111111"/>
                </a:solidFill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9pPr>
          </a:lstStyle>
          <a:p>
            <a:pPr lvl="1"/>
            <a:r>
              <a:rPr lang="en-US" altLang="en-US" sz="2400" dirty="0"/>
              <a:t>To remain in compliance with Proposition 218, the cost allocated to each customer class and each tier is proportionate to their fair share of the system costs</a:t>
            </a:r>
          </a:p>
          <a:p>
            <a:pPr lvl="1"/>
            <a:r>
              <a:rPr lang="en-US" altLang="en-US" sz="2400" dirty="0" smtClean="0"/>
              <a:t>In </a:t>
            </a:r>
            <a:r>
              <a:rPr lang="en-US" altLang="en-US" sz="2400" dirty="0"/>
              <a:t>FY </a:t>
            </a:r>
            <a:r>
              <a:rPr lang="en-US" altLang="en-US" sz="2400" dirty="0" smtClean="0"/>
              <a:t>2018-19</a:t>
            </a:r>
            <a:r>
              <a:rPr lang="en-US" altLang="en-US" sz="2400" dirty="0"/>
              <a:t>, this results in a bill decrease for the average Single Family and Multi-Family customer, while the average commercial and irrigation customer will see a bill increase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61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6478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808038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en-US" sz="2800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Single Family Bill </a:t>
            </a:r>
            <a:r>
              <a:rPr lang="en-US" altLang="en-US" sz="2800" kern="1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Comparison-Water</a:t>
            </a:r>
            <a:endParaRPr lang="en-US" altLang="en-US" sz="2800" kern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4"/>
          <p:cNvSpPr txBox="1">
            <a:spLocks/>
          </p:cNvSpPr>
          <p:nvPr/>
        </p:nvSpPr>
        <p:spPr bwMode="auto">
          <a:xfrm>
            <a:off x="457200" y="1295400"/>
            <a:ext cx="8229600" cy="4962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11111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11111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11111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1111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9pPr>
          </a:lstStyle>
          <a:p>
            <a:pPr marL="0" indent="0" eaLnBrk="1" hangingPunct="1">
              <a:buNone/>
            </a:pPr>
            <a:endParaRPr lang="en-US" altLang="en-US" sz="2800" kern="0" dirty="0">
              <a:latin typeface="Calibri" pitchFamily="34" charset="0"/>
            </a:endParaRPr>
          </a:p>
          <a:p>
            <a:pPr marL="457200" indent="-457200" eaLnBrk="1" hangingPunct="1"/>
            <a:endParaRPr lang="en-US" altLang="en-US" sz="2800" kern="0" dirty="0">
              <a:latin typeface="Calibri" pitchFamily="34" charset="0"/>
            </a:endParaRPr>
          </a:p>
          <a:p>
            <a:pPr marL="457200" indent="-457200" eaLnBrk="1" hangingPunct="1"/>
            <a:endParaRPr lang="en-US" altLang="en-US" sz="2800" kern="0" dirty="0">
              <a:latin typeface="Calibri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" y="838200"/>
            <a:ext cx="8602663" cy="521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62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3242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85800" y="1524000"/>
            <a:ext cx="77724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eaLnBrk="1" hangingPunct="1">
              <a:buNone/>
              <a:defRPr/>
            </a:pPr>
            <a:r>
              <a:rPr lang="en-US" sz="3600" kern="0" dirty="0" smtClean="0">
                <a:solidFill>
                  <a:srgbClr val="0070C0"/>
                </a:solidFill>
                <a:effectLst/>
              </a:rPr>
              <a:t/>
            </a:r>
            <a:br>
              <a:rPr lang="en-US" sz="3600" kern="0" dirty="0" smtClean="0">
                <a:solidFill>
                  <a:srgbClr val="0070C0"/>
                </a:solidFill>
                <a:effectLst/>
              </a:rPr>
            </a:br>
            <a:r>
              <a:rPr lang="en-US" sz="3600" kern="0" dirty="0" smtClean="0">
                <a:solidFill>
                  <a:srgbClr val="0070C0"/>
                </a:solidFill>
                <a:effectLst/>
              </a:rPr>
              <a:t>Questions </a:t>
            </a:r>
            <a:br>
              <a:rPr lang="en-US" sz="3600" kern="0" dirty="0" smtClean="0">
                <a:solidFill>
                  <a:srgbClr val="0070C0"/>
                </a:solidFill>
                <a:effectLst/>
              </a:rPr>
            </a:br>
            <a:r>
              <a:rPr lang="en-US" sz="3600" kern="0" dirty="0" smtClean="0">
                <a:solidFill>
                  <a:srgbClr val="0070C0"/>
                </a:solidFill>
                <a:effectLst/>
              </a:rPr>
              <a:t>&amp;</a:t>
            </a:r>
            <a:br>
              <a:rPr lang="en-US" sz="3600" kern="0" dirty="0" smtClean="0">
                <a:solidFill>
                  <a:srgbClr val="0070C0"/>
                </a:solidFill>
                <a:effectLst/>
              </a:rPr>
            </a:br>
            <a:r>
              <a:rPr lang="en-US" sz="3600" kern="0" dirty="0" smtClean="0">
                <a:solidFill>
                  <a:srgbClr val="0070C0"/>
                </a:solidFill>
                <a:effectLst/>
              </a:rPr>
              <a:t> Comments</a:t>
            </a:r>
          </a:p>
        </p:txBody>
      </p:sp>
    </p:spTree>
    <p:extLst>
      <p:ext uri="{BB962C8B-B14F-4D97-AF65-F5344CB8AC3E}">
        <p14:creationId xmlns:p14="http://schemas.microsoft.com/office/powerpoint/2010/main" val="47400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2700" y="1590675"/>
            <a:ext cx="91313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9pPr>
          </a:lstStyle>
          <a:p>
            <a:pPr>
              <a:buFontTx/>
              <a:buNone/>
            </a:pPr>
            <a:endParaRPr lang="en-US" sz="4000" kern="0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 bwMode="auto">
          <a:xfrm>
            <a:off x="25400" y="22098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320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800">
                <a:solidFill>
                  <a:srgbClr val="11111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11111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1111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3600" kern="0" dirty="0" smtClean="0">
                <a:solidFill>
                  <a:schemeClr val="tx1"/>
                </a:solidFill>
                <a:effectLst/>
              </a:rPr>
              <a:t>Public Works</a:t>
            </a:r>
            <a:endParaRPr lang="en-US" sz="3600" kern="0" dirty="0">
              <a:solidFill>
                <a:schemeClr val="tx1"/>
              </a:solidFill>
              <a:effectLst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3600" i="1" kern="0" dirty="0" smtClean="0">
                <a:effectLst/>
              </a:rPr>
              <a:t>Proposed 4-Year Wastewater Rate Plan</a:t>
            </a:r>
            <a:endParaRPr lang="en-US" sz="3600" i="1" kern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6910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457200" y="76200"/>
            <a:ext cx="8229600" cy="9906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58800" y="1332667"/>
            <a:ext cx="8280400" cy="5601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342900" indent="-342900" eaLnBrk="1" hangingPunct="1">
              <a:spcBef>
                <a:spcPts val="1200"/>
              </a:spcBef>
              <a:buFont typeface="Arial" panose="020B0604020202020204" pitchFamily="34" charset="0"/>
              <a:buChar char="•"/>
              <a:defRPr sz="2400" kern="0">
                <a:solidFill>
                  <a:srgbClr val="111111"/>
                </a:solidFill>
                <a:effectLst/>
                <a:latin typeface="+mn-lt"/>
              </a:defRPr>
            </a:lvl1pPr>
            <a:lvl2pPr marL="742950" lvl="1" indent="-342900" eaLnBrk="1" hangingPunct="1">
              <a:spcBef>
                <a:spcPts val="1200"/>
              </a:spcBef>
              <a:buFont typeface="Arial" panose="020B0604020202020204" pitchFamily="34" charset="0"/>
              <a:buChar char="•"/>
              <a:defRPr sz="2400" kern="0">
                <a:solidFill>
                  <a:srgbClr val="111111"/>
                </a:solidFill>
                <a:effectLst/>
                <a:latin typeface="+mn-lt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111111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111111"/>
                </a:solidFill>
                <a:latin typeface="+mn-lt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111111"/>
                </a:solidFill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11111"/>
                </a:solidFill>
                <a:latin typeface="+mn-lt"/>
              </a:defRPr>
            </a:lvl9pPr>
          </a:lstStyle>
          <a:p>
            <a:r>
              <a:rPr lang="en-US" sz="2200" dirty="0"/>
              <a:t>The 4 Year Rate Plan begins with the development of a Cost of Service Analysis (COSA</a:t>
            </a:r>
            <a:r>
              <a:rPr lang="en-US" sz="2200" dirty="0" smtClean="0"/>
              <a:t>)</a:t>
            </a:r>
            <a:endParaRPr lang="en-US" sz="2200" dirty="0"/>
          </a:p>
          <a:p>
            <a:r>
              <a:rPr lang="en-US" sz="2200" dirty="0"/>
              <a:t>Public Works Department hired HDR Engineering Inc. to conduct a new wastewater </a:t>
            </a:r>
            <a:r>
              <a:rPr lang="en-US" sz="2200" dirty="0" smtClean="0"/>
              <a:t>COSA</a:t>
            </a:r>
            <a:endParaRPr lang="en-US" sz="2200" dirty="0"/>
          </a:p>
          <a:p>
            <a:r>
              <a:rPr lang="en-US" sz="2200" dirty="0"/>
              <a:t>COSA Goals: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Evaluate and identify the total costs required to operate the wastewater utility over the study </a:t>
            </a:r>
            <a:r>
              <a:rPr lang="en-US" sz="2000" dirty="0" smtClean="0"/>
              <a:t>period</a:t>
            </a:r>
            <a:endParaRPr lang="en-US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To design rates that are consistent with Proposition 218</a:t>
            </a: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65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2902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FD49625-9E8E-45F8-B6E5-A14465DDB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794657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Proposal to Increase Wastewater Rates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DDE3D6E-55C1-44B0-8D23-A475761BBEE9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304800" y="785670"/>
            <a:ext cx="8305800" cy="6444841"/>
          </a:xfrm>
        </p:spPr>
        <p:txBody>
          <a:bodyPr wrap="square">
            <a:spAutoFit/>
          </a:bodyPr>
          <a:lstStyle/>
          <a:p>
            <a:pPr marL="285750" indent="-285750" eaLnBrk="0" hangingPunct="0">
              <a:spcBef>
                <a:spcPct val="0"/>
              </a:spcBef>
              <a:buClr>
                <a:srgbClr val="000000"/>
              </a:buClr>
              <a:buSzPct val="114000"/>
              <a:buFont typeface="Arial" panose="020B0604020202020204" pitchFamily="34" charset="0"/>
              <a:tabLst>
                <a:tab pos="5486400" algn="l"/>
              </a:tabLst>
            </a:pPr>
            <a:r>
              <a:rPr lang="en-US" sz="2400" kern="1200" dirty="0" smtClean="0">
                <a:solidFill>
                  <a:schemeClr val="tx1"/>
                </a:solidFill>
              </a:rPr>
              <a:t>Why the Increase?</a:t>
            </a:r>
          </a:p>
          <a:p>
            <a:pPr marL="285750" indent="-285750" eaLnBrk="0" hangingPunct="0">
              <a:spcBef>
                <a:spcPct val="0"/>
              </a:spcBef>
              <a:buClr>
                <a:srgbClr val="000000"/>
              </a:buClr>
              <a:buSzPct val="114000"/>
              <a:buFont typeface="Arial" panose="020B0604020202020204" pitchFamily="34" charset="0"/>
              <a:tabLst>
                <a:tab pos="5486400" algn="l"/>
              </a:tabLst>
            </a:pPr>
            <a:endParaRPr lang="en-US" sz="2400" kern="1200" dirty="0">
              <a:solidFill>
                <a:schemeClr val="tx1"/>
              </a:solidFill>
            </a:endParaRPr>
          </a:p>
          <a:p>
            <a:pPr marL="514350" lvl="1" indent="-342900" eaLnBrk="0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sz="2000" kern="1200" dirty="0" smtClean="0">
                <a:solidFill>
                  <a:schemeClr val="tx1"/>
                </a:solidFill>
                <a:ea typeface="+mn-ea"/>
                <a:cs typeface="+mn-cs"/>
              </a:rPr>
              <a:t>To pay the City of Los Angeles for our </a:t>
            </a:r>
            <a:r>
              <a:rPr lang="en-US" sz="2000" u="sng" kern="1200" dirty="0" smtClean="0">
                <a:solidFill>
                  <a:schemeClr val="tx1"/>
                </a:solidFill>
                <a:ea typeface="+mn-ea"/>
                <a:cs typeface="+mn-cs"/>
              </a:rPr>
              <a:t>contractual obligations for: </a:t>
            </a:r>
            <a:r>
              <a:rPr lang="en-US" sz="2000" kern="1200" dirty="0" smtClean="0">
                <a:solidFill>
                  <a:schemeClr val="tx1"/>
                </a:solidFill>
                <a:ea typeface="+mn-ea"/>
                <a:cs typeface="+mn-cs"/>
              </a:rPr>
              <a:t>Operation &amp; Maintenance costs and Capital Improvement costs for LAGWRP and the Amalgamated System. </a:t>
            </a:r>
          </a:p>
          <a:p>
            <a:pPr marL="457200" lvl="1" eaLnBrk="0" hangingPunct="0">
              <a:spcBef>
                <a:spcPct val="0"/>
              </a:spcBef>
            </a:pPr>
            <a:endParaRPr lang="en-US" sz="1000" kern="1200" dirty="0" smtClean="0">
              <a:solidFill>
                <a:schemeClr val="tx1"/>
              </a:solidFill>
              <a:ea typeface="+mn-ea"/>
              <a:cs typeface="+mn-cs"/>
            </a:endParaRPr>
          </a:p>
          <a:p>
            <a:pPr marL="917575" lvl="2" indent="-285750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0000"/>
                </a:solidFill>
              </a:rPr>
              <a:t>LAGWRP - Glendale </a:t>
            </a:r>
            <a:r>
              <a:rPr lang="en-US" sz="1800" dirty="0">
                <a:solidFill>
                  <a:srgbClr val="000000"/>
                </a:solidFill>
              </a:rPr>
              <a:t>owns 50% of the plant with City of Los </a:t>
            </a:r>
            <a:r>
              <a:rPr lang="en-US" sz="1800" dirty="0" smtClean="0">
                <a:solidFill>
                  <a:srgbClr val="000000"/>
                </a:solidFill>
              </a:rPr>
              <a:t>Angeles.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smtClean="0">
                <a:solidFill>
                  <a:srgbClr val="000000"/>
                </a:solidFill>
              </a:rPr>
              <a:t>Glendale </a:t>
            </a:r>
            <a:r>
              <a:rPr lang="en-US" sz="1800" dirty="0">
                <a:solidFill>
                  <a:srgbClr val="000000"/>
                </a:solidFill>
              </a:rPr>
              <a:t>is </a:t>
            </a:r>
            <a:r>
              <a:rPr lang="en-US" sz="1800" u="sng" dirty="0">
                <a:solidFill>
                  <a:srgbClr val="000000"/>
                </a:solidFill>
              </a:rPr>
              <a:t>contractually obligated</a:t>
            </a:r>
            <a:r>
              <a:rPr lang="en-US" sz="1800" dirty="0">
                <a:solidFill>
                  <a:srgbClr val="000000"/>
                </a:solidFill>
              </a:rPr>
              <a:t> to pay for 50% of the Operation &amp; Maintenance Cost and Capital Improvements </a:t>
            </a:r>
            <a:r>
              <a:rPr lang="en-US" sz="1800" dirty="0" smtClean="0">
                <a:solidFill>
                  <a:srgbClr val="000000"/>
                </a:solidFill>
              </a:rPr>
              <a:t>Cost</a:t>
            </a:r>
          </a:p>
          <a:p>
            <a:pPr marL="917575" indent="-285750">
              <a:buClr>
                <a:srgbClr val="000000"/>
              </a:buClr>
              <a:buSzPct val="150000"/>
              <a:buFont typeface="Arial" panose="020B0604020202020204" pitchFamily="34" charset="0"/>
              <a:buChar char="•"/>
            </a:pPr>
            <a:endParaRPr lang="en-US" sz="1800" dirty="0" smtClean="0">
              <a:solidFill>
                <a:srgbClr val="000000"/>
              </a:solidFill>
            </a:endParaRPr>
          </a:p>
          <a:p>
            <a:pPr marL="917575" lvl="2" indent="-285750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0000"/>
                </a:solidFill>
              </a:rPr>
              <a:t>Amalgamated System Costs - Glendale </a:t>
            </a:r>
            <a:r>
              <a:rPr lang="en-US" sz="1800" dirty="0">
                <a:solidFill>
                  <a:srgbClr val="000000"/>
                </a:solidFill>
              </a:rPr>
              <a:t>is </a:t>
            </a:r>
            <a:r>
              <a:rPr lang="en-US" sz="1800" u="sng" dirty="0">
                <a:solidFill>
                  <a:srgbClr val="000000"/>
                </a:solidFill>
              </a:rPr>
              <a:t>contractually obligated</a:t>
            </a:r>
            <a:r>
              <a:rPr lang="en-US" sz="1800" dirty="0">
                <a:solidFill>
                  <a:srgbClr val="000000"/>
                </a:solidFill>
              </a:rPr>
              <a:t> to pay the </a:t>
            </a:r>
            <a:r>
              <a:rPr lang="en-US" sz="1800" dirty="0" smtClean="0">
                <a:solidFill>
                  <a:srgbClr val="000000"/>
                </a:solidFill>
              </a:rPr>
              <a:t>City </a:t>
            </a:r>
            <a:r>
              <a:rPr lang="en-US" sz="1800" dirty="0">
                <a:solidFill>
                  <a:srgbClr val="000000"/>
                </a:solidFill>
              </a:rPr>
              <a:t>of Los Angeles for the conveyance of wastewater to City of Los Angeles’ Hyperion Plant and the treatment of wastewater at the plant. </a:t>
            </a:r>
            <a:endParaRPr lang="en-US" sz="1800" kern="1200" dirty="0" smtClean="0">
              <a:solidFill>
                <a:schemeClr val="tx1"/>
              </a:solidFill>
              <a:ea typeface="+mn-ea"/>
              <a:cs typeface="+mn-cs"/>
            </a:endParaRPr>
          </a:p>
          <a:p>
            <a:pPr marL="457200" lvl="1" eaLnBrk="0" hangingPunct="0">
              <a:spcBef>
                <a:spcPct val="0"/>
              </a:spcBef>
            </a:pPr>
            <a:endParaRPr lang="en-US" sz="2000" kern="1200" dirty="0">
              <a:solidFill>
                <a:schemeClr val="tx1"/>
              </a:solidFill>
              <a:ea typeface="+mn-ea"/>
              <a:cs typeface="+mn-cs"/>
            </a:endParaRPr>
          </a:p>
          <a:p>
            <a:pPr marL="514350" lvl="1" indent="-342900" eaLnBrk="0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sz="2000" kern="1200" dirty="0">
                <a:solidFill>
                  <a:schemeClr val="tx1"/>
                </a:solidFill>
                <a:ea typeface="+mn-ea"/>
                <a:cs typeface="+mn-cs"/>
              </a:rPr>
              <a:t>To pay for Local Collection System Operation &amp; Maintenance and Local Capital Improvement Projects. </a:t>
            </a:r>
          </a:p>
          <a:p>
            <a:pPr marL="514350" lvl="1" indent="-342900" eaLnBrk="0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en-US" sz="2000" kern="1200" dirty="0">
              <a:solidFill>
                <a:schemeClr val="tx1"/>
              </a:solidFill>
              <a:ea typeface="+mn-ea"/>
              <a:cs typeface="+mn-cs"/>
            </a:endParaRPr>
          </a:p>
          <a:p>
            <a:pPr marL="514350" lvl="1" indent="-342900" eaLnBrk="0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sz="2000" kern="1200" dirty="0">
                <a:solidFill>
                  <a:schemeClr val="tx1"/>
                </a:solidFill>
                <a:ea typeface="+mn-ea"/>
                <a:cs typeface="+mn-cs"/>
              </a:rPr>
              <a:t>Last rate increase was implemented 19 years ago in 1999</a:t>
            </a:r>
          </a:p>
          <a:p>
            <a:pPr marL="457200" lvl="1" eaLnBrk="0" hangingPunct="0">
              <a:spcBef>
                <a:spcPct val="0"/>
              </a:spcBef>
            </a:pPr>
            <a:endParaRPr lang="en-US" sz="20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+mn-cs"/>
            </a:endParaRPr>
          </a:p>
          <a:p>
            <a:pPr marL="457200" lvl="1" eaLnBrk="0" hangingPunct="0">
              <a:spcBef>
                <a:spcPct val="0"/>
              </a:spcBef>
            </a:pPr>
            <a:endParaRPr lang="en-US" sz="20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+mn-cs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66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7299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739945"/>
              </p:ext>
            </p:extLst>
          </p:nvPr>
        </p:nvGraphicFramePr>
        <p:xfrm>
          <a:off x="1295400" y="990600"/>
          <a:ext cx="6858000" cy="2599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2305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Projected Operation &amp; Maintenance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Costs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0176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FY 2017-18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FY 2018-19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FY 2019-20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FY 2020-21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FY 2021-22</a:t>
                      </a:r>
                    </a:p>
                  </a:txBody>
                  <a:tcPr marL="7620" marR="7620" marT="7620" marB="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017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Local O&amp;M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$7,301,100</a:t>
                      </a: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$9,197,400</a:t>
                      </a: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$9,395,500</a:t>
                      </a: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$9,600,400</a:t>
                      </a: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$10,648,600</a:t>
                      </a:r>
                    </a:p>
                  </a:txBody>
                  <a:tcPr marL="7620" marT="7620" marB="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017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LAG O&amp;M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$2,611,300</a:t>
                      </a: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$2,689,700</a:t>
                      </a: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$2,770,400</a:t>
                      </a: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$2,853,500</a:t>
                      </a: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$2,939,100</a:t>
                      </a:r>
                    </a:p>
                  </a:txBody>
                  <a:tcPr marL="7620" marT="7620" marB="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212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Amalgamated O&amp;M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$5,278,100</a:t>
                      </a:r>
                    </a:p>
                  </a:txBody>
                  <a:tcPr marL="7620" marT="762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$4,673,300</a:t>
                      </a:r>
                    </a:p>
                  </a:txBody>
                  <a:tcPr marL="7620" marT="762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$4,756,100</a:t>
                      </a:r>
                    </a:p>
                  </a:txBody>
                  <a:tcPr marL="7620" marT="762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$4,855,800</a:t>
                      </a:r>
                    </a:p>
                  </a:txBody>
                  <a:tcPr marL="7620" marT="762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$5,134,300</a:t>
                      </a:r>
                    </a:p>
                  </a:txBody>
                  <a:tcPr marL="7620" marT="7620" marB="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01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$15,190,500 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$16,560,400 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$16,922,000 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$17,309,700 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$18,722,000 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 bwMode="auto">
          <a:xfrm>
            <a:off x="304800" y="1524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70C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111111"/>
                </a:solidFill>
                <a:latin typeface="Avenir LT Std 65 Medium" pitchFamily="34" charset="0"/>
              </a:defRPr>
            </a:lvl9pPr>
          </a:lstStyle>
          <a:p>
            <a:r>
              <a:rPr lang="en-US" dirty="0"/>
              <a:t>Projected Wastewater O&amp;M and CIP Costs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12902"/>
              </p:ext>
            </p:extLst>
          </p:nvPr>
        </p:nvGraphicFramePr>
        <p:xfrm>
          <a:off x="1295400" y="3657602"/>
          <a:ext cx="6905378" cy="2409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239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753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785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785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7537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151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84971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Projected Capital Improvement Project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Costs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2352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FY 2017-18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FY 2018-19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FY 2019-20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FY 2020-21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FY 2021-22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23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Local CIP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$500,000</a:t>
                      </a: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$389,000</a:t>
                      </a: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$602,000</a:t>
                      </a: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$1,209,000</a:t>
                      </a: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$987,000</a:t>
                      </a:r>
                    </a:p>
                  </a:txBody>
                  <a:tcPr marL="7620" marT="7620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23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LAG CIP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$2,339,400</a:t>
                      </a: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$12,804,100</a:t>
                      </a: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$8,864,400</a:t>
                      </a: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$1,788,900</a:t>
                      </a: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$697,700</a:t>
                      </a:r>
                    </a:p>
                  </a:txBody>
                  <a:tcPr marL="7620" marT="7620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78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Amalgamated CIP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$4,213,300</a:t>
                      </a:r>
                    </a:p>
                  </a:txBody>
                  <a:tcPr marL="7620" marT="762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$2,464,800</a:t>
                      </a:r>
                    </a:p>
                  </a:txBody>
                  <a:tcPr marL="7620" marT="762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$3,877,100</a:t>
                      </a:r>
                    </a:p>
                  </a:txBody>
                  <a:tcPr marL="7620" marT="762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$459,200</a:t>
                      </a:r>
                    </a:p>
                  </a:txBody>
                  <a:tcPr marL="7620" marT="762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$1,532,160</a:t>
                      </a:r>
                    </a:p>
                  </a:txBody>
                  <a:tcPr marL="7620" marT="762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23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$7,052,700</a:t>
                      </a:r>
                    </a:p>
                  </a:txBody>
                  <a:tcPr marL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$15,657,900</a:t>
                      </a:r>
                    </a:p>
                  </a:txBody>
                  <a:tcPr marL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$13,343,500</a:t>
                      </a:r>
                    </a:p>
                  </a:txBody>
                  <a:tcPr marL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$3,457,100</a:t>
                      </a:r>
                    </a:p>
                  </a:txBody>
                  <a:tcPr marL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$3,216,900</a:t>
                      </a:r>
                    </a:p>
                  </a:txBody>
                  <a:tcPr marL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9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67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6263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457200" y="161925"/>
            <a:ext cx="8229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70C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Proposed 4-Year Wastewater Rates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053384"/>
              </p:ext>
            </p:extLst>
          </p:nvPr>
        </p:nvGraphicFramePr>
        <p:xfrm>
          <a:off x="533400" y="990600"/>
          <a:ext cx="8229600" cy="53029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336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0015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9318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93182"/>
                <a:gridCol w="1066405"/>
                <a:gridCol w="1143000"/>
              </a:tblGrid>
              <a:tr h="64135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D1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Current Rate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1D6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Proposed Rates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1D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4135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D1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FY 2017/18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86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FY 2018/19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FY 2019/20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FY 2020/21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FY 2021/22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547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Monthly Flat Fee per Elec. Acct.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D1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$2.30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86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$3.93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$4.21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$4.36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$4.49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547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SFR Winter Water charge per HCF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D1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</a:rPr>
                        <a:t>$1.23</a:t>
                      </a:r>
                      <a:endParaRPr lang="en-US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86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$2.10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$2.25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$2.33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$2.40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547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Multi-family charge per HCF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D1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$1.31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86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$2.24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$2.40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$2.49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$2.56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3095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Commercial – Low Strength Charge per HCF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D1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$1.39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86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$2.38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$2.54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$2.64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$2.72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09529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Commercial – Medium Strength Charge per HCF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D1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$2.02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86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$3.45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$3.70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$3.83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$3.95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73095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Commercial – High Strength Charge per HCF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1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$3.85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$6.58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$7.04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$7.30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$7.52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0C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68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1579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6C13F22-5A17-4BA9-8E28-A4B8D7257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2400"/>
            <a:ext cx="8991600" cy="12192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Comparison of a Single Family </a:t>
            </a:r>
            <a:r>
              <a:rPr lang="en-US" sz="2800" kern="1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Average </a:t>
            </a:r>
            <a:r>
              <a:rPr lang="en-US" sz="2800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Bill* with Six Other Cities (under </a:t>
            </a:r>
            <a:r>
              <a:rPr lang="en-US" sz="2800" kern="1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Proposed Rate</a:t>
            </a:r>
            <a:r>
              <a:rPr lang="en-US" sz="2800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="" xmlns:a16="http://schemas.microsoft.com/office/drawing/2014/main" id="{DE2DE761-E3DB-47FD-9977-2874DD3481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9753970"/>
              </p:ext>
            </p:extLst>
          </p:nvPr>
        </p:nvGraphicFramePr>
        <p:xfrm>
          <a:off x="381000" y="1600200"/>
          <a:ext cx="74676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8" name="Straight Connector 7"/>
          <p:cNvCxnSpPr/>
          <p:nvPr/>
        </p:nvCxnSpPr>
        <p:spPr bwMode="auto">
          <a:xfrm>
            <a:off x="914400" y="2980258"/>
            <a:ext cx="6739467" cy="0"/>
          </a:xfrm>
          <a:prstGeom prst="line">
            <a:avLst/>
          </a:prstGeom>
          <a:solidFill>
            <a:schemeClr val="accent1"/>
          </a:solidFill>
          <a:ln w="349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0" name="TextBox 9"/>
          <p:cNvSpPr txBox="1"/>
          <p:nvPr/>
        </p:nvSpPr>
        <p:spPr>
          <a:xfrm>
            <a:off x="7653866" y="2569712"/>
            <a:ext cx="1413933" cy="52322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$32.09 for six cities average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9600" y="5675836"/>
            <a:ext cx="7315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Clr>
                <a:srgbClr val="FFFF00"/>
              </a:buClr>
              <a:buSzPct val="150000"/>
              <a:buNone/>
            </a:pPr>
            <a:r>
              <a:rPr lang="en-US" b="1" dirty="0" smtClean="0">
                <a:solidFill>
                  <a:srgbClr val="0070C0"/>
                </a:solidFill>
                <a:effectLst/>
              </a:rPr>
              <a:t>* Based </a:t>
            </a:r>
            <a:r>
              <a:rPr lang="en-US" b="1" dirty="0">
                <a:solidFill>
                  <a:srgbClr val="0070C0"/>
                </a:solidFill>
                <a:effectLst/>
              </a:rPr>
              <a:t>on an average winter water usage of 8 </a:t>
            </a:r>
            <a:r>
              <a:rPr lang="en-US" b="1" dirty="0" smtClean="0">
                <a:solidFill>
                  <a:srgbClr val="0070C0"/>
                </a:solidFill>
                <a:effectLst/>
              </a:rPr>
              <a:t>HCF/Month</a:t>
            </a:r>
          </a:p>
          <a:p>
            <a:pPr lvl="1" algn="l">
              <a:buClr>
                <a:srgbClr val="FFFF00"/>
              </a:buClr>
              <a:buSzPct val="150000"/>
              <a:buNone/>
            </a:pPr>
            <a:r>
              <a:rPr lang="en-US" b="1" dirty="0" smtClean="0">
                <a:solidFill>
                  <a:srgbClr val="0070C0"/>
                </a:solidFill>
                <a:effectLst/>
              </a:rPr>
              <a:t> ** Wastewater rates are fixed (no usage element) </a:t>
            </a:r>
            <a:endParaRPr lang="en-US" b="1" dirty="0">
              <a:solidFill>
                <a:srgbClr val="0070C0"/>
              </a:solidFill>
              <a:effectLst/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69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25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10600" cy="5105400"/>
          </a:xfrm>
        </p:spPr>
        <p:txBody>
          <a:bodyPr/>
          <a:lstStyle/>
          <a:p>
            <a:pPr marL="346075" indent="-346075">
              <a:spcAft>
                <a:spcPts val="600"/>
              </a:spcAft>
              <a:buClr>
                <a:srgbClr val="0070C0"/>
              </a:buClr>
              <a:tabLst>
                <a:tab pos="1543050" algn="l"/>
              </a:tabLst>
            </a:pPr>
            <a:r>
              <a:rPr lang="en-US" sz="2200" dirty="0">
                <a:solidFill>
                  <a:srgbClr val="0070C0"/>
                </a:solidFill>
              </a:rPr>
              <a:t>Salaries &amp; Benefits changes continued…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2000" dirty="0">
                <a:solidFill>
                  <a:schemeClr val="tx1"/>
                </a:solidFill>
              </a:rPr>
              <a:t>Increases In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  <a:endParaRPr lang="en-US" sz="2000" dirty="0" smtClean="0">
              <a:solidFill>
                <a:srgbClr val="C00000"/>
              </a:solidFill>
              <a:effectLst/>
            </a:endParaRPr>
          </a:p>
          <a:p>
            <a:pPr marL="1090613" lvl="2" indent="-347663">
              <a:spcBef>
                <a:spcPts val="0"/>
              </a:spcBef>
              <a:spcAft>
                <a:spcPct val="60000"/>
              </a:spcAft>
              <a:buFont typeface="Arial" panose="020B0604020202020204" pitchFamily="34" charset="0"/>
              <a:buChar char="•"/>
              <a:tabLst>
                <a:tab pos="1543050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$1.8 million in Workers</a:t>
            </a:r>
            <a:r>
              <a:rPr lang="en-US" sz="1800" dirty="0">
                <a:solidFill>
                  <a:schemeClr val="tx1"/>
                </a:solidFill>
              </a:rPr>
              <a:t>’ Comp </a:t>
            </a:r>
            <a:endParaRPr lang="en-US" sz="1800" dirty="0" smtClean="0">
              <a:solidFill>
                <a:schemeClr val="tx1"/>
              </a:solidFill>
            </a:endParaRPr>
          </a:p>
          <a:p>
            <a:pPr lvl="3">
              <a:spcAft>
                <a:spcPct val="6000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600" dirty="0" smtClean="0">
                <a:effectLst/>
              </a:rPr>
              <a:t>Mainly due to increase in safety rates</a:t>
            </a:r>
          </a:p>
          <a:p>
            <a:pPr marL="1090613" lvl="2" indent="-347663">
              <a:spcBef>
                <a:spcPts val="0"/>
              </a:spcBef>
              <a:spcAft>
                <a:spcPct val="60000"/>
              </a:spcAft>
              <a:buFont typeface="Arial" panose="020B0604020202020204" pitchFamily="34" charset="0"/>
              <a:buChar char="•"/>
              <a:tabLst>
                <a:tab pos="1543050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Cost </a:t>
            </a:r>
            <a:r>
              <a:rPr lang="en-US" sz="1800" dirty="0">
                <a:solidFill>
                  <a:schemeClr val="tx1"/>
                </a:solidFill>
              </a:rPr>
              <a:t>of Living Adjustments for GPOA (3.5%), GMA (Police Sworn) (3.0%), GCEA (1.5%), GMA (1.5%), </a:t>
            </a:r>
            <a:r>
              <a:rPr lang="en-US" sz="1800" dirty="0" smtClean="0">
                <a:solidFill>
                  <a:schemeClr val="tx1"/>
                </a:solidFill>
              </a:rPr>
              <a:t>and </a:t>
            </a:r>
            <a:r>
              <a:rPr lang="en-US" sz="1800" dirty="0">
                <a:solidFill>
                  <a:schemeClr val="tx1"/>
                </a:solidFill>
              </a:rPr>
              <a:t>Hourly Employees (1.5%)</a:t>
            </a:r>
          </a:p>
          <a:p>
            <a:pPr lvl="1">
              <a:spcAft>
                <a:spcPct val="6000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2000" dirty="0" smtClean="0">
                <a:solidFill>
                  <a:schemeClr val="tx1"/>
                </a:solidFill>
              </a:rPr>
              <a:t>Decreases </a:t>
            </a:r>
            <a:r>
              <a:rPr lang="en-US" sz="2000" dirty="0">
                <a:solidFill>
                  <a:schemeClr val="tx1"/>
                </a:solidFill>
              </a:rPr>
              <a:t>In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  <a:endParaRPr lang="en-US" sz="1600" dirty="0" smtClean="0">
              <a:effectLst/>
            </a:endParaRPr>
          </a:p>
          <a:p>
            <a:pPr marL="1090613" lvl="2" indent="-347663">
              <a:spcBef>
                <a:spcPts val="0"/>
              </a:spcBef>
              <a:spcAft>
                <a:spcPct val="60000"/>
              </a:spcAft>
              <a:buFont typeface="Arial" panose="020B0604020202020204" pitchFamily="34" charset="0"/>
              <a:buChar char="•"/>
              <a:tabLst>
                <a:tab pos="1543050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$1.3 million in Sick Leave/RHSP due to a decrease in rate</a:t>
            </a:r>
          </a:p>
          <a:p>
            <a:pPr marL="342900" lvl="1" indent="0">
              <a:spcAft>
                <a:spcPct val="60000"/>
              </a:spcAft>
              <a:buNone/>
              <a:tabLst>
                <a:tab pos="1543050" algn="l"/>
              </a:tabLst>
            </a:pPr>
            <a:endParaRPr lang="en-US" sz="1800" dirty="0"/>
          </a:p>
        </p:txBody>
      </p:sp>
      <p:sp>
        <p:nvSpPr>
          <p:cNvPr id="1330179" name="Rectangle 3"/>
          <p:cNvSpPr>
            <a:spLocks noChangeArrowheads="1"/>
          </p:cNvSpPr>
          <p:nvPr/>
        </p:nvSpPr>
        <p:spPr bwMode="auto">
          <a:xfrm>
            <a:off x="304800" y="762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 anchor="ctr"/>
          <a:lstStyle/>
          <a:p>
            <a:pPr algn="ctr" eaLnBrk="1" hangingPunct="1"/>
            <a:r>
              <a:rPr lang="en-US" sz="2800" dirty="0">
                <a:solidFill>
                  <a:srgbClr val="0070C0"/>
                </a:solidFill>
              </a:rPr>
              <a:t>FY </a:t>
            </a:r>
            <a:r>
              <a:rPr lang="en-US" sz="2800" dirty="0" smtClean="0">
                <a:solidFill>
                  <a:srgbClr val="0070C0"/>
                </a:solidFill>
              </a:rPr>
              <a:t>2018-19 </a:t>
            </a:r>
            <a:r>
              <a:rPr lang="en-US" sz="2800" dirty="0">
                <a:solidFill>
                  <a:srgbClr val="0070C0"/>
                </a:solidFill>
              </a:rPr>
              <a:t>General Fund Proposed Budget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endParaRPr lang="en-US" sz="2800" dirty="0" smtClean="0">
              <a:solidFill>
                <a:srgbClr val="C00000"/>
              </a:solidFill>
            </a:endParaRPr>
          </a:p>
          <a:p>
            <a:pPr algn="ctr" eaLnBrk="1" hangingPunct="1"/>
            <a:r>
              <a:rPr lang="en-US" sz="2400" dirty="0" smtClean="0"/>
              <a:t>Budget Overview (2 of 4)</a:t>
            </a:r>
            <a:endParaRPr lang="en-US" sz="2400" dirty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7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2953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990600"/>
            <a:ext cx="8458200" cy="4876799"/>
          </a:xfrm>
        </p:spPr>
        <p:txBody>
          <a:bodyPr/>
          <a:lstStyle/>
          <a:p>
            <a:pPr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sz="2400" dirty="0" smtClean="0">
                <a:solidFill>
                  <a:srgbClr val="000000"/>
                </a:solidFill>
              </a:rPr>
              <a:t>This Wastewater Rates Increase will:</a:t>
            </a:r>
          </a:p>
          <a:p>
            <a:pPr lvl="1"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rgbClr val="000000"/>
                </a:solidFill>
              </a:rPr>
              <a:t>Enable Glendale to meet our </a:t>
            </a:r>
            <a:r>
              <a:rPr lang="en-US" sz="2000" u="sng" dirty="0" smtClean="0">
                <a:solidFill>
                  <a:srgbClr val="000000"/>
                </a:solidFill>
              </a:rPr>
              <a:t>contractual obligations </a:t>
            </a:r>
            <a:r>
              <a:rPr lang="en-US" sz="2000" dirty="0" smtClean="0">
                <a:solidFill>
                  <a:srgbClr val="000000"/>
                </a:solidFill>
              </a:rPr>
              <a:t>to City of Los Angeles for the Los Angeles-Glendale Reclamation Plant and the Amalgamated System</a:t>
            </a:r>
          </a:p>
          <a:p>
            <a:pPr lvl="1"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000000"/>
                </a:solidFill>
              </a:rPr>
              <a:t>Provide the necessary funds for ongoing wastewater system management and operation</a:t>
            </a:r>
          </a:p>
          <a:p>
            <a:pPr lvl="1"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000000"/>
                </a:solidFill>
              </a:rPr>
              <a:t>Maintain the “Pay-For-What-You-Use” philosophy</a:t>
            </a:r>
          </a:p>
          <a:p>
            <a:pPr marL="457200" lvl="1" indent="0">
              <a:spcAft>
                <a:spcPts val="600"/>
              </a:spcAft>
              <a:buClr>
                <a:srgbClr val="000000"/>
              </a:buClr>
              <a:buSzPct val="150000"/>
              <a:buNone/>
            </a:pPr>
            <a:endParaRPr lang="en-US" sz="2000" dirty="0" smtClean="0">
              <a:solidFill>
                <a:srgbClr val="000000"/>
              </a:solidFill>
            </a:endParaRPr>
          </a:p>
          <a:p>
            <a:pPr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sz="2400" dirty="0">
                <a:solidFill>
                  <a:srgbClr val="000000"/>
                </a:solidFill>
              </a:rPr>
              <a:t> What if there is no Wastewater Rates Increase?</a:t>
            </a:r>
          </a:p>
          <a:p>
            <a:pPr lvl="1"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000000"/>
                </a:solidFill>
              </a:rPr>
              <a:t>Glendale will not be able to meet its contractual obligations to City of Los Angeles and will have to borrow monies</a:t>
            </a:r>
          </a:p>
          <a:p>
            <a:pPr lvl="1"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000000"/>
                </a:solidFill>
              </a:rPr>
              <a:t>Glendale will not be able to maintain its wastewater system leading to a public health issue</a:t>
            </a:r>
          </a:p>
          <a:p>
            <a:pPr lvl="1">
              <a:spcAft>
                <a:spcPts val="600"/>
              </a:spcAft>
              <a:buClr>
                <a:srgbClr val="000000"/>
              </a:buClr>
            </a:pPr>
            <a:endParaRPr lang="en-US" sz="2000" dirty="0" smtClean="0">
              <a:solidFill>
                <a:srgbClr val="000000"/>
              </a:solidFill>
            </a:endParaRPr>
          </a:p>
          <a:p>
            <a:pPr lvl="1">
              <a:spcAft>
                <a:spcPts val="600"/>
              </a:spcAft>
              <a:buClr>
                <a:srgbClr val="000000"/>
              </a:buClr>
            </a:pPr>
            <a:endParaRPr lang="en-US" sz="2000" dirty="0" smtClean="0">
              <a:solidFill>
                <a:srgbClr val="000000"/>
              </a:solidFill>
            </a:endParaRPr>
          </a:p>
          <a:p>
            <a:pPr lvl="1">
              <a:spcAft>
                <a:spcPts val="600"/>
              </a:spcAft>
              <a:buClr>
                <a:srgbClr val="000000"/>
              </a:buClr>
            </a:pP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70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4488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6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dirty="0">
                <a:solidFill>
                  <a:srgbClr val="0070C0"/>
                </a:solidFill>
                <a:effectLst/>
              </a:rPr>
              <a:t>FY </a:t>
            </a:r>
            <a:r>
              <a:rPr lang="en-US" sz="2800" dirty="0" smtClean="0">
                <a:solidFill>
                  <a:srgbClr val="0070C0"/>
                </a:solidFill>
                <a:effectLst/>
              </a:rPr>
              <a:t>2018-19 </a:t>
            </a:r>
            <a:r>
              <a:rPr lang="en-US" sz="2800" dirty="0">
                <a:solidFill>
                  <a:srgbClr val="0070C0"/>
                </a:solidFill>
                <a:effectLst/>
              </a:rPr>
              <a:t>Budget Adoption Calendar</a:t>
            </a:r>
            <a:endParaRPr lang="en-US" sz="2800" dirty="0" smtClean="0">
              <a:solidFill>
                <a:srgbClr val="0070C0"/>
              </a:solidFill>
              <a:effectLst/>
            </a:endParaRPr>
          </a:p>
        </p:txBody>
      </p:sp>
      <p:sp>
        <p:nvSpPr>
          <p:cNvPr id="122368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838200"/>
            <a:ext cx="8610600" cy="60198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543050" algn="l"/>
              </a:tabLst>
              <a:defRPr/>
            </a:pPr>
            <a:endParaRPr lang="en-US" sz="1900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SzPct val="150000"/>
              <a:buFont typeface="Wingdings" panose="05000000000000000000" pitchFamily="2" charset="2"/>
              <a:buChar char="ü"/>
              <a:tabLst>
                <a:tab pos="1543050" algn="l"/>
              </a:tabLst>
              <a:defRPr/>
            </a:pPr>
            <a:r>
              <a:rPr lang="en-US" sz="2400" dirty="0" smtClean="0"/>
              <a:t>May 1, Budget Study Session #1, 9:00 a.m.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2200" dirty="0"/>
              <a:t>Proposed General Fund Budget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2200" dirty="0"/>
              <a:t>Revenue Estimates &amp; Opportunities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2200" dirty="0"/>
              <a:t>Organizational Profile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2200" dirty="0"/>
              <a:t>Summary of All Funds by Type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2200" dirty="0"/>
              <a:t>Department </a:t>
            </a:r>
            <a:r>
              <a:rPr lang="en-US" sz="2200" dirty="0" smtClean="0"/>
              <a:t>Dashboards</a:t>
            </a:r>
          </a:p>
          <a:p>
            <a:pPr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SzPct val="150000"/>
              <a:buFont typeface="Wingdings" panose="05000000000000000000" pitchFamily="2" charset="2"/>
              <a:buChar char="ü"/>
              <a:tabLst>
                <a:tab pos="1543050" algn="l"/>
              </a:tabLst>
              <a:defRPr/>
            </a:pPr>
            <a:r>
              <a:rPr lang="en-US" sz="2400" dirty="0" smtClean="0"/>
              <a:t>May 8, Budget Study Session #2, 10:00 a.m. 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2200" dirty="0" smtClean="0"/>
              <a:t>GWP Public Benefits Charge Discussion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2200" dirty="0" smtClean="0"/>
              <a:t>Proposed Utility Rate Increases</a:t>
            </a:r>
          </a:p>
          <a:p>
            <a:pPr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SzPct val="150000"/>
              <a:buFont typeface="Wingdings" panose="05000000000000000000" pitchFamily="2" charset="2"/>
              <a:buChar char="ü"/>
              <a:tabLst>
                <a:tab pos="1543050" algn="l"/>
              </a:tabLst>
              <a:defRPr/>
            </a:pPr>
            <a:r>
              <a:rPr lang="en-US" sz="2400" dirty="0"/>
              <a:t>May 15, Budget Study Session #3, 9:00 a.m. 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2200" dirty="0">
                <a:solidFill>
                  <a:schemeClr val="tx1"/>
                </a:solidFill>
              </a:rPr>
              <a:t>Proposed Capital Improvement Projects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2200" dirty="0">
                <a:solidFill>
                  <a:schemeClr val="tx1"/>
                </a:solidFill>
              </a:rPr>
              <a:t>Citywide Fee Discussion</a:t>
            </a:r>
          </a:p>
          <a:p>
            <a:pPr marL="457200" lvl="1" indent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None/>
              <a:tabLst>
                <a:tab pos="1543050" algn="l"/>
              </a:tabLst>
              <a:defRPr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26553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6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dirty="0">
                <a:solidFill>
                  <a:srgbClr val="0070C0"/>
                </a:solidFill>
                <a:effectLst/>
              </a:rPr>
              <a:t>FY </a:t>
            </a:r>
            <a:r>
              <a:rPr lang="en-US" sz="2800" dirty="0" smtClean="0">
                <a:solidFill>
                  <a:srgbClr val="0070C0"/>
                </a:solidFill>
                <a:effectLst/>
              </a:rPr>
              <a:t>2018-19 </a:t>
            </a:r>
            <a:r>
              <a:rPr lang="en-US" sz="2800" dirty="0">
                <a:solidFill>
                  <a:srgbClr val="0070C0"/>
                </a:solidFill>
                <a:effectLst/>
              </a:rPr>
              <a:t>Budget Adoption Calendar</a:t>
            </a:r>
            <a:endParaRPr lang="en-US" sz="2800" dirty="0" smtClean="0">
              <a:solidFill>
                <a:srgbClr val="0070C0"/>
              </a:solidFill>
              <a:effectLst/>
            </a:endParaRPr>
          </a:p>
        </p:txBody>
      </p:sp>
      <p:sp>
        <p:nvSpPr>
          <p:cNvPr id="122368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610600" cy="6019800"/>
          </a:xfrm>
        </p:spPr>
        <p:txBody>
          <a:bodyPr/>
          <a:lstStyle/>
          <a:p>
            <a:pPr marL="457200" lvl="1" indent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None/>
              <a:tabLst>
                <a:tab pos="1543050" algn="l"/>
              </a:tabLst>
              <a:defRPr/>
            </a:pPr>
            <a:endParaRPr lang="en-US" sz="1000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SzPct val="150000"/>
              <a:buFont typeface="Wingdings" panose="05000000000000000000" pitchFamily="2" charset="2"/>
              <a:buChar char="ü"/>
              <a:tabLst>
                <a:tab pos="1543050" algn="l"/>
              </a:tabLst>
              <a:defRPr/>
            </a:pPr>
            <a:r>
              <a:rPr lang="en-US" sz="2400" dirty="0"/>
              <a:t>May 22, Budget Hearing, 6:00 p.m</a:t>
            </a:r>
            <a:r>
              <a:rPr lang="en-US" sz="2400" dirty="0" smtClean="0"/>
              <a:t>.</a:t>
            </a:r>
          </a:p>
          <a:p>
            <a:pPr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tabLst>
                <a:tab pos="1543050" algn="l"/>
              </a:tabLst>
              <a:defRPr/>
            </a:pPr>
            <a:r>
              <a:rPr lang="en-US" sz="2400" dirty="0" smtClean="0"/>
              <a:t>June </a:t>
            </a:r>
            <a:r>
              <a:rPr lang="en-US" sz="2400" dirty="0"/>
              <a:t>5, </a:t>
            </a:r>
            <a:r>
              <a:rPr lang="en-US" sz="2400" dirty="0" smtClean="0"/>
              <a:t>Budget Adoption, 6:00 p.m. 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2200" dirty="0">
                <a:solidFill>
                  <a:schemeClr val="tx1"/>
                </a:solidFill>
              </a:rPr>
              <a:t>FY 2018-19 Budget and </a:t>
            </a:r>
            <a:r>
              <a:rPr lang="en-US" sz="2200" dirty="0" smtClean="0">
                <a:solidFill>
                  <a:schemeClr val="tx1"/>
                </a:solidFill>
              </a:rPr>
              <a:t>Citywide Fee Schedule </a:t>
            </a:r>
            <a:endParaRPr lang="en-US" sz="2200" dirty="0">
              <a:solidFill>
                <a:schemeClr val="tx1"/>
              </a:solidFill>
            </a:endParaRP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2200" dirty="0">
                <a:solidFill>
                  <a:schemeClr val="tx1"/>
                </a:solidFill>
              </a:rPr>
              <a:t>PBC </a:t>
            </a:r>
            <a:r>
              <a:rPr lang="en-US" sz="2200" dirty="0" smtClean="0">
                <a:solidFill>
                  <a:schemeClr val="tx1"/>
                </a:solidFill>
              </a:rPr>
              <a:t>Program </a:t>
            </a:r>
            <a:endParaRPr lang="en-US" sz="2200" dirty="0">
              <a:solidFill>
                <a:schemeClr val="tx1"/>
              </a:solidFill>
            </a:endParaRP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2200" dirty="0">
                <a:solidFill>
                  <a:schemeClr val="tx1"/>
                </a:solidFill>
              </a:rPr>
              <a:t>Electric, Water and Wastewater Rate Resolutions 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2200" dirty="0">
                <a:solidFill>
                  <a:schemeClr val="tx1"/>
                </a:solidFill>
              </a:rPr>
              <a:t>Electric Rate Ordinance</a:t>
            </a:r>
          </a:p>
        </p:txBody>
      </p:sp>
    </p:spTree>
    <p:extLst>
      <p:ext uri="{BB962C8B-B14F-4D97-AF65-F5344CB8AC3E}">
        <p14:creationId xmlns:p14="http://schemas.microsoft.com/office/powerpoint/2010/main" val="13636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534400" cy="609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dirty="0" smtClean="0">
                <a:solidFill>
                  <a:srgbClr val="0070C0"/>
                </a:solidFill>
              </a:rPr>
              <a:t>Staff Recommendations</a:t>
            </a:r>
            <a:endParaRPr lang="en-US" sz="2800" dirty="0" smtClean="0">
              <a:solidFill>
                <a:srgbClr val="0070C0"/>
              </a:solidFill>
              <a:effectLst/>
            </a:endParaRPr>
          </a:p>
        </p:txBody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382000" cy="4038600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sz="2400" dirty="0" smtClean="0"/>
              <a:t>Council hold Public Hearing for: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200" dirty="0" smtClean="0">
                <a:effectLst/>
              </a:rPr>
              <a:t>FY 2018-19 Proposed Budget &amp; Citywide Fee Schedule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200" dirty="0" smtClean="0"/>
              <a:t>Water and Wastewater Proposed Rates</a:t>
            </a:r>
          </a:p>
          <a:p>
            <a:pPr>
              <a:spcAft>
                <a:spcPts val="600"/>
              </a:spcAft>
              <a:defRPr/>
            </a:pPr>
            <a:r>
              <a:rPr lang="en-US" sz="2400" dirty="0" smtClean="0"/>
              <a:t>Introduction of Electric Rate Ordinance</a:t>
            </a:r>
          </a:p>
          <a:p>
            <a:pPr lvl="1">
              <a:spcAft>
                <a:spcPts val="600"/>
              </a:spcAft>
              <a:defRPr/>
            </a:pPr>
            <a:endParaRPr lang="en-US" sz="2000" dirty="0" smtClean="0">
              <a:effectLst/>
            </a:endParaRPr>
          </a:p>
          <a:p>
            <a:pPr lvl="1">
              <a:spcAft>
                <a:spcPts val="600"/>
              </a:spcAft>
              <a:defRPr/>
            </a:pPr>
            <a:endParaRPr lang="en-US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3828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85800" y="1524000"/>
            <a:ext cx="77724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eaLnBrk="1" hangingPunct="1">
              <a:buNone/>
              <a:defRPr/>
            </a:pPr>
            <a:r>
              <a:rPr lang="en-US" sz="3600" kern="0" dirty="0" smtClean="0">
                <a:solidFill>
                  <a:srgbClr val="0070C0"/>
                </a:solidFill>
                <a:effectLst/>
              </a:rPr>
              <a:t/>
            </a:r>
            <a:br>
              <a:rPr lang="en-US" sz="3600" kern="0" dirty="0" smtClean="0">
                <a:solidFill>
                  <a:srgbClr val="0070C0"/>
                </a:solidFill>
                <a:effectLst/>
              </a:rPr>
            </a:br>
            <a:r>
              <a:rPr lang="en-US" sz="3600" kern="0" dirty="0" smtClean="0">
                <a:solidFill>
                  <a:srgbClr val="0070C0"/>
                </a:solidFill>
                <a:effectLst/>
              </a:rPr>
              <a:t>Questions </a:t>
            </a:r>
            <a:br>
              <a:rPr lang="en-US" sz="3600" kern="0" dirty="0" smtClean="0">
                <a:solidFill>
                  <a:srgbClr val="0070C0"/>
                </a:solidFill>
                <a:effectLst/>
              </a:rPr>
            </a:br>
            <a:r>
              <a:rPr lang="en-US" sz="3600" kern="0" dirty="0" smtClean="0">
                <a:solidFill>
                  <a:srgbClr val="0070C0"/>
                </a:solidFill>
                <a:effectLst/>
              </a:rPr>
              <a:t>&amp;</a:t>
            </a:r>
            <a:br>
              <a:rPr lang="en-US" sz="3600" kern="0" dirty="0" smtClean="0">
                <a:solidFill>
                  <a:srgbClr val="0070C0"/>
                </a:solidFill>
                <a:effectLst/>
              </a:rPr>
            </a:br>
            <a:r>
              <a:rPr lang="en-US" sz="3600" kern="0" dirty="0" smtClean="0">
                <a:solidFill>
                  <a:srgbClr val="0070C0"/>
                </a:solidFill>
                <a:effectLst/>
              </a:rPr>
              <a:t> Comments</a:t>
            </a:r>
          </a:p>
        </p:txBody>
      </p:sp>
    </p:spTree>
    <p:extLst>
      <p:ext uri="{BB962C8B-B14F-4D97-AF65-F5344CB8AC3E}">
        <p14:creationId xmlns:p14="http://schemas.microsoft.com/office/powerpoint/2010/main" val="212319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1066800"/>
            <a:ext cx="9067800" cy="4419600"/>
          </a:xfrm>
        </p:spPr>
        <p:txBody>
          <a:bodyPr/>
          <a:lstStyle/>
          <a:p>
            <a:pPr marL="346075" indent="-346075">
              <a:spcAft>
                <a:spcPct val="60000"/>
              </a:spcAft>
              <a:buClr>
                <a:srgbClr val="0070C0"/>
              </a:buClr>
              <a:tabLst>
                <a:tab pos="1543050" algn="l"/>
              </a:tabLst>
            </a:pPr>
            <a:r>
              <a:rPr lang="en-US" sz="2200" dirty="0">
                <a:solidFill>
                  <a:srgbClr val="0070C0"/>
                </a:solidFill>
                <a:effectLst/>
              </a:rPr>
              <a:t>Maintenance &amp; Operation </a:t>
            </a:r>
            <a:r>
              <a:rPr lang="en-US" sz="2200" dirty="0" smtClean="0">
                <a:solidFill>
                  <a:srgbClr val="0070C0"/>
                </a:solidFill>
                <a:effectLst/>
              </a:rPr>
              <a:t>net decrease of $1.9 million primarily </a:t>
            </a:r>
            <a:r>
              <a:rPr lang="en-US" sz="2200" dirty="0">
                <a:solidFill>
                  <a:srgbClr val="0070C0"/>
                </a:solidFill>
                <a:effectLst/>
              </a:rPr>
              <a:t>due to</a:t>
            </a:r>
            <a:r>
              <a:rPr lang="en-US" sz="2200" dirty="0" smtClean="0">
                <a:solidFill>
                  <a:srgbClr val="0070C0"/>
                </a:solidFill>
                <a:effectLst/>
              </a:rPr>
              <a:t>:</a:t>
            </a:r>
          </a:p>
          <a:p>
            <a:pPr marL="690563" lvl="1" indent="-347663">
              <a:spcAft>
                <a:spcPct val="6000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2000" dirty="0">
                <a:solidFill>
                  <a:schemeClr val="tx1"/>
                </a:solidFill>
              </a:rPr>
              <a:t>Increases In:</a:t>
            </a:r>
          </a:p>
          <a:p>
            <a:pPr marL="1090613" lvl="2" indent="-347663">
              <a:spcAft>
                <a:spcPct val="60000"/>
              </a:spcAft>
              <a:buFont typeface="Arial" panose="020B0604020202020204" pitchFamily="34" charset="0"/>
              <a:buChar char="•"/>
              <a:tabLst>
                <a:tab pos="1543050" algn="l"/>
              </a:tabLst>
            </a:pPr>
            <a:r>
              <a:rPr lang="en-US" sz="1800" dirty="0">
                <a:solidFill>
                  <a:schemeClr val="tx1"/>
                </a:solidFill>
              </a:rPr>
              <a:t>$1.0 million in Liability Insurance</a:t>
            </a:r>
          </a:p>
          <a:p>
            <a:pPr marL="1090613" lvl="2" indent="-347663">
              <a:spcAft>
                <a:spcPct val="60000"/>
              </a:spcAft>
              <a:buFont typeface="Arial" panose="020B0604020202020204" pitchFamily="34" charset="0"/>
              <a:buChar char="•"/>
              <a:tabLst>
                <a:tab pos="1543050" algn="l"/>
              </a:tabLst>
            </a:pPr>
            <a:r>
              <a:rPr lang="en-US" sz="1800" dirty="0">
                <a:solidFill>
                  <a:schemeClr val="tx1"/>
                </a:solidFill>
              </a:rPr>
              <a:t>$382 thousand for ISD Service Charge</a:t>
            </a:r>
          </a:p>
          <a:p>
            <a:pPr marL="1090613" lvl="2" indent="-347663">
              <a:spcAft>
                <a:spcPct val="60000"/>
              </a:spcAft>
              <a:buFont typeface="Arial" panose="020B0604020202020204" pitchFamily="34" charset="0"/>
              <a:buChar char="•"/>
              <a:tabLst>
                <a:tab pos="1543050" algn="l"/>
              </a:tabLst>
            </a:pPr>
            <a:r>
              <a:rPr lang="en-US" sz="1800" dirty="0">
                <a:solidFill>
                  <a:schemeClr val="tx1"/>
                </a:solidFill>
              </a:rPr>
              <a:t>$152 thousand for proposed service level adjustments across various M&amp;O </a:t>
            </a:r>
            <a:r>
              <a:rPr lang="en-US" sz="1800" dirty="0" smtClean="0">
                <a:solidFill>
                  <a:schemeClr val="tx1"/>
                </a:solidFill>
              </a:rPr>
              <a:t>accounts</a:t>
            </a:r>
            <a:endParaRPr lang="en-US" sz="2200" dirty="0">
              <a:solidFill>
                <a:srgbClr val="C00000"/>
              </a:solidFill>
            </a:endParaRPr>
          </a:p>
          <a:p>
            <a:pPr marL="690563" lvl="1" indent="-347663">
              <a:spcAft>
                <a:spcPct val="6000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2000" dirty="0" smtClean="0">
                <a:solidFill>
                  <a:schemeClr val="tx1"/>
                </a:solidFill>
                <a:effectLst/>
              </a:rPr>
              <a:t>Decreases In:</a:t>
            </a:r>
          </a:p>
          <a:p>
            <a:pPr marL="1090613" lvl="2" indent="-347663">
              <a:spcAft>
                <a:spcPct val="60000"/>
              </a:spcAft>
              <a:buFont typeface="Arial" panose="020B0604020202020204" pitchFamily="34" charset="0"/>
              <a:buChar char="•"/>
              <a:tabLst>
                <a:tab pos="1543050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$2.1 </a:t>
            </a:r>
            <a:r>
              <a:rPr lang="en-US" sz="1800" dirty="0">
                <a:solidFill>
                  <a:schemeClr val="tx1"/>
                </a:solidFill>
              </a:rPr>
              <a:t>million in one-time miscellaneous </a:t>
            </a:r>
            <a:r>
              <a:rPr lang="en-US" sz="1800" dirty="0" smtClean="0">
                <a:solidFill>
                  <a:schemeClr val="tx1"/>
                </a:solidFill>
              </a:rPr>
              <a:t>adjustments</a:t>
            </a:r>
          </a:p>
          <a:p>
            <a:pPr marL="1090613" lvl="2" indent="-347663">
              <a:spcAft>
                <a:spcPct val="60000"/>
              </a:spcAft>
              <a:buFont typeface="Arial" panose="020B0604020202020204" pitchFamily="34" charset="0"/>
              <a:buChar char="•"/>
              <a:tabLst>
                <a:tab pos="1543050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$1.0 </a:t>
            </a:r>
            <a:r>
              <a:rPr lang="en-US" sz="1800" dirty="0">
                <a:solidFill>
                  <a:schemeClr val="tx1"/>
                </a:solidFill>
              </a:rPr>
              <a:t>million </a:t>
            </a:r>
            <a:r>
              <a:rPr lang="en-US" sz="1800" dirty="0" smtClean="0">
                <a:solidFill>
                  <a:schemeClr val="tx1"/>
                </a:solidFill>
              </a:rPr>
              <a:t>in </a:t>
            </a:r>
            <a:r>
              <a:rPr lang="en-US" sz="1800" dirty="0">
                <a:solidFill>
                  <a:schemeClr val="tx1"/>
                </a:solidFill>
              </a:rPr>
              <a:t>Fleet/Equipment Rental </a:t>
            </a:r>
            <a:r>
              <a:rPr lang="en-US" sz="1800" dirty="0" smtClean="0">
                <a:solidFill>
                  <a:schemeClr val="tx1"/>
                </a:solidFill>
              </a:rPr>
              <a:t>Charge</a:t>
            </a:r>
            <a:endParaRPr lang="en-US" sz="1800" dirty="0">
              <a:solidFill>
                <a:schemeClr val="tx1"/>
              </a:solidFill>
            </a:endParaRPr>
          </a:p>
          <a:p>
            <a:pPr marL="1090613" lvl="2" indent="-347663">
              <a:spcAft>
                <a:spcPct val="60000"/>
              </a:spcAft>
              <a:buFont typeface="Arial" panose="020B0604020202020204" pitchFamily="34" charset="0"/>
              <a:buChar char="•"/>
              <a:tabLst>
                <a:tab pos="1543050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$614 </a:t>
            </a:r>
            <a:r>
              <a:rPr lang="en-US" sz="1800" dirty="0">
                <a:solidFill>
                  <a:schemeClr val="tx1"/>
                </a:solidFill>
              </a:rPr>
              <a:t>thousand in Building </a:t>
            </a:r>
            <a:r>
              <a:rPr lang="en-US" sz="1800" dirty="0" smtClean="0">
                <a:solidFill>
                  <a:schemeClr val="tx1"/>
                </a:solidFill>
              </a:rPr>
              <a:t>Maintenance</a:t>
            </a:r>
          </a:p>
          <a:p>
            <a:pPr marL="342900" lvl="1" indent="0">
              <a:spcAft>
                <a:spcPct val="60000"/>
              </a:spcAft>
              <a:buNone/>
              <a:tabLst>
                <a:tab pos="1543050" algn="l"/>
              </a:tabLst>
            </a:pPr>
            <a:endParaRPr lang="en-US" dirty="0" smtClean="0"/>
          </a:p>
        </p:txBody>
      </p:sp>
      <p:sp>
        <p:nvSpPr>
          <p:cNvPr id="1330179" name="Rectangle 3"/>
          <p:cNvSpPr>
            <a:spLocks noChangeArrowheads="1"/>
          </p:cNvSpPr>
          <p:nvPr/>
        </p:nvSpPr>
        <p:spPr bwMode="auto">
          <a:xfrm>
            <a:off x="304800" y="1524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 anchor="ctr"/>
          <a:lstStyle/>
          <a:p>
            <a:pPr algn="ctr" eaLnBrk="1" hangingPunct="1"/>
            <a:r>
              <a:rPr lang="en-US" sz="2800" dirty="0">
                <a:solidFill>
                  <a:srgbClr val="0070C0"/>
                </a:solidFill>
              </a:rPr>
              <a:t>FY </a:t>
            </a:r>
            <a:r>
              <a:rPr lang="en-US" sz="2800" dirty="0" smtClean="0">
                <a:solidFill>
                  <a:srgbClr val="0070C0"/>
                </a:solidFill>
              </a:rPr>
              <a:t>2018-19 </a:t>
            </a:r>
            <a:r>
              <a:rPr lang="en-US" sz="2800" dirty="0">
                <a:solidFill>
                  <a:srgbClr val="0070C0"/>
                </a:solidFill>
              </a:rPr>
              <a:t>General </a:t>
            </a:r>
            <a:r>
              <a:rPr lang="en-US" sz="2800" dirty="0" smtClean="0">
                <a:solidFill>
                  <a:srgbClr val="0070C0"/>
                </a:solidFill>
              </a:rPr>
              <a:t>Fund Proposed Budget</a:t>
            </a:r>
            <a:r>
              <a:rPr lang="en-US" sz="2400" dirty="0" smtClean="0">
                <a:solidFill>
                  <a:srgbClr val="0070C0"/>
                </a:solidFill>
              </a:rPr>
              <a:t/>
            </a:r>
            <a:br>
              <a:rPr lang="en-US" sz="2400" dirty="0" smtClean="0">
                <a:solidFill>
                  <a:srgbClr val="0070C0"/>
                </a:solidFill>
              </a:rPr>
            </a:br>
            <a:r>
              <a:rPr lang="en-US" sz="2400" dirty="0" smtClean="0"/>
              <a:t>Budget Overview (3 of 4)</a:t>
            </a:r>
            <a:endParaRPr lang="en-US" sz="2400" dirty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8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0241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95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5029200"/>
          </a:xfrm>
        </p:spPr>
        <p:txBody>
          <a:bodyPr/>
          <a:lstStyle/>
          <a:p>
            <a:pPr marL="346075" lvl="0" indent="-346075">
              <a:spcAft>
                <a:spcPct val="60000"/>
              </a:spcAft>
              <a:buClr>
                <a:srgbClr val="0070C0"/>
              </a:buClr>
              <a:tabLst>
                <a:tab pos="1543050" algn="l"/>
              </a:tabLst>
            </a:pPr>
            <a:r>
              <a:rPr lang="en-US" sz="2200" dirty="0" smtClean="0">
                <a:solidFill>
                  <a:srgbClr val="0070C0"/>
                </a:solidFill>
                <a:effectLst/>
              </a:rPr>
              <a:t>Transfers </a:t>
            </a:r>
            <a:r>
              <a:rPr lang="en-US" sz="2200" dirty="0">
                <a:solidFill>
                  <a:srgbClr val="0070C0"/>
                </a:solidFill>
                <a:effectLst/>
              </a:rPr>
              <a:t>and Capital Outlay </a:t>
            </a:r>
            <a:r>
              <a:rPr lang="en-US" sz="2200" dirty="0" smtClean="0">
                <a:solidFill>
                  <a:srgbClr val="0070C0"/>
                </a:solidFill>
                <a:effectLst/>
              </a:rPr>
              <a:t>net increase of</a:t>
            </a:r>
            <a:r>
              <a:rPr lang="en-US" sz="2200" dirty="0">
                <a:solidFill>
                  <a:srgbClr val="0070C0"/>
                </a:solidFill>
                <a:effectLst/>
              </a:rPr>
              <a:t> </a:t>
            </a:r>
            <a:r>
              <a:rPr lang="en-US" sz="2200" dirty="0" smtClean="0">
                <a:solidFill>
                  <a:srgbClr val="0070C0"/>
                </a:solidFill>
                <a:effectLst/>
              </a:rPr>
              <a:t>$1.2 million </a:t>
            </a:r>
            <a:r>
              <a:rPr lang="en-US" sz="2200" dirty="0">
                <a:solidFill>
                  <a:srgbClr val="0070C0"/>
                </a:solidFill>
                <a:effectLst/>
              </a:rPr>
              <a:t>primarily </a:t>
            </a:r>
            <a:r>
              <a:rPr lang="en-US" sz="2200" dirty="0" smtClean="0">
                <a:solidFill>
                  <a:srgbClr val="0070C0"/>
                </a:solidFill>
                <a:effectLst/>
              </a:rPr>
              <a:t>due to:</a:t>
            </a:r>
          </a:p>
          <a:p>
            <a:pPr marL="690563" lvl="1" indent="-347663">
              <a:spcAft>
                <a:spcPct val="6000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2000" dirty="0">
                <a:solidFill>
                  <a:schemeClr val="tx1"/>
                </a:solidFill>
              </a:rPr>
              <a:t>Increases In:</a:t>
            </a:r>
          </a:p>
          <a:p>
            <a:pPr marL="1090613" lvl="2" indent="-347663">
              <a:spcAft>
                <a:spcPct val="60000"/>
              </a:spcAft>
              <a:buFont typeface="Arial" panose="020B0604020202020204" pitchFamily="34" charset="0"/>
              <a:buChar char="•"/>
              <a:tabLst>
                <a:tab pos="1543050" algn="l"/>
              </a:tabLst>
            </a:pPr>
            <a:r>
              <a:rPr lang="en-US" sz="1800" dirty="0">
                <a:solidFill>
                  <a:schemeClr val="tx1"/>
                </a:solidFill>
              </a:rPr>
              <a:t>$1.0 million in transfers due to the 20% transfer of the GSA Loan Repayment to the Low and </a:t>
            </a:r>
            <a:r>
              <a:rPr lang="en-US" sz="1800" dirty="0" smtClean="0">
                <a:solidFill>
                  <a:schemeClr val="tx1"/>
                </a:solidFill>
              </a:rPr>
              <a:t>Moderate </a:t>
            </a:r>
            <a:r>
              <a:rPr lang="en-US" sz="1800" dirty="0">
                <a:solidFill>
                  <a:schemeClr val="tx1"/>
                </a:solidFill>
              </a:rPr>
              <a:t>Housing Fund </a:t>
            </a:r>
          </a:p>
          <a:p>
            <a:pPr marL="1090613" lvl="2" indent="-347663">
              <a:spcAft>
                <a:spcPct val="60000"/>
              </a:spcAft>
              <a:buFont typeface="Arial" panose="020B0604020202020204" pitchFamily="34" charset="0"/>
              <a:buChar char="•"/>
              <a:tabLst>
                <a:tab pos="1543050" algn="l"/>
              </a:tabLst>
            </a:pPr>
            <a:r>
              <a:rPr lang="en-US" sz="1800" dirty="0">
                <a:solidFill>
                  <a:schemeClr val="tx1"/>
                </a:solidFill>
              </a:rPr>
              <a:t>$200 thousand in transfer to the Debt Service Fund</a:t>
            </a:r>
          </a:p>
          <a:p>
            <a:pPr marL="1090613" lvl="2" indent="-347663">
              <a:spcAft>
                <a:spcPct val="60000"/>
              </a:spcAft>
              <a:buFont typeface="Arial" panose="020B0604020202020204" pitchFamily="34" charset="0"/>
              <a:buChar char="•"/>
              <a:tabLst>
                <a:tab pos="1543050" algn="l"/>
              </a:tabLst>
            </a:pPr>
            <a:r>
              <a:rPr lang="en-US" sz="1800" dirty="0">
                <a:solidFill>
                  <a:schemeClr val="tx1"/>
                </a:solidFill>
              </a:rPr>
              <a:t>$116 thousand in transfer to the Capital Funds</a:t>
            </a:r>
          </a:p>
          <a:p>
            <a:pPr marL="690563" lvl="1" indent="-347663">
              <a:spcAft>
                <a:spcPct val="6000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2000" dirty="0">
                <a:solidFill>
                  <a:schemeClr val="tx1"/>
                </a:solidFill>
              </a:rPr>
              <a:t>Decrease In:</a:t>
            </a:r>
          </a:p>
          <a:p>
            <a:pPr marL="1090613" lvl="2" indent="-347663">
              <a:spcAft>
                <a:spcPct val="60000"/>
              </a:spcAft>
              <a:buFont typeface="Arial" panose="020B0604020202020204" pitchFamily="34" charset="0"/>
              <a:buChar char="•"/>
              <a:tabLst>
                <a:tab pos="1543050" algn="l"/>
              </a:tabLst>
            </a:pPr>
            <a:r>
              <a:rPr lang="en-US" sz="1800" dirty="0">
                <a:solidFill>
                  <a:schemeClr val="tx1"/>
                </a:solidFill>
              </a:rPr>
              <a:t>$126 thousand in Capital Outlay</a:t>
            </a:r>
          </a:p>
        </p:txBody>
      </p:sp>
      <p:sp>
        <p:nvSpPr>
          <p:cNvPr id="1219587" name="Rectangle 3"/>
          <p:cNvSpPr>
            <a:spLocks noChangeArrowheads="1"/>
          </p:cNvSpPr>
          <p:nvPr/>
        </p:nvSpPr>
        <p:spPr bwMode="auto">
          <a:xfrm>
            <a:off x="304800" y="1524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 anchor="ctr"/>
          <a:lstStyle/>
          <a:p>
            <a:pPr algn="ctr" eaLnBrk="1" hangingPunct="1"/>
            <a:r>
              <a:rPr lang="en-US" sz="2800" dirty="0">
                <a:solidFill>
                  <a:srgbClr val="0070C0"/>
                </a:solidFill>
              </a:rPr>
              <a:t>FY </a:t>
            </a:r>
            <a:r>
              <a:rPr lang="en-US" sz="2800" dirty="0" smtClean="0">
                <a:solidFill>
                  <a:srgbClr val="0070C0"/>
                </a:solidFill>
              </a:rPr>
              <a:t>2018-19 </a:t>
            </a:r>
            <a:r>
              <a:rPr lang="en-US" sz="2800" dirty="0">
                <a:solidFill>
                  <a:srgbClr val="0070C0"/>
                </a:solidFill>
              </a:rPr>
              <a:t>General Fund Proposed Budget </a:t>
            </a:r>
            <a:endParaRPr lang="en-US" sz="2800" dirty="0" smtClean="0">
              <a:solidFill>
                <a:srgbClr val="0070C0"/>
              </a:solidFill>
            </a:endParaRPr>
          </a:p>
          <a:p>
            <a:pPr algn="ctr" eaLnBrk="1" hangingPunct="1"/>
            <a:r>
              <a:rPr lang="en-US" sz="2400" dirty="0" smtClean="0"/>
              <a:t>Budget Overview (4 of 4)</a:t>
            </a:r>
            <a:endParaRPr lang="en-US" sz="2400" dirty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/>
              <a:t>Slide </a:t>
            </a:r>
            <a:fld id="{62DC2A75-EF25-46CF-89EB-FF2C32A83BE0}" type="slidenum">
              <a:rPr lang="en-US" sz="1600" smtClean="0"/>
              <a:pPr algn="r">
                <a:defRPr/>
              </a:pPr>
              <a:t>9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3660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venir LT Std 65 Medium"/>
        <a:ea typeface=""/>
        <a:cs typeface=""/>
      </a:majorFont>
      <a:minorFont>
        <a:latin typeface="Avenir LT Std 45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Custom 3">
      <a:dk1>
        <a:srgbClr val="000000"/>
      </a:dk1>
      <a:lt1>
        <a:srgbClr val="FAF1D0"/>
      </a:lt1>
      <a:dk2>
        <a:srgbClr val="FAF1D0"/>
      </a:dk2>
      <a:lt2>
        <a:srgbClr val="FAF1D0"/>
      </a:lt2>
      <a:accent1>
        <a:srgbClr val="FAF1D0"/>
      </a:accent1>
      <a:accent2>
        <a:srgbClr val="FAF1D0"/>
      </a:accent2>
      <a:accent3>
        <a:srgbClr val="FAF1D0"/>
      </a:accent3>
      <a:accent4>
        <a:srgbClr val="FAF1D0"/>
      </a:accent4>
      <a:accent5>
        <a:srgbClr val="FAF1D0"/>
      </a:accent5>
      <a:accent6>
        <a:srgbClr val="FAF1D0"/>
      </a:accent6>
      <a:hlink>
        <a:srgbClr val="FAF1D0"/>
      </a:hlink>
      <a:folHlink>
        <a:srgbClr val="FAF1D0"/>
      </a:folHlink>
    </a:clrScheme>
    <a:fontScheme name="Custom Design">
      <a:majorFont>
        <a:latin typeface="Avenir LT Std 65 Medium"/>
        <a:ea typeface=""/>
        <a:cs typeface=""/>
      </a:majorFont>
      <a:minorFont>
        <a:latin typeface="Avenir LT Std 45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MarigoldPowerPointTemplate</Template>
  <TotalTime>849</TotalTime>
  <Words>5600</Words>
  <Application>Microsoft Office PowerPoint</Application>
  <PresentationFormat>On-screen Show (4:3)</PresentationFormat>
  <Paragraphs>1626</Paragraphs>
  <Slides>74</Slides>
  <Notes>58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74</vt:i4>
      </vt:variant>
    </vt:vector>
  </HeadingPairs>
  <TitlesOfParts>
    <vt:vector size="76" baseType="lpstr">
      <vt:lpstr>Custom Design</vt:lpstr>
      <vt:lpstr>1_Custom Design</vt:lpstr>
      <vt:lpstr>City of Glendale Budget Hearing May 22, 2018 </vt:lpstr>
      <vt:lpstr>Agenda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FY 2018-19 General Fund Proposed Budget Proposed Service Level Adjustments  Recap</vt:lpstr>
      <vt:lpstr>PowerPoint Presentation</vt:lpstr>
      <vt:lpstr>PowerPoint Presentation</vt:lpstr>
      <vt:lpstr>PowerPoint Presentation</vt:lpstr>
      <vt:lpstr>FY 2018-19 Proposed Budget Summary of All Funds by Type</vt:lpstr>
      <vt:lpstr>FY 2018-19 Proposed Budget Summary of Appropriations-All Funds Overview </vt:lpstr>
      <vt:lpstr>FY 2018-19 Proposed Budget Summary of Appropriations-General Fund (1 of 2)</vt:lpstr>
      <vt:lpstr>FY 2018-19 Proposed Budget Summary of Appropriations-General Fund (2 of 2)</vt:lpstr>
      <vt:lpstr>FY 2018-19 Proposed Budget Summary of Appropriations-Special Revenue Funds (1 of 4)</vt:lpstr>
      <vt:lpstr>FY 2018-19 Proposed Budget Summary of Appropriations-Special Revenue Funds (2 of 4)</vt:lpstr>
      <vt:lpstr> FY 2018-19 Proposed Budget Summary of Appropriation-Special Revenue Funds (3 of 4)</vt:lpstr>
      <vt:lpstr>FY 2018-19 Proposed Budget Summary of Appropriation-Special Revenue Funds (4 of 4)</vt:lpstr>
      <vt:lpstr>FY 2018-19 Proposed Budget Summary of Appropriation-Debt Service Funds </vt:lpstr>
      <vt:lpstr>FY 2018-19 Proposed Budget Summary of Appropriation-Capital Improvement Funds (1 of 2)</vt:lpstr>
      <vt:lpstr>FY 2018-19 Proposed Budget Summary of Appropriation-Capital Improvement Funds (2 of 2)</vt:lpstr>
      <vt:lpstr>FY 2018-19 Proposed Budget Summary of Appropriation-Enterprise Funds</vt:lpstr>
      <vt:lpstr>FY 2018-19 Proposed Budget Summary of Appropriation-Internal Service Funds (1 of 2)</vt:lpstr>
      <vt:lpstr>FY 2018-19 Proposed Budget Summary of Appropriation-Internal Service Funds (2 of 2)</vt:lpstr>
      <vt:lpstr>FY 2018-19 Proposed Budget Summary of Appropriations - All Funds Recap </vt:lpstr>
      <vt:lpstr>Proposed Citywide Fee Changes FY 2018-19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Citywide User Fees, Fines, Rates &amp; Charges Cost of Service Analysis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Public Benefit Program Background</vt:lpstr>
      <vt:lpstr>Program Highlights</vt:lpstr>
      <vt:lpstr>Proposed Budget</vt:lpstr>
      <vt:lpstr>PowerPoint Presentation</vt:lpstr>
      <vt:lpstr>Background</vt:lpstr>
      <vt:lpstr>Background</vt:lpstr>
      <vt:lpstr>Financial Plan Development &amp; Goals</vt:lpstr>
      <vt:lpstr>Public Outreach</vt:lpstr>
      <vt:lpstr>PowerPoint Presentation</vt:lpstr>
      <vt:lpstr>GWP Electric Rate Structure</vt:lpstr>
      <vt:lpstr>Changes from Previous COSA-Electric</vt:lpstr>
      <vt:lpstr>Proposed Revenue Adjustments-Electric</vt:lpstr>
      <vt:lpstr>Revenue Adjustments/ Prop 26 Structural Changes-Electric</vt:lpstr>
      <vt:lpstr>Major Findings and Recommendations-Electric</vt:lpstr>
      <vt:lpstr>Single Family Average Monthly Bill-Electric</vt:lpstr>
      <vt:lpstr>PowerPoint Presentation</vt:lpstr>
      <vt:lpstr>Changes from Previous COSA-Water</vt:lpstr>
      <vt:lpstr>Changes from Previous COSA-Water</vt:lpstr>
      <vt:lpstr>Proposed Revenue Adjustments-Water</vt:lpstr>
      <vt:lpstr>Major Findings and Recommendations-Water</vt:lpstr>
      <vt:lpstr>Major Findings and Recommendations-Water</vt:lpstr>
      <vt:lpstr>Single Family Bill Comparison-Water</vt:lpstr>
      <vt:lpstr>PowerPoint Presentation</vt:lpstr>
      <vt:lpstr>PowerPoint Presentation</vt:lpstr>
      <vt:lpstr>Background</vt:lpstr>
      <vt:lpstr>Proposal to Increase Wastewater Rates</vt:lpstr>
      <vt:lpstr>PowerPoint Presentation</vt:lpstr>
      <vt:lpstr>PowerPoint Presentation</vt:lpstr>
      <vt:lpstr>Comparison of a Single Family Monthly Average Bill* with Six Other Cities (under Proposed Rate)</vt:lpstr>
      <vt:lpstr>Summary</vt:lpstr>
      <vt:lpstr>FY 2018-19 Budget Adoption Calendar</vt:lpstr>
      <vt:lpstr>FY 2018-19 Budget Adoption Calendar</vt:lpstr>
      <vt:lpstr>Staff Recommendations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City of Glendale Budget Hearing May 22, 2018</dc:title>
  <dc:creator>Arakelyan, Sona</dc:creator>
  <cp:lastModifiedBy>Karamyan, Mari</cp:lastModifiedBy>
  <cp:revision>56</cp:revision>
  <cp:lastPrinted>2018-05-22T21:27:55Z</cp:lastPrinted>
  <dcterms:created xsi:type="dcterms:W3CDTF">2018-05-15T18:24:49Z</dcterms:created>
  <dcterms:modified xsi:type="dcterms:W3CDTF">2018-05-22T21:41:38Z</dcterms:modified>
</cp:coreProperties>
</file>