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charts/chart1.xml" ContentType="application/vnd.openxmlformats-officedocument.drawingml.chart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77"/>
  </p:notesMasterIdLst>
  <p:handoutMasterIdLst>
    <p:handoutMasterId r:id="rId78"/>
  </p:handoutMasterIdLst>
  <p:sldIdLst>
    <p:sldId id="256" r:id="rId3"/>
    <p:sldId id="258" r:id="rId4"/>
    <p:sldId id="259" r:id="rId5"/>
    <p:sldId id="29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71" r:id="rId30"/>
    <p:sldId id="286" r:id="rId31"/>
    <p:sldId id="287" r:id="rId32"/>
    <p:sldId id="288" r:id="rId33"/>
    <p:sldId id="289" r:id="rId34"/>
    <p:sldId id="296" r:id="rId35"/>
    <p:sldId id="338" r:id="rId36"/>
    <p:sldId id="339" r:id="rId37"/>
    <p:sldId id="297" r:id="rId38"/>
    <p:sldId id="298" r:id="rId39"/>
    <p:sldId id="337" r:id="rId40"/>
    <p:sldId id="290" r:id="rId41"/>
    <p:sldId id="300" r:id="rId42"/>
    <p:sldId id="301" r:id="rId43"/>
    <p:sldId id="335" r:id="rId44"/>
    <p:sldId id="331" r:id="rId45"/>
    <p:sldId id="305" r:id="rId46"/>
    <p:sldId id="306" r:id="rId47"/>
    <p:sldId id="307" r:id="rId48"/>
    <p:sldId id="308" r:id="rId49"/>
    <p:sldId id="336" r:id="rId50"/>
    <p:sldId id="309" r:id="rId51"/>
    <p:sldId id="310" r:id="rId52"/>
    <p:sldId id="311" r:id="rId53"/>
    <p:sldId id="312" r:id="rId54"/>
    <p:sldId id="333" r:id="rId55"/>
    <p:sldId id="313" r:id="rId56"/>
    <p:sldId id="314" r:id="rId57"/>
    <p:sldId id="315" r:id="rId58"/>
    <p:sldId id="316" r:id="rId59"/>
    <p:sldId id="317" r:id="rId60"/>
    <p:sldId id="318" r:id="rId61"/>
    <p:sldId id="332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294" r:id="rId73"/>
    <p:sldId id="334" r:id="rId74"/>
    <p:sldId id="330" r:id="rId75"/>
    <p:sldId id="329" r:id="rId7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dinez, Christine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29" autoAdjust="0"/>
  </p:normalViewPr>
  <p:slideViewPr>
    <p:cSldViewPr>
      <p:cViewPr>
        <p:scale>
          <a:sx n="90" d="100"/>
          <a:sy n="90" d="100"/>
        </p:scale>
        <p:origin x="-242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1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commentAuthors" Target="commentAuthor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86CDE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86CDE6"/>
              </a:solidFill>
              <a:ln>
                <a:solidFill>
                  <a:srgbClr val="CDD3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11-4E17-B168-3B19D16B8AC0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$</a:t>
                    </a:r>
                    <a:r>
                      <a:rPr lang="en-US" b="1" dirty="0" smtClean="0"/>
                      <a:t>20.73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$</a:t>
                    </a:r>
                    <a:r>
                      <a:rPr lang="en-US" b="1" dirty="0" smtClean="0"/>
                      <a:t>24.67**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$</a:t>
                    </a:r>
                    <a:r>
                      <a:rPr lang="en-US" b="1" dirty="0" smtClean="0"/>
                      <a:t>32.70**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/>
                      <a:t>$</a:t>
                    </a:r>
                    <a:r>
                      <a:rPr lang="en-US" b="1" dirty="0" smtClean="0"/>
                      <a:t>43.69**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&quot;$&quot;#,##0.00" sourceLinked="0"/>
            <c:spPr>
              <a:solidFill>
                <a:schemeClr val="bg1">
                  <a:lumMod val="9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Santa Monica</c:v>
                </c:pt>
                <c:pt idx="1">
                  <c:v>Glendale</c:v>
                </c:pt>
                <c:pt idx="2">
                  <c:v>Burbank</c:v>
                </c:pt>
                <c:pt idx="3">
                  <c:v>San Fernando</c:v>
                </c:pt>
                <c:pt idx="4">
                  <c:v>CVWD</c:v>
                </c:pt>
                <c:pt idx="5">
                  <c:v>Los Angeles</c:v>
                </c:pt>
                <c:pt idx="6">
                  <c:v>Beverly Hills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18.97</c:v>
                </c:pt>
                <c:pt idx="1">
                  <c:v>20.73</c:v>
                </c:pt>
                <c:pt idx="2">
                  <c:v>24.67</c:v>
                </c:pt>
                <c:pt idx="3">
                  <c:v>32.700000000000003</c:v>
                </c:pt>
                <c:pt idx="4">
                  <c:v>34.11</c:v>
                </c:pt>
                <c:pt idx="5">
                  <c:v>38.4</c:v>
                </c:pt>
                <c:pt idx="6">
                  <c:v>43.69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11-4E17-B168-3B19D16B8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827712"/>
        <c:axId val="143829248"/>
      </c:barChart>
      <c:catAx>
        <c:axId val="143827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143829248"/>
        <c:crosses val="autoZero"/>
        <c:auto val="1"/>
        <c:lblAlgn val="ctr"/>
        <c:lblOffset val="100"/>
        <c:noMultiLvlLbl val="0"/>
      </c:catAx>
      <c:valAx>
        <c:axId val="14382924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14382771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6D6E252-4C8E-4E8A-A6DD-C426B2E3CB8B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787CB8A-B1D7-4874-8EE9-A1986AC97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0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F4834E7-B808-40E3-B122-B206974A411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26E0EA2-4D9A-423A-A45A-3C46F919A7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26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089" indent="-2915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291" indent="-2332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2808" indent="-2332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9324" indent="-2332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5840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2358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8872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5389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78A257-1D12-4ECE-B864-A47C7AED1FA3}" type="slidenum">
              <a:rPr lang="en-US" altLang="en-US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089" indent="-2915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291" indent="-2332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2808" indent="-2332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9324" indent="-2332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5840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2358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8872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5389" indent="-2332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May 3, 2016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737" indent="-286054">
              <a:defRPr>
                <a:solidFill>
                  <a:srgbClr val="FFFF00"/>
                </a:solidFill>
                <a:latin typeface="Arial" charset="0"/>
              </a:defRPr>
            </a:lvl2pPr>
            <a:lvl3pPr marL="1144213" indent="-228842">
              <a:defRPr>
                <a:solidFill>
                  <a:srgbClr val="FFFF00"/>
                </a:solidFill>
                <a:latin typeface="Arial" charset="0"/>
              </a:defRPr>
            </a:lvl3pPr>
            <a:lvl4pPr marL="1601899" indent="-228842">
              <a:defRPr>
                <a:solidFill>
                  <a:srgbClr val="FFFF00"/>
                </a:solidFill>
                <a:latin typeface="Arial" charset="0"/>
              </a:defRPr>
            </a:lvl4pPr>
            <a:lvl5pPr marL="2059584" indent="-228842">
              <a:defRPr>
                <a:solidFill>
                  <a:srgbClr val="FFFF00"/>
                </a:solidFill>
                <a:latin typeface="Arial" charset="0"/>
              </a:defRPr>
            </a:lvl5pPr>
            <a:lvl6pPr marL="2517269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4954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2641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0326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DB50099-76F4-44E1-B743-3D5DED4CEDFA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737" indent="-286054">
              <a:defRPr>
                <a:solidFill>
                  <a:srgbClr val="FFFF00"/>
                </a:solidFill>
                <a:latin typeface="Arial" charset="0"/>
              </a:defRPr>
            </a:lvl2pPr>
            <a:lvl3pPr marL="1144213" indent="-228842">
              <a:defRPr>
                <a:solidFill>
                  <a:srgbClr val="FFFF00"/>
                </a:solidFill>
                <a:latin typeface="Arial" charset="0"/>
              </a:defRPr>
            </a:lvl3pPr>
            <a:lvl4pPr marL="1601899" indent="-228842">
              <a:defRPr>
                <a:solidFill>
                  <a:srgbClr val="FFFF00"/>
                </a:solidFill>
                <a:latin typeface="Arial" charset="0"/>
              </a:defRPr>
            </a:lvl4pPr>
            <a:lvl5pPr marL="2059584" indent="-228842">
              <a:defRPr>
                <a:solidFill>
                  <a:srgbClr val="FFFF00"/>
                </a:solidFill>
                <a:latin typeface="Arial" charset="0"/>
              </a:defRPr>
            </a:lvl5pPr>
            <a:lvl6pPr marL="2517269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4954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2641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0326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98A305C-71A7-4336-9A44-87B176520F3B}" type="slidenum">
              <a:rPr lang="en-US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6D1C8A1-7699-42C6-B73B-8BFDB4377B84}" type="slidenum">
              <a:rPr lang="en-US" altLang="en-US" smtClean="0">
                <a:solidFill>
                  <a:srgbClr val="000000"/>
                </a:solidFill>
              </a:rPr>
              <a:pPr/>
              <a:t>18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1F723656-A47A-427B-87BF-2D6F5656A4FF}" type="slidenum">
              <a:rPr lang="en-US" altLang="en-US" smtClean="0">
                <a:solidFill>
                  <a:srgbClr val="000000"/>
                </a:solidFill>
              </a:rPr>
              <a:pPr/>
              <a:t>19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F86FA26-CB7D-43BC-BD76-3DD306BFEE50}" type="slidenum">
              <a:rPr lang="en-US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FE8565B-0110-46D1-A3D5-7A6C0849F9DF}" type="slidenum">
              <a:rPr lang="en-US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DDA121DE-5707-403F-B20B-8806126B9D0E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443044C4-6A6A-48C8-AB81-05F58239FDAB}" type="slidenum">
              <a:rPr lang="en-US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29B40-4A72-4914-863B-71F63DCFED2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5" y="4422466"/>
            <a:ext cx="5150273" cy="4188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F73EA44C-D8D5-472A-86D0-3DE8C4031A6B}" type="slidenum">
              <a:rPr lang="en-US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67FCFE5-779E-4F04-8658-B89DA3C1FD07}" type="slidenum">
              <a:rPr lang="en-US" altLang="en-US" smtClean="0">
                <a:solidFill>
                  <a:srgbClr val="000000"/>
                </a:solidFill>
              </a:rPr>
              <a:pPr/>
              <a:t>25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A8EC2B33-C52E-4929-AA2F-31D1F2E70D59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08489329-2521-4913-89F9-797310D4A5A9}" type="slidenum">
              <a:rPr lang="en-US" altLang="en-US" smtClean="0">
                <a:solidFill>
                  <a:srgbClr val="000000"/>
                </a:solidFill>
              </a:rPr>
              <a:pPr/>
              <a:t>27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28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62" indent="-28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453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599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745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5890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036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183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329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C25436-9EBC-4DA4-8DDE-E66CE9A67C58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62" indent="-28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453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599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745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5890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036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183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329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15997-C961-4FAB-84E0-540C3BA369D9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221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033" indent="-288858">
              <a:defRPr b="1">
                <a:solidFill>
                  <a:schemeClr val="tx1"/>
                </a:solidFill>
                <a:latin typeface="Arial" charset="0"/>
              </a:defRPr>
            </a:lvl2pPr>
            <a:lvl3pPr marL="1155437" indent="-231087">
              <a:defRPr b="1">
                <a:solidFill>
                  <a:schemeClr val="tx1"/>
                </a:solidFill>
                <a:latin typeface="Arial" charset="0"/>
              </a:defRPr>
            </a:lvl3pPr>
            <a:lvl4pPr marL="1617611" indent="-231087">
              <a:defRPr b="1">
                <a:solidFill>
                  <a:schemeClr val="tx1"/>
                </a:solidFill>
                <a:latin typeface="Arial" charset="0"/>
              </a:defRPr>
            </a:lvl4pPr>
            <a:lvl5pPr marL="2079785" indent="-231087">
              <a:defRPr b="1">
                <a:solidFill>
                  <a:schemeClr val="tx1"/>
                </a:solidFill>
                <a:latin typeface="Arial" charset="0"/>
              </a:defRPr>
            </a:lvl5pPr>
            <a:lvl6pPr marL="2541960" indent="-231087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135" indent="-231087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310" indent="-231087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483" indent="-231087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732D67A-86AE-4B54-A41A-2FBF9D380F31}" type="slidenum">
              <a:rPr lang="en-US" b="0" smtClean="0">
                <a:solidFill>
                  <a:srgbClr val="000000"/>
                </a:solidFill>
              </a:rPr>
              <a:pPr/>
              <a:t>34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35" indent="-286129">
              <a:defRPr b="1">
                <a:solidFill>
                  <a:schemeClr val="tx1"/>
                </a:solidFill>
                <a:latin typeface="Arial" charset="0"/>
              </a:defRPr>
            </a:lvl2pPr>
            <a:lvl3pPr marL="1144516" indent="-228903">
              <a:defRPr b="1">
                <a:solidFill>
                  <a:schemeClr val="tx1"/>
                </a:solidFill>
                <a:latin typeface="Arial" charset="0"/>
              </a:defRPr>
            </a:lvl3pPr>
            <a:lvl4pPr marL="1602322" indent="-228903">
              <a:defRPr b="1">
                <a:solidFill>
                  <a:schemeClr val="tx1"/>
                </a:solidFill>
                <a:latin typeface="Arial" charset="0"/>
              </a:defRPr>
            </a:lvl4pPr>
            <a:lvl5pPr marL="2060129" indent="-228903">
              <a:defRPr b="1">
                <a:solidFill>
                  <a:schemeClr val="tx1"/>
                </a:solidFill>
                <a:latin typeface="Arial" charset="0"/>
              </a:defRPr>
            </a:lvl5pPr>
            <a:lvl6pPr marL="2517936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740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548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354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39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41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8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42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43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45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46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47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48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+mn-lt"/>
              </a:rPr>
              <a:t>Energy Cost Adjustment Charge</a:t>
            </a:r>
          </a:p>
          <a:p>
            <a:r>
              <a:rPr lang="en-US" dirty="0">
                <a:latin typeface="+mn-lt"/>
              </a:rPr>
              <a:t>Charge or credit to adjust for the variation from projected costs of fuel and purchased power, charged on a $/kwh basis. Effective July 1, 2015 this charge is $0.00 per kilowatt sales.</a:t>
            </a:r>
          </a:p>
          <a:p>
            <a:r>
              <a:rPr lang="en-US" b="1" dirty="0">
                <a:latin typeface="+mn-lt"/>
              </a:rPr>
              <a:t>Regulatory Adjustment Charge</a:t>
            </a:r>
          </a:p>
          <a:p>
            <a:r>
              <a:rPr lang="en-US" dirty="0">
                <a:latin typeface="+mn-lt"/>
              </a:rPr>
              <a:t>Charge or credit to adjust for the variance from projected regulatory compliance costs, charged on a $/kwh basis. Effective July 1, 2015, this charge is $0.0076 per kilowatt sales.</a:t>
            </a:r>
          </a:p>
          <a:p>
            <a:r>
              <a:rPr lang="en-US" b="1" dirty="0">
                <a:latin typeface="+mn-lt"/>
              </a:rPr>
              <a:t>Revenue Decoupling Charge</a:t>
            </a:r>
          </a:p>
          <a:p>
            <a:r>
              <a:rPr lang="en-US" dirty="0">
                <a:latin typeface="+mn-lt"/>
              </a:rPr>
              <a:t>Charge or credit to adjust for the difference between actual and projected sales volumes, charged on a $/kwh basis. Effective July 1, 2015, this charge will remain at $0.00 per kilowatt sales.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50</a:t>
            </a:fld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801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51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52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53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1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54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889" indent="-2861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444" indent="-2288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221" indent="-2288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9998" indent="-2288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7776" indent="-228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554" indent="-228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332" indent="-228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109" indent="-228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EFB13-3981-46EC-9E3D-C9FF75E505E9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55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0EA2-4D9A-423A-A45A-3C46F919A74D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654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57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58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59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SFR – ¾” meter 15 hcf/mo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MFR – 1” meter 4 DUs 20 hcf /mo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Comm – 1” meter 47 hcf/mo 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60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61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EFB13-3981-46EC-9E3D-C9FF75E505E9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62</a:t>
            </a:fld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35" indent="-286129">
              <a:defRPr b="1">
                <a:solidFill>
                  <a:schemeClr val="tx1"/>
                </a:solidFill>
                <a:latin typeface="Arial" charset="0"/>
              </a:defRPr>
            </a:lvl2pPr>
            <a:lvl3pPr marL="1144516" indent="-228903">
              <a:defRPr b="1">
                <a:solidFill>
                  <a:schemeClr val="tx1"/>
                </a:solidFill>
                <a:latin typeface="Arial" charset="0"/>
              </a:defRPr>
            </a:lvl3pPr>
            <a:lvl4pPr marL="1602322" indent="-228903">
              <a:defRPr b="1">
                <a:solidFill>
                  <a:schemeClr val="tx1"/>
                </a:solidFill>
                <a:latin typeface="Arial" charset="0"/>
              </a:defRPr>
            </a:lvl4pPr>
            <a:lvl5pPr marL="2060129" indent="-228903">
              <a:defRPr b="1">
                <a:solidFill>
                  <a:schemeClr val="tx1"/>
                </a:solidFill>
                <a:latin typeface="Arial" charset="0"/>
              </a:defRPr>
            </a:lvl5pPr>
            <a:lvl6pPr marL="2517936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740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548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354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63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1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587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722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http://www.mlive.com/news/kalamazoo/index.ssf/2015/03/five_things_about_reverse_angl.html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927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1165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1359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2673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35" indent="-286129">
              <a:defRPr b="1">
                <a:solidFill>
                  <a:schemeClr val="tx1"/>
                </a:solidFill>
                <a:latin typeface="Arial" charset="0"/>
              </a:defRPr>
            </a:lvl2pPr>
            <a:lvl3pPr marL="1144516" indent="-228903">
              <a:defRPr b="1">
                <a:solidFill>
                  <a:schemeClr val="tx1"/>
                </a:solidFill>
                <a:latin typeface="Arial" charset="0"/>
              </a:defRPr>
            </a:lvl3pPr>
            <a:lvl4pPr marL="1602322" indent="-228903">
              <a:defRPr b="1">
                <a:solidFill>
                  <a:schemeClr val="tx1"/>
                </a:solidFill>
                <a:latin typeface="Arial" charset="0"/>
              </a:defRPr>
            </a:lvl4pPr>
            <a:lvl5pPr marL="2060129" indent="-228903">
              <a:defRPr b="1">
                <a:solidFill>
                  <a:schemeClr val="tx1"/>
                </a:solidFill>
                <a:latin typeface="Arial" charset="0"/>
              </a:defRPr>
            </a:lvl5pPr>
            <a:lvl6pPr marL="2517936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740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548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354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74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9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9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97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0C347D-E523-4FFF-A42B-69F63F544A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8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9265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8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1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27390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84AD047-A750-4502-A2C1-981712CC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1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3357352-67D4-4E5D-96DB-0F23C7D21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E13BE581-8502-4F0D-A97A-88170EC402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85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700" y="1676400"/>
            <a:ext cx="9131300" cy="1470025"/>
          </a:xfrm>
        </p:spPr>
        <p:txBody>
          <a:bodyPr/>
          <a:lstStyle>
            <a:lvl1pPr algn="ctr"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add Master 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67000"/>
            <a:ext cx="9144000" cy="762000"/>
          </a:xfrm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187700"/>
            <a:ext cx="9144000" cy="8509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739917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8080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524000"/>
            <a:ext cx="8229600" cy="5105400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Sample	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Sample</a:t>
            </a:r>
          </a:p>
          <a:p>
            <a:pPr lvl="3"/>
            <a:r>
              <a:rPr lang="en-US" dirty="0" smtClean="0"/>
              <a:t>Sample</a:t>
            </a:r>
          </a:p>
          <a:p>
            <a:pPr lvl="4"/>
            <a:r>
              <a:rPr lang="en-US" dirty="0" smtClean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97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16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/Com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2286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Questions </a:t>
            </a: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&amp; </a:t>
            </a: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Comments</a:t>
            </a:r>
            <a:endParaRPr lang="en-US" sz="4000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9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2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703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2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4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99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630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123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75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36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br>
              <a:rPr lang="en-US" noProof="0"/>
            </a:b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5875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Slide </a:t>
            </a:r>
            <a:fld id="{E13BE581-8502-4F0D-A97A-88170EC402A8}" type="slidenum"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/>
              </a:pPr>
              <a:t>‹#›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46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3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94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7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02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18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Char char="•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City of Glendale</a:t>
            </a:r>
            <a:r>
              <a:rPr lang="en-US" sz="4800" dirty="0">
                <a:solidFill>
                  <a:srgbClr val="FFFF00"/>
                </a:solidFill>
              </a:rPr>
              <a:t/>
            </a:r>
            <a:br>
              <a:rPr lang="en-US" sz="48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Budget </a:t>
            </a:r>
            <a:r>
              <a:rPr lang="en-US" sz="3600" dirty="0" smtClean="0">
                <a:solidFill>
                  <a:srgbClr val="0070C0"/>
                </a:solidFill>
              </a:rPr>
              <a:t>Hearing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May 22, 2018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pPr algn="ctr"/>
            <a:r>
              <a:rPr lang="en-US" altLang="en-US" sz="2800" dirty="0">
                <a:solidFill>
                  <a:srgbClr val="0070C0"/>
                </a:solidFill>
                <a:effectLst/>
              </a:rPr>
              <a:t>FY </a:t>
            </a:r>
            <a:r>
              <a:rPr lang="en-US" altLang="en-US" sz="2800" dirty="0" smtClean="0">
                <a:solidFill>
                  <a:srgbClr val="0070C0"/>
                </a:solidFill>
                <a:effectLst/>
              </a:rPr>
              <a:t>2018-19 General Fund Proposed </a:t>
            </a:r>
            <a:r>
              <a:rPr lang="en-US" altLang="en-US" sz="2800" dirty="0">
                <a:solidFill>
                  <a:srgbClr val="0070C0"/>
                </a:solidFill>
                <a:effectLst/>
              </a:rPr>
              <a:t>Budget</a:t>
            </a:r>
            <a:r>
              <a:rPr lang="en-US" altLang="en-US" sz="3200" dirty="0">
                <a:solidFill>
                  <a:srgbClr val="0070C0"/>
                </a:solidFill>
                <a:effectLst/>
              </a:rPr>
              <a:t/>
            </a:r>
            <a:br>
              <a:rPr lang="en-US" altLang="en-US" sz="3200" dirty="0">
                <a:solidFill>
                  <a:srgbClr val="0070C0"/>
                </a:solidFill>
                <a:effectLst/>
              </a:rPr>
            </a:br>
            <a:r>
              <a:rPr lang="en-US" altLang="en-US" sz="2400" dirty="0">
                <a:solidFill>
                  <a:schemeClr val="tx1"/>
                </a:solidFill>
                <a:effectLst/>
              </a:rPr>
              <a:t>Proposed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effectLst/>
              </a:rPr>
              <a:t>Service Level Adjustments  Recap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373607"/>
              </p:ext>
            </p:extLst>
          </p:nvPr>
        </p:nvGraphicFramePr>
        <p:xfrm>
          <a:off x="76200" y="914400"/>
          <a:ext cx="8991600" cy="5913274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3205701"/>
                <a:gridCol w="1329193"/>
                <a:gridCol w="4456706"/>
              </a:tblGrid>
              <a:tr h="122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Recurring Adjustments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Description Detail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511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Administrative Services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41,079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vacant position redirected for Accounts Payable Tech I position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4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Clerk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58,100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Reallocation of Admin Analyst to City Clerk Records Administrator; Hourly Wages; General Supplies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640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Development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573,086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Four vacant positions redirected for Planning Assistant, Planning Associate, Principal Planner, and Planner positions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21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Services &amp; Parks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84,000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 in Aquatic Swim Lessons &amp; Recreation Swim Hours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228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Human Resources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70,263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vacant position redirected for HR Technician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15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Innovation Performance &amp; Audit (IPA)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74,682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Hourly Wages for Data and Performance Analyst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380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Library, Arts &amp; Culture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257,000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Contractual Services for security guard services, Hourly Wages and additional Utilities budget to maintain Central and Branch Library hours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411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1,029,966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 of a School Resource Officer position; Salary Adjustments for Communications Operator and Shift Supervisor positions; Overtime; Contractual for Medical services; Hourly Wages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152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Works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114,657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vacant position redirected for a Traffic Engineering Associate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  <a:tr h="243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Adjustments: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2,302,833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$2.15M in Salaries and Benefits, $152K in M&amp;O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71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29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355465"/>
              </p:ext>
            </p:extLst>
          </p:nvPr>
        </p:nvGraphicFramePr>
        <p:xfrm>
          <a:off x="685800" y="1371600"/>
          <a:ext cx="7772400" cy="3352800"/>
        </p:xfrm>
        <a:graphic>
          <a:graphicData uri="http://schemas.openxmlformats.org/drawingml/2006/table">
            <a:tbl>
              <a:tblPr/>
              <a:tblGrid>
                <a:gridCol w="5334000"/>
                <a:gridCol w="2438400"/>
              </a:tblGrid>
              <a:tr h="23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Resources: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381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228,409,246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Assigned Econ Dev Fund Balance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985,379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Total Resources: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  $     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229,394,625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Total Appropriations: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227,786,018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Projected Net Surplus: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   1,608,607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1192982" name="Rectangle 22"/>
          <p:cNvSpPr>
            <a:spLocks noChangeArrowheads="1"/>
          </p:cNvSpPr>
          <p:nvPr/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algn="ctr" eaLnBrk="1" hangingPunct="1">
              <a:defRPr/>
            </a:pPr>
            <a:endParaRPr lang="en-US" sz="2400" dirty="0" smtClean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FY </a:t>
            </a:r>
            <a:r>
              <a:rPr lang="en-US" altLang="en-US" sz="2800" dirty="0" smtClean="0">
                <a:solidFill>
                  <a:srgbClr val="0070C0"/>
                </a:solidFill>
              </a:rPr>
              <a:t>2018-19 General Fund Proposed </a:t>
            </a:r>
            <a:r>
              <a:rPr lang="en-US" altLang="en-US" sz="2800" dirty="0">
                <a:solidFill>
                  <a:srgbClr val="0070C0"/>
                </a:solidFill>
              </a:rPr>
              <a:t>Budget</a:t>
            </a:r>
            <a:r>
              <a:rPr lang="en-US" altLang="en-US" sz="2400" dirty="0">
                <a:solidFill>
                  <a:srgbClr val="0070C0"/>
                </a:solidFill>
              </a:rPr>
              <a:t> </a:t>
            </a:r>
            <a:endParaRPr lang="en-US" altLang="en-US" sz="2400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General Fund Resources and Appropriations</a:t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endParaRPr lang="en-U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18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6018" y="76200"/>
            <a:ext cx="853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 eaLnBrk="1" hangingPunct="1"/>
            <a:r>
              <a:rPr lang="en-US" altLang="en-US" sz="2800" dirty="0" smtClean="0">
                <a:solidFill>
                  <a:srgbClr val="0070C0"/>
                </a:solidFill>
                <a:effectLst/>
              </a:rPr>
              <a:t>FY 2018-19 General Fund Projected Year-End </a:t>
            </a:r>
          </a:p>
          <a:p>
            <a:pPr algn="ctr" eaLnBrk="1" hangingPunct="1"/>
            <a:r>
              <a:rPr lang="en-US" alt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altLang="en-US" sz="2800" dirty="0" smtClean="0">
                <a:solidFill>
                  <a:srgbClr val="0070C0"/>
                </a:solidFill>
                <a:effectLst/>
              </a:rPr>
              <a:t>Fund Balance</a:t>
            </a:r>
            <a:r>
              <a:rPr lang="en-US" altLang="en-US" sz="20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altLang="en-US" sz="2000" dirty="0" smtClean="0">
                <a:solidFill>
                  <a:srgbClr val="C00000"/>
                </a:solidFill>
                <a:effectLst/>
              </a:rPr>
            </a:br>
            <a:r>
              <a:rPr lang="en-US" altLang="en-US" sz="1800" dirty="0">
                <a:solidFill>
                  <a:srgbClr val="333333"/>
                </a:solidFill>
              </a:rPr>
              <a:t>A</a:t>
            </a:r>
            <a:r>
              <a:rPr lang="en-US" altLang="en-US" sz="1800" dirty="0" smtClean="0">
                <a:solidFill>
                  <a:srgbClr val="333333"/>
                </a:solidFill>
                <a:effectLst/>
              </a:rPr>
              <a:t>s of </a:t>
            </a:r>
            <a:r>
              <a:rPr lang="en-US" altLang="en-US" sz="1800" dirty="0" smtClean="0">
                <a:solidFill>
                  <a:srgbClr val="333333"/>
                </a:solidFill>
              </a:rPr>
              <a:t>June 30</a:t>
            </a:r>
            <a:r>
              <a:rPr lang="en-US" altLang="en-US" sz="1800" dirty="0" smtClean="0">
                <a:solidFill>
                  <a:srgbClr val="333333"/>
                </a:solidFill>
                <a:effectLst/>
              </a:rPr>
              <a:t>, 2018 (</a:t>
            </a:r>
            <a:r>
              <a:rPr lang="en-US" altLang="en-US" sz="1800" dirty="0" smtClean="0">
                <a:solidFill>
                  <a:srgbClr val="333333"/>
                </a:solidFill>
              </a:rPr>
              <a:t>In Thousands)</a:t>
            </a:r>
            <a:endParaRPr lang="en-US" sz="2400" kern="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Group 1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91213666"/>
              </p:ext>
            </p:extLst>
          </p:nvPr>
        </p:nvGraphicFramePr>
        <p:xfrm>
          <a:off x="457200" y="1371600"/>
          <a:ext cx="7924800" cy="3322320"/>
        </p:xfrm>
        <a:graphic>
          <a:graphicData uri="http://schemas.openxmlformats.org/drawingml/2006/table">
            <a:tbl>
              <a:tblPr lastRow="1"/>
              <a:tblGrid>
                <a:gridCol w="4953000"/>
                <a:gridCol w="228600"/>
                <a:gridCol w="1529395"/>
                <a:gridCol w="242761"/>
                <a:gridCol w="971044"/>
              </a:tblGrid>
              <a:tr h="44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Unassigned &amp; Charter Reserve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of Budget*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 Ending Fund Balance, 6/30/2018*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89,774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41.8%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 Deposit to PERS Stabilization Fund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(26,500)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Beginning Fund Balance, 7/1/2018**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63,274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27.9%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 Projected Surplus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1,609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Ending Fund Balance, 6/30/2019**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64,883</a:t>
                      </a:r>
                    </a:p>
                  </a:txBody>
                  <a:tcPr marL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28.6%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28600" y="5638800"/>
            <a:ext cx="762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* Based </a:t>
            </a:r>
            <a:r>
              <a:rPr lang="en-US" sz="1200" dirty="0">
                <a:solidFill>
                  <a:srgbClr val="0070C0"/>
                </a:solidFill>
              </a:rPr>
              <a:t>on </a:t>
            </a:r>
            <a:r>
              <a:rPr lang="en-US" sz="1200" dirty="0" smtClean="0">
                <a:solidFill>
                  <a:srgbClr val="0070C0"/>
                </a:solidFill>
              </a:rPr>
              <a:t>FY 2017-18 proposed recurring appropriation </a:t>
            </a:r>
            <a:r>
              <a:rPr lang="en-US" sz="1200" dirty="0">
                <a:solidFill>
                  <a:srgbClr val="0070C0"/>
                </a:solidFill>
              </a:rPr>
              <a:t>of </a:t>
            </a:r>
            <a:r>
              <a:rPr lang="en-US" sz="1200" dirty="0" smtClean="0">
                <a:solidFill>
                  <a:srgbClr val="0070C0"/>
                </a:solidFill>
              </a:rPr>
              <a:t>$215.0 </a:t>
            </a:r>
            <a:r>
              <a:rPr lang="en-US" sz="1200" dirty="0">
                <a:solidFill>
                  <a:srgbClr val="0070C0"/>
                </a:solidFill>
              </a:rPr>
              <a:t>million. Current policy is floor of 25% with a target of 35</a:t>
            </a:r>
            <a:r>
              <a:rPr lang="en-US" sz="1200" dirty="0" smtClean="0">
                <a:solidFill>
                  <a:srgbClr val="0070C0"/>
                </a:solidFill>
              </a:rPr>
              <a:t>%</a:t>
            </a:r>
          </a:p>
          <a:p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rgbClr val="0070C0"/>
                </a:solidFill>
              </a:rPr>
              <a:t>**Based on FY 2018-19 proposed recurring appropriation of $226.8 million. </a:t>
            </a:r>
            <a:r>
              <a:rPr lang="en-US" sz="1200" dirty="0">
                <a:solidFill>
                  <a:srgbClr val="0070C0"/>
                </a:solidFill>
              </a:rPr>
              <a:t>Current policy is floor of 25% with a target of 35%</a:t>
            </a:r>
          </a:p>
          <a:p>
            <a:pPr algn="l"/>
            <a:endParaRPr lang="en-US" sz="1200" dirty="0" smtClean="0">
              <a:solidFill>
                <a:srgbClr val="0070C0"/>
              </a:solidFill>
            </a:endParaRPr>
          </a:p>
          <a:p>
            <a:pPr algn="l">
              <a:spcBef>
                <a:spcPct val="50000"/>
              </a:spcBef>
            </a:pPr>
            <a:endParaRPr lang="en-US" sz="1200" dirty="0" smtClean="0">
              <a:solidFill>
                <a:srgbClr val="0070C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8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200" y="76200"/>
            <a:ext cx="853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dirty="0" smtClean="0">
                <a:solidFill>
                  <a:srgbClr val="0070C0"/>
                </a:solidFill>
              </a:rPr>
              <a:t>FY 2018-19 General Fund Forecast (In Millions) </a:t>
            </a:r>
            <a:r>
              <a:rPr lang="en-US" altLang="en-US" sz="2000" dirty="0" smtClean="0">
                <a:solidFill>
                  <a:srgbClr val="C00000"/>
                </a:solidFill>
              </a:rPr>
              <a:t/>
            </a:r>
            <a:br>
              <a:rPr lang="en-US" altLang="en-US" sz="2000" dirty="0" smtClean="0">
                <a:solidFill>
                  <a:srgbClr val="C00000"/>
                </a:solidFill>
              </a:rPr>
            </a:br>
            <a:r>
              <a:rPr lang="en-US" altLang="en-US" sz="2000" dirty="0" smtClean="0">
                <a:solidFill>
                  <a:srgbClr val="333333"/>
                </a:solidFill>
              </a:rPr>
              <a:t>(as of June 30, 2018)</a:t>
            </a:r>
            <a:r>
              <a:rPr lang="en-US" sz="2400" kern="0" dirty="0" smtClean="0">
                <a:solidFill>
                  <a:srgbClr val="C00000"/>
                </a:solidFill>
              </a:rPr>
              <a:t/>
            </a:r>
            <a:br>
              <a:rPr lang="en-US" sz="2400" kern="0" dirty="0" smtClean="0">
                <a:solidFill>
                  <a:srgbClr val="C00000"/>
                </a:solidFill>
              </a:rPr>
            </a:br>
            <a:endParaRPr lang="en-US" sz="2400" kern="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59805784"/>
              </p:ext>
            </p:extLst>
          </p:nvPr>
        </p:nvGraphicFramePr>
        <p:xfrm>
          <a:off x="152399" y="1024861"/>
          <a:ext cx="8839201" cy="5223539"/>
        </p:xfrm>
        <a:graphic>
          <a:graphicData uri="http://schemas.openxmlformats.org/drawingml/2006/table">
            <a:tbl>
              <a:tblPr/>
              <a:tblGrid>
                <a:gridCol w="2743201"/>
                <a:gridCol w="1066800"/>
                <a:gridCol w="1219200"/>
                <a:gridCol w="914400"/>
                <a:gridCol w="914400"/>
                <a:gridCol w="1066800"/>
                <a:gridCol w="914400"/>
              </a:tblGrid>
              <a:tr h="577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Est. 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17-18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18-19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Projected  FY 19-20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Projected  FY 20-21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Projected  FY 21-22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Projected  FY 22-23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Resources</a:t>
                      </a:r>
                    </a:p>
                  </a:txBody>
                  <a:tcPr marL="87644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218.4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$    229.4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$   234.6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$   241.9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246.2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251.7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77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5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5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5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</a:t>
                      </a:r>
                    </a:p>
                  </a:txBody>
                  <a:tcPr marL="87644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    Base Line</a:t>
                      </a:r>
                    </a:p>
                  </a:txBody>
                  <a:tcPr marL="87644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182.0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190.2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193.6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198.4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200.0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201.4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457200" marR="0" lvl="1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</a:t>
                      </a:r>
                    </a:p>
                  </a:txBody>
                  <a:tcPr marL="262933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56.0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59.7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457200" marR="0" lvl="1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Cost Share</a:t>
                      </a:r>
                    </a:p>
                  </a:txBody>
                  <a:tcPr marL="262933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(3.8)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(3.9)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(4.0)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(4.0)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(4.1)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Net PERS</a:t>
                      </a:r>
                    </a:p>
                  </a:txBody>
                  <a:tcPr marL="262933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29.1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36.8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43.0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47.7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52.0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55.6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CIP </a:t>
                      </a:r>
                    </a:p>
                  </a:txBody>
                  <a:tcPr marL="262933" marR="87644" marT="43830" marB="438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15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Total Appropriations</a:t>
                      </a: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212.2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$    227.8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237.5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247.0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253.0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258.0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Change in Fund Balance</a:t>
                      </a: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6.2      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$        1.6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(2.9)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(5.1)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(6.8)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(6.3)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79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One-time Adjs. Approved for 3</a:t>
                      </a:r>
                      <a:r>
                        <a:rPr kumimoji="0" lang="en-US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Qtr</a:t>
                      </a: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91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One-time Service Level Inc. Approved for FY 18-19</a:t>
                      </a: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3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Est. FY 17-18 Carryovers to FY 18-19</a:t>
                      </a: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3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 in Fund Balance</a:t>
                      </a: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1.8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$        1.6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(2.9)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 (5.1)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(6.8)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    (6.3)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3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534400" cy="609600"/>
          </a:xfrm>
        </p:spPr>
        <p:txBody>
          <a:bodyPr/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  <a:effectLst/>
              </a:rPr>
              <a:t>FY 2018-19 Proposed Budget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3200" dirty="0" smtClean="0">
                <a:effectLst/>
              </a:rPr>
              <a:t>Summary of All Funds by Type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3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Appropriations-All </a:t>
            </a:r>
            <a:r>
              <a:rPr lang="en-US" sz="2400" dirty="0">
                <a:solidFill>
                  <a:schemeClr val="tx1"/>
                </a:solidFill>
                <a:effectLst/>
              </a:rPr>
              <a:t>Funds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Overview 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5896"/>
              </p:ext>
            </p:extLst>
          </p:nvPr>
        </p:nvGraphicFramePr>
        <p:xfrm>
          <a:off x="381000" y="1295400"/>
          <a:ext cx="8382000" cy="4370832"/>
        </p:xfrm>
        <a:graphic>
          <a:graphicData uri="http://schemas.openxmlformats.org/drawingml/2006/table">
            <a:tbl>
              <a:tblPr/>
              <a:tblGrid>
                <a:gridCol w="457200"/>
                <a:gridCol w="2362200"/>
                <a:gridCol w="1600200"/>
                <a:gridCol w="1447800"/>
                <a:gridCol w="1524000"/>
                <a:gridCol w="990600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74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Governmental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$      215,042,945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227,786,018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12,743,073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98,780,317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111,398,466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12,618,149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2,222,150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2,619,909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397,759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16,008,821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28,433,000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12,424,179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77.6%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645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Proprietary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393,568,677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399,248,497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5,679,820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111,291,567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117,774,674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6,483,107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87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836,914,477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887,260,564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50,346,087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22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Budget</a:t>
            </a:r>
            <a:r>
              <a:rPr lang="en-US" sz="2800" i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2800" i="1" dirty="0" smtClean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Appropriations-General Fund (1 of 2)</a:t>
            </a:r>
          </a:p>
        </p:txBody>
      </p:sp>
      <p:graphicFrame>
        <p:nvGraphicFramePr>
          <p:cNvPr id="118172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76385"/>
              </p:ext>
            </p:extLst>
          </p:nvPr>
        </p:nvGraphicFramePr>
        <p:xfrm>
          <a:off x="609600" y="1247860"/>
          <a:ext cx="8077200" cy="4436025"/>
        </p:xfrm>
        <a:graphic>
          <a:graphicData uri="http://schemas.openxmlformats.org/drawingml/2006/table">
            <a:tbl>
              <a:tblPr/>
              <a:tblGrid>
                <a:gridCol w="3124200"/>
                <a:gridCol w="1295400"/>
                <a:gridCol w="1371600"/>
                <a:gridCol w="1371600"/>
                <a:gridCol w="9144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General Fund Department</a:t>
                      </a:r>
                    </a:p>
                  </a:txBody>
                  <a:tcPr marT="45741" marB="4574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Administrative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5,000,178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5,787,467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787,289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 Attorney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3,693,779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3,801,964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108,185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 Clerk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1,426,103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1,451,530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25,427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 Treasurer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751,262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793,464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42,202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Community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Development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16,173,654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17,465,318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1,291,664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Community Services &amp; Parks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12,388,470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12,830,845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442,375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58,345,524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59,414,713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1,069,189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Human Resources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2,997,059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3,187,075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190,016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Innovation,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Performance &amp;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Audit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1,253,381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1,384,355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130,974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99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2800" i="1" dirty="0">
                <a:solidFill>
                  <a:srgbClr val="0070C0"/>
                </a:solidFill>
                <a:effectLst/>
              </a:rPr>
              <a:t/>
            </a:r>
            <a:br>
              <a:rPr lang="en-US" sz="28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Appropriations-General </a:t>
            </a:r>
            <a:r>
              <a:rPr lang="en-US" sz="2400" dirty="0">
                <a:solidFill>
                  <a:schemeClr val="tx1"/>
                </a:solidFill>
                <a:effectLst/>
              </a:rPr>
              <a:t>Fund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(2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2)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83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1095"/>
              </p:ext>
            </p:extLst>
          </p:nvPr>
        </p:nvGraphicFramePr>
        <p:xfrm>
          <a:off x="304800" y="1416367"/>
          <a:ext cx="8534400" cy="3030665"/>
        </p:xfrm>
        <a:graphic>
          <a:graphicData uri="http://schemas.openxmlformats.org/drawingml/2006/table">
            <a:tbl>
              <a:tblPr/>
              <a:tblGrid>
                <a:gridCol w="2743200"/>
                <a:gridCol w="1524000"/>
                <a:gridCol w="1600200"/>
                <a:gridCol w="1571625"/>
                <a:gridCol w="10953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General Fund Department</a:t>
                      </a:r>
                    </a:p>
                  </a:txBody>
                  <a:tcPr marT="45741" marB="4574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Library, Arts &amp; Culture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10,536,152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10,560,186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24,034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Management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4,376,123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4,619,299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243,176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Police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80,621,340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87,315,322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6,693,982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Public Works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14,900,243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15,248,228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347,985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Transfers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2,579,677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3,926,252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1,346,575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52.2%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General Fund 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215,042,945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227,786,018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12,743,073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35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2800" i="1" dirty="0">
                <a:solidFill>
                  <a:srgbClr val="FFFFFF"/>
                </a:solidFill>
                <a:effectLst/>
              </a:rPr>
              <a:t/>
            </a:r>
            <a:br>
              <a:rPr lang="en-US" sz="2800" i="1" dirty="0">
                <a:solidFill>
                  <a:srgbClr val="FFFFFF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Appropriations-Special Revenue Funds </a:t>
            </a:r>
            <a:r>
              <a:rPr lang="en-US" sz="2400" dirty="0">
                <a:solidFill>
                  <a:schemeClr val="tx1"/>
                </a:solidFill>
                <a:effectLst/>
              </a:rPr>
              <a:t>(1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4)</a:t>
            </a:r>
          </a:p>
        </p:txBody>
      </p:sp>
      <p:graphicFrame>
        <p:nvGraphicFramePr>
          <p:cNvPr id="118582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78842"/>
              </p:ext>
            </p:extLst>
          </p:nvPr>
        </p:nvGraphicFramePr>
        <p:xfrm>
          <a:off x="304800" y="1271905"/>
          <a:ext cx="8610600" cy="4699127"/>
        </p:xfrm>
        <a:graphic>
          <a:graphicData uri="http://schemas.openxmlformats.org/drawingml/2006/table">
            <a:tbl>
              <a:tblPr/>
              <a:tblGrid>
                <a:gridCol w="3505200"/>
                <a:gridCol w="1295400"/>
                <a:gridCol w="1371600"/>
                <a:gridCol w="1295400"/>
                <a:gridCol w="1143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201 - CDBG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1,674,621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1,852,537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177,916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202 - Housing Assistance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32,511,799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38,029,143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5,517,344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203 - Home Grant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958,800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1,669,297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710,497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74.1%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204 - Continuum of Care Grant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1,524,809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2,416,477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891,668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58.5%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205 - Emergency Solutions Grant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180,382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147,970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(32,412)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(18.0%)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1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206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 Workforce Innovation and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Opportunity Act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5,822,971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6,123,399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300,428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209 - Affordable Housing Trust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20,000      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24,739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4,739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23.7%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25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210 - Urban Art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292,850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89,500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(203,350)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(69.4%)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211 - Glendale Youth Alliance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1,904,061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2,088,316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184,255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9.7%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986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2800" i="1" dirty="0">
                <a:solidFill>
                  <a:srgbClr val="0070C0"/>
                </a:solidFill>
                <a:effectLst/>
              </a:rPr>
              <a:t/>
            </a:r>
            <a:br>
              <a:rPr lang="en-US" sz="28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Appropriations-Special </a:t>
            </a:r>
            <a:r>
              <a:rPr lang="en-US" sz="2400" dirty="0">
                <a:solidFill>
                  <a:schemeClr val="tx1"/>
                </a:solidFill>
                <a:effectLst/>
              </a:rPr>
              <a:t>Revenue Funds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(2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4)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879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60757"/>
              </p:ext>
            </p:extLst>
          </p:nvPr>
        </p:nvGraphicFramePr>
        <p:xfrm>
          <a:off x="365760" y="1143000"/>
          <a:ext cx="8625840" cy="5056251"/>
        </p:xfrm>
        <a:graphic>
          <a:graphicData uri="http://schemas.openxmlformats.org/drawingml/2006/table">
            <a:tbl>
              <a:tblPr/>
              <a:tblGrid>
                <a:gridCol w="3825240"/>
                <a:gridCol w="1295400"/>
                <a:gridCol w="1371600"/>
                <a:gridCol w="1219200"/>
                <a:gridCol w="914400"/>
              </a:tblGrid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212 - BEGIN Affordable Homeownership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$         300,000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9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     300,000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  -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07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213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– Low &amp; Mod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Income Housing Asset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1,612,257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1,660,143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47,886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216 - Grant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923,618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367,004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(556,614)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(60.3%)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217 - Filming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481,604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609,464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127,860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26.5%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222 - Measure M Local Return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1,911,100                            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2,043,282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132,182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224 – Measure H Fund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278,114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278,114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251 - Air Quality Improvement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326,978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334,283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7,305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253 - San Fernando Landscape District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91,457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90,575  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(882)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254 - Measure R Local Return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400,904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340,000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(60,904)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(15.2%)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255 - Measure R-Regional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1,765,000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4,520,000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2,755,000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156.1%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15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9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19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84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</a:t>
            </a:fld>
            <a:endParaRPr lang="en-US" sz="1600" dirty="0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Agenda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876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>
                <a:effectLst/>
              </a:rPr>
              <a:t>General Fund Proposed Budget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400" dirty="0">
                <a:effectLst/>
              </a:rPr>
              <a:t>Summary of All </a:t>
            </a:r>
            <a:r>
              <a:rPr lang="en-US" sz="2400" dirty="0" smtClean="0">
                <a:effectLst/>
              </a:rPr>
              <a:t>Funds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/>
              <a:t>Proposed Citywide Fee </a:t>
            </a:r>
            <a:r>
              <a:rPr lang="en-US" sz="2400" dirty="0" smtClean="0"/>
              <a:t>Changes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Public Benefit Charge (PBC) Program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GWP Electric and Water 5-Year Cost of Service &amp; Proposed Rate Plans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>
                <a:effectLst/>
              </a:rPr>
              <a:t>Public Works Proposed 4-Year Wastewater Rate Plan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Staff Recommendations</a:t>
            </a:r>
            <a:endParaRPr lang="en-US" sz="2400" dirty="0">
              <a:effectLst/>
            </a:endParaRPr>
          </a:p>
          <a:p>
            <a:pPr>
              <a:defRPr/>
            </a:pPr>
            <a:r>
              <a:rPr lang="en-US" sz="2400" dirty="0" smtClean="0">
                <a:effectLst/>
              </a:rPr>
              <a:t>Questions </a:t>
            </a:r>
            <a:r>
              <a:rPr lang="en-US" sz="2400" dirty="0">
                <a:effectLst/>
              </a:rPr>
              <a:t>&amp; </a:t>
            </a:r>
            <a:r>
              <a:rPr lang="en-US" sz="2400" dirty="0" smtClean="0">
                <a:effectLst/>
              </a:rPr>
              <a:t>Comments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04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i="1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200" i="1" dirty="0" smtClean="0">
                <a:solidFill>
                  <a:srgbClr val="C00000"/>
                </a:solidFill>
                <a:effectLst/>
              </a:rPr>
            </a:b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Appropriation-Special Revenue Funds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(3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4)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8991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87673"/>
              </p:ext>
            </p:extLst>
          </p:nvPr>
        </p:nvGraphicFramePr>
        <p:xfrm>
          <a:off x="437198" y="1143000"/>
          <a:ext cx="8554402" cy="4602099"/>
        </p:xfrm>
        <a:graphic>
          <a:graphicData uri="http://schemas.openxmlformats.org/drawingml/2006/table">
            <a:tbl>
              <a:tblPr/>
              <a:tblGrid>
                <a:gridCol w="3733800"/>
                <a:gridCol w="1295400"/>
                <a:gridCol w="1371600"/>
                <a:gridCol w="1219200"/>
                <a:gridCol w="934402"/>
              </a:tblGrid>
              <a:tr h="36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256 - Transit Prop A Local Return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4,202,315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3,856,048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(346,267)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(8.2%)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257 - Transit Prop C Local Return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4,005,369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4,146,567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141,198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258 - Transit Utility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9,944,008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10,333,998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389,990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260 - Asset Forfeiture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775,200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727,036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(48,164)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(6.2%)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261 - Police Special Grants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781,536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775,682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(5,854)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(0.7%)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262 - Supplemental Law Enforcement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436,196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485,429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49,233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265 - Fire Grant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4,400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4,400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        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266 - Fire Mutual Aid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300,001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600,000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299,999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267 - Special Events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481,294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1,195,010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713,716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148.3%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70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13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FY 2018-19 Proposed Budget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Summary of Appropriation-Special Revenue Funds (4 of 4)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21</a:t>
            </a:fld>
            <a:endParaRPr lang="en-US" sz="1600" dirty="0"/>
          </a:p>
        </p:txBody>
      </p:sp>
      <p:graphicFrame>
        <p:nvGraphicFramePr>
          <p:cNvPr id="1192010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164950"/>
              </p:ext>
            </p:extLst>
          </p:nvPr>
        </p:nvGraphicFramePr>
        <p:xfrm>
          <a:off x="304800" y="1048152"/>
          <a:ext cx="8686800" cy="4127730"/>
        </p:xfrm>
        <a:graphic>
          <a:graphicData uri="http://schemas.openxmlformats.org/drawingml/2006/table">
            <a:tbl>
              <a:tblPr/>
              <a:tblGrid>
                <a:gridCol w="3735885"/>
                <a:gridCol w="1296123"/>
                <a:gridCol w="1296123"/>
                <a:gridCol w="1444269"/>
                <a:gridCol w="914400"/>
              </a:tblGrid>
              <a:tr h="46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53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270 - Nutritional Meals Grant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442,712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457,464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         14,752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" marR="18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4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275 - Library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694,625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185,267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(509,358)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(73.3%)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6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280 - Cable Access 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865,000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865,000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6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291 - Electric Public Benefit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8,284,181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9,243,196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959,015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6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501 - Recreation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4,230,715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4,216,969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(13,746)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(0.3%)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6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510 - Hazardous Disposal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1,640,565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1,761,348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120,783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6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520 - Parking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9,853,989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9,560,809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(293,180)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(3.0%)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Special Revenue Total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98,780,317</a:t>
                      </a: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111,398,466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12,618,149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18288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Appropriation-Debt Service </a:t>
            </a:r>
            <a:r>
              <a:rPr lang="en-US" sz="2400" dirty="0">
                <a:solidFill>
                  <a:schemeClr val="tx1"/>
                </a:solidFill>
                <a:effectLst/>
              </a:rPr>
              <a:t>Funds 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940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712"/>
              </p:ext>
            </p:extLst>
          </p:nvPr>
        </p:nvGraphicFramePr>
        <p:xfrm>
          <a:off x="152400" y="1428115"/>
          <a:ext cx="8915400" cy="1437005"/>
        </p:xfrm>
        <a:graphic>
          <a:graphicData uri="http://schemas.openxmlformats.org/drawingml/2006/table">
            <a:tbl>
              <a:tblPr/>
              <a:tblGrid>
                <a:gridCol w="3595688"/>
                <a:gridCol w="1497012"/>
                <a:gridCol w="1423988"/>
                <a:gridCol w="1497012"/>
                <a:gridCol w="901700"/>
              </a:tblGrid>
              <a:tr h="28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303-Police Building Project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2,222,150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2,619,909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397,759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        Debt Service 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2,222,150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2,619,909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397,759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32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95250"/>
            <a:ext cx="8763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i="1" dirty="0">
                <a:solidFill>
                  <a:srgbClr val="0070C0"/>
                </a:solidFill>
                <a:effectLst/>
              </a:rPr>
              <a:t/>
            </a:r>
            <a:br>
              <a:rPr lang="en-US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Appropriation-Capital Improvement Funds </a:t>
            </a:r>
            <a:r>
              <a:rPr lang="en-US" sz="2400" dirty="0">
                <a:solidFill>
                  <a:schemeClr val="tx1"/>
                </a:solidFill>
                <a:effectLst/>
              </a:rPr>
              <a:t>(1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2)</a:t>
            </a:r>
          </a:p>
        </p:txBody>
      </p:sp>
      <p:graphicFrame>
        <p:nvGraphicFramePr>
          <p:cNvPr id="119615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01508"/>
              </p:ext>
            </p:extLst>
          </p:nvPr>
        </p:nvGraphicFramePr>
        <p:xfrm>
          <a:off x="152400" y="1047758"/>
          <a:ext cx="8763000" cy="5081450"/>
        </p:xfrm>
        <a:graphic>
          <a:graphicData uri="http://schemas.openxmlformats.org/drawingml/2006/table">
            <a:tbl>
              <a:tblPr/>
              <a:tblGrid>
                <a:gridCol w="3657600"/>
                <a:gridCol w="1295400"/>
                <a:gridCol w="1447800"/>
                <a:gridCol w="1295400"/>
                <a:gridCol w="1066800"/>
              </a:tblGrid>
              <a:tr h="67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2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 401 Capital Improvement (GF)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275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Community Development Department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$                   -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6,530,000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6,530,000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187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Community Services &amp; Parks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3,171,771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5,250,000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2,078,229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65.5%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187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663,000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50,000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(613,000)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(92.5%)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187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Library, Arts &amp; Culture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(200,000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(100.0%)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Police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450,000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100,000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(350,000)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(77.8%)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18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Public Works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2,616,100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2,833,000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216,900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Transfer to Scholl Canyon Landfill Post-closure Fund (403)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2,000,000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4,560,000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2,560,000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128.0%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0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2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     Total Fund 401 Capital Improvement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9,100,871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19,323,000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10,222,129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112.3%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75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Appropriation-Capital Improvement Funds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(2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2)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9615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84257"/>
              </p:ext>
            </p:extLst>
          </p:nvPr>
        </p:nvGraphicFramePr>
        <p:xfrm>
          <a:off x="245746" y="1179139"/>
          <a:ext cx="8745854" cy="3144891"/>
        </p:xfrm>
        <a:graphic>
          <a:graphicData uri="http://schemas.openxmlformats.org/drawingml/2006/table">
            <a:tbl>
              <a:tblPr/>
              <a:tblGrid>
                <a:gridCol w="3696652"/>
                <a:gridCol w="1295400"/>
                <a:gridCol w="1295400"/>
                <a:gridCol w="1391602"/>
                <a:gridCol w="1066800"/>
              </a:tblGrid>
              <a:tr h="32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75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402-State Gas Tax Fund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  4,135,000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7,610,000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3,475,000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84.0%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52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405-Parks Mitigation Fee Fund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-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1,500,000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1,500,000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52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407-Library Mitigation Fee Fund</a:t>
                      </a:r>
                    </a:p>
                  </a:txBody>
                  <a:tcPr marT="45676" marB="4567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-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(250,000)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(100.0%)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68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409-CIP Reimbursement Fund</a:t>
                      </a:r>
                    </a:p>
                  </a:txBody>
                  <a:tcPr marT="45676" marB="4567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2,122,950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-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(2,122,950)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(100.0%)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410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 San Fernando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Corr.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Tax Share Fund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400,000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-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(400,000)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(100.0%)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384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Capital Improvement Total</a:t>
                      </a:r>
                    </a:p>
                  </a:txBody>
                  <a:tcPr marT="45676" marB="4567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16,008,821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28,433,000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12,424,179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77.6%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50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Appropriation-Enterprise Funds</a:t>
            </a:r>
          </a:p>
        </p:txBody>
      </p:sp>
      <p:graphicFrame>
        <p:nvGraphicFramePr>
          <p:cNvPr id="11981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39528"/>
              </p:ext>
            </p:extLst>
          </p:nvPr>
        </p:nvGraphicFramePr>
        <p:xfrm>
          <a:off x="304800" y="990600"/>
          <a:ext cx="8554402" cy="5659755"/>
        </p:xfrm>
        <a:graphic>
          <a:graphicData uri="http://schemas.openxmlformats.org/drawingml/2006/table">
            <a:tbl>
              <a:tblPr/>
              <a:tblGrid>
                <a:gridCol w="3429000"/>
                <a:gridCol w="1371600"/>
                <a:gridCol w="1467802"/>
                <a:gridCol w="1371600"/>
                <a:gridCol w="914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525 - Sewer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32,803,047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39,621,293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6,818,246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530 - Refuse Disposal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28,721,438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28,618,394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(103,044)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(0.4%)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582 - Electric Works Revenue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258,624,130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243,504,907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(15,119,223)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(5.8%)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583 - Electric Depreciation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6,485,320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12,783,938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6,298,618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97.1%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585 - Electric Customer Capital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1,819,781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2,000,000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180,219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588 – Electric Customer Repair 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-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592 - Water Works Revenue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53,275,960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55,080,416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1,804,456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593 - Water Depreciation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2,983,680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8,602,062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5,618,382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188.3%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595 - Water Customer Capital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1,471,000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1,471,000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-       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598 – Water Customer Repair Fund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49885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701 - Fire Communication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7,384,321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7,416,487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32,166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        Enterprise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393,568,677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399,248,497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5,679,820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0" algn="l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16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i="1" dirty="0">
                <a:solidFill>
                  <a:srgbClr val="0070C0"/>
                </a:solidFill>
                <a:effectLst/>
              </a:rPr>
              <a:t/>
            </a:r>
            <a:br>
              <a:rPr lang="en-US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Appropriation-Internal Service Funds </a:t>
            </a:r>
            <a:r>
              <a:rPr lang="en-US" sz="2400" dirty="0">
                <a:solidFill>
                  <a:schemeClr val="tx1"/>
                </a:solidFill>
                <a:effectLst/>
              </a:rPr>
              <a:t>(1 of 2)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20220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12322"/>
              </p:ext>
            </p:extLst>
          </p:nvPr>
        </p:nvGraphicFramePr>
        <p:xfrm>
          <a:off x="76200" y="1160907"/>
          <a:ext cx="8915400" cy="4600448"/>
        </p:xfrm>
        <a:graphic>
          <a:graphicData uri="http://schemas.openxmlformats.org/drawingml/2006/table">
            <a:tbl>
              <a:tblPr/>
              <a:tblGrid>
                <a:gridCol w="3352800"/>
                <a:gridCol w="1524000"/>
                <a:gridCol w="1635442"/>
                <a:gridCol w="1336358"/>
                <a:gridCol w="1066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601 - Fleet Management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18,228,087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20,264,972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2,036,885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602 - Joint Helicopter Operation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3,252,662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1,535,980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(1,716,682)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(52.8%)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603 - ISD Infrastructure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8,507,798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13,430,865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4,923,067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604 - ISD Applications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11,241,365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9,920,494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(1,320,871)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(11.8%)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607 - Building Maintenance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8,546,671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8,672,128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125,457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1287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610 - Unemployment Insurance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75,020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741,028  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666,008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887.8%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612 - Liability Insurance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8,548,211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7,407,247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(1,140,964)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(13.3%)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614 - Compensation Insurance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13,513,294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14,996,770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1,483,476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615 - Dental Insurance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1,490,082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1,960,222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470,140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68">
                <a:tc>
                  <a:txBody>
                    <a:bodyPr/>
                    <a:lstStyle/>
                    <a:p>
                      <a:pPr algn="l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9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i="1" dirty="0">
                <a:solidFill>
                  <a:srgbClr val="0070C0"/>
                </a:solidFill>
                <a:effectLst/>
              </a:rPr>
              <a:t/>
            </a:r>
            <a:br>
              <a:rPr lang="en-US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Appropriation-Internal Service Funds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(2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2)</a:t>
            </a:r>
            <a:endParaRPr lang="en-US" alt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2042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43285"/>
              </p:ext>
            </p:extLst>
          </p:nvPr>
        </p:nvGraphicFramePr>
        <p:xfrm>
          <a:off x="228600" y="1189482"/>
          <a:ext cx="8729980" cy="3733673"/>
        </p:xfrm>
        <a:graphic>
          <a:graphicData uri="http://schemas.openxmlformats.org/drawingml/2006/table">
            <a:tbl>
              <a:tblPr/>
              <a:tblGrid>
                <a:gridCol w="3548380"/>
                <a:gridCol w="1371600"/>
                <a:gridCol w="1447800"/>
                <a:gridCol w="1328420"/>
                <a:gridCol w="103378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616 - Medical Insurance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25,774,990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25,097,496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(677,494)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(2.6%)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617 - Vision Insurance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261,840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490,844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229,004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87.5%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640 - Compensated Absences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5,261,012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4,706,368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(554,644)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(10.5%)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641 - RHSP Benefits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2,028,643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1,528,375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(500,268)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(24.7%)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642 - Post Employment Benefits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222,429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628,842  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406,413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182.7%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lvl="0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660 - ISD Wireless Fund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4,339,463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6,393,043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2,053,580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47.3%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Internal Service 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$    111,291,567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117,774,674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6,483,107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249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82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</a:rPr>
              <a:t>Appropriations - All </a:t>
            </a:r>
            <a:r>
              <a:rPr lang="en-US" sz="2400" dirty="0">
                <a:solidFill>
                  <a:schemeClr val="tx1"/>
                </a:solidFill>
              </a:rPr>
              <a:t>Funds Recap 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48451"/>
              </p:ext>
            </p:extLst>
          </p:nvPr>
        </p:nvGraphicFramePr>
        <p:xfrm>
          <a:off x="381000" y="1295400"/>
          <a:ext cx="8382000" cy="4370832"/>
        </p:xfrm>
        <a:graphic>
          <a:graphicData uri="http://schemas.openxmlformats.org/drawingml/2006/table">
            <a:tbl>
              <a:tblPr/>
              <a:tblGrid>
                <a:gridCol w="457200"/>
                <a:gridCol w="2362200"/>
                <a:gridCol w="1600200"/>
                <a:gridCol w="1447800"/>
                <a:gridCol w="1524000"/>
                <a:gridCol w="990600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74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Governmental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215,042,945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227,786,018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12,743,073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98,780,317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111,398,466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12,618,149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2,222,150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2,619,909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397,759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16,008,821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28,433,000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12,424,179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77.6%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645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Proprietary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393,568,677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399,248,497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5,679,820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111,291,567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117,774,674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6,483,107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87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836,914,477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887,260,564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50,346,087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28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72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534400" cy="609600"/>
          </a:xfrm>
        </p:spPr>
        <p:txBody>
          <a:bodyPr/>
          <a:lstStyle/>
          <a:p>
            <a:pPr algn="ctr">
              <a:spcAft>
                <a:spcPct val="60000"/>
              </a:spcAft>
            </a:pPr>
            <a:r>
              <a:rPr lang="en-US" altLang="en-US" sz="3600" dirty="0">
                <a:solidFill>
                  <a:srgbClr val="0070C0"/>
                </a:solidFill>
                <a:latin typeface="Arial" charset="0"/>
              </a:rPr>
              <a:t>Proposed Citywide Fee Changes</a:t>
            </a:r>
            <a:br>
              <a:rPr lang="en-US" altLang="en-US" sz="3600" dirty="0">
                <a:solidFill>
                  <a:srgbClr val="0070C0"/>
                </a:solidFill>
                <a:latin typeface="Arial" charset="0"/>
              </a:rPr>
            </a:br>
            <a:r>
              <a:rPr lang="en-US" altLang="en-US" sz="3600" dirty="0">
                <a:solidFill>
                  <a:schemeClr val="tx1"/>
                </a:solidFill>
                <a:latin typeface="Arial" charset="0"/>
              </a:rPr>
              <a:t>FY 2018-19 </a:t>
            </a:r>
          </a:p>
        </p:txBody>
      </p:sp>
    </p:spTree>
    <p:extLst>
      <p:ext uri="{BB962C8B-B14F-4D97-AF65-F5344CB8AC3E}">
        <p14:creationId xmlns:p14="http://schemas.microsoft.com/office/powerpoint/2010/main" val="10681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ChangeArrowheads="1"/>
          </p:cNvSpPr>
          <p:nvPr/>
        </p:nvSpPr>
        <p:spPr bwMode="auto">
          <a:xfrm>
            <a:off x="762000" y="1828800"/>
            <a:ext cx="7620000" cy="126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 eaLnBrk="1" hangingPunct="1"/>
            <a:r>
              <a:rPr lang="en-US" sz="4000" i="1" dirty="0"/>
              <a:t>FY </a:t>
            </a:r>
            <a:r>
              <a:rPr lang="en-US" sz="4000" i="1" dirty="0" smtClean="0"/>
              <a:t>2018-19 </a:t>
            </a:r>
            <a:r>
              <a:rPr lang="en-US" sz="4000" i="1" dirty="0"/>
              <a:t>General Fund</a:t>
            </a:r>
          </a:p>
          <a:p>
            <a:pPr algn="ctr" eaLnBrk="1" hangingPunct="1"/>
            <a:r>
              <a:rPr lang="en-US" sz="3600" dirty="0">
                <a:solidFill>
                  <a:srgbClr val="0070C0"/>
                </a:solidFill>
              </a:rPr>
              <a:t>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14912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1524000"/>
            <a:ext cx="8610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u="sng" dirty="0">
                <a:solidFill>
                  <a:schemeClr val="tx1"/>
                </a:solidFill>
                <a:effectLst/>
                <a:latin typeface="Arial" charset="0"/>
              </a:rPr>
              <a:t>Total Number of Fees for City Services - 2,322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No Changes – 1,453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Fee Deletion – 7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Decreases to Existing Fees – 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Increase to Existing Fees – 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CPI </a:t>
            </a:r>
            <a:r>
              <a:rPr lang="en-US" altLang="en-US" sz="2000" dirty="0" smtClean="0">
                <a:solidFill>
                  <a:schemeClr val="tx1"/>
                </a:solidFill>
                <a:effectLst/>
                <a:latin typeface="Arial" charset="0"/>
              </a:rPr>
              <a:t>Adjustments to </a:t>
            </a: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Existing Fees – 835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New Fees – 18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Citywide User Fees, Fines, Rates &amp; Charges</a:t>
            </a:r>
            <a:b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kern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 2018-19 Proposed Fee Changes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30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027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Fees, Rates &amp; Charges </a:t>
            </a:r>
            <a:r>
              <a:rPr lang="en-US" altLang="en-US" sz="2800" dirty="0" smtClean="0">
                <a:solidFill>
                  <a:srgbClr val="FFFFFF"/>
                </a:solidFill>
                <a:effectLst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Arial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Arial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Arial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Arial"/>
              </a:rPr>
              <a:t>2018-19</a:t>
            </a:r>
          </a:p>
          <a:p>
            <a:pPr algn="ctr">
              <a:buNone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Arial"/>
              </a:rPr>
              <a:t>By Fee Category</a:t>
            </a:r>
            <a:endParaRPr lang="en-US" altLang="en-US" sz="2000" kern="0" dirty="0"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57722155"/>
              </p:ext>
            </p:extLst>
          </p:nvPr>
        </p:nvGraphicFramePr>
        <p:xfrm>
          <a:off x="1676400" y="1751013"/>
          <a:ext cx="5791199" cy="4192589"/>
        </p:xfrm>
        <a:graphic>
          <a:graphicData uri="http://schemas.openxmlformats.org/drawingml/2006/table">
            <a:tbl>
              <a:tblPr/>
              <a:tblGrid>
                <a:gridCol w="2316482"/>
                <a:gridCol w="1388774"/>
                <a:gridCol w="2085943"/>
              </a:tblGrid>
              <a:tr h="620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Category</a:t>
                      </a:r>
                    </a:p>
                  </a:txBody>
                  <a:tcPr marT="45721" marB="4572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Revenue Estimates by Fee Category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Fee</a:t>
                      </a:r>
                    </a:p>
                  </a:txBody>
                  <a:tcPr marT="45721" marB="4572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85,058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Increases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36,245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CPI Increases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579,027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(12,052)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Deletes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 Changes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1,453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364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2,322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688,278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31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68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+mn-lt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+mn-lt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2018-19</a:t>
            </a:r>
          </a:p>
          <a:p>
            <a:pPr algn="ctr">
              <a:buNone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+mn-lt"/>
              </a:rPr>
              <a:t>By Fund Type</a:t>
            </a:r>
            <a:endParaRPr lang="en-US" altLang="en-US" sz="2000" kern="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</p:nvPr>
        </p:nvGraphicFramePr>
        <p:xfrm>
          <a:off x="914400" y="2090738"/>
          <a:ext cx="7315199" cy="2176462"/>
        </p:xfrm>
        <a:graphic>
          <a:graphicData uri="http://schemas.openxmlformats.org/drawingml/2006/table">
            <a:tbl>
              <a:tblPr/>
              <a:tblGrid>
                <a:gridCol w="1981203"/>
                <a:gridCol w="1371599"/>
                <a:gridCol w="1336512"/>
                <a:gridCol w="1236742"/>
                <a:gridCol w="1389143"/>
              </a:tblGrid>
              <a:tr h="6279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Fees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Decreases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Estimated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Revenue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6012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General Fund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2,500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254,945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-           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257,445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6012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Non-General Funds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82,558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360,327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(12,052)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430,833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36495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85,058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615,272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(12,052)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688,278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32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588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  <a:latin typeface="Arial" charset="0"/>
              </a:rPr>
              <a:t>Council Follow-up on Fees </a:t>
            </a:r>
            <a:endParaRPr lang="en-US" altLang="en-US" sz="3600" dirty="0">
              <a:solidFill>
                <a:srgbClr val="0070C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3048000"/>
            <a:ext cx="5029200" cy="838200"/>
          </a:xfrm>
        </p:spPr>
        <p:txBody>
          <a:bodyPr/>
          <a:lstStyle/>
          <a:p>
            <a:pPr marL="396875" indent="-396875">
              <a:buClr>
                <a:schemeClr val="tx1"/>
              </a:buClr>
              <a:buFont typeface="Verdana" pitchFamily="34" charset="0"/>
              <a:buChar char="$"/>
            </a:pPr>
            <a:r>
              <a:rPr lang="en-US" sz="2400" dirty="0" smtClean="0">
                <a:effectLst/>
              </a:rPr>
              <a:t>Supervision &amp; Support</a:t>
            </a:r>
          </a:p>
          <a:p>
            <a:pPr marL="396875" indent="-396875">
              <a:buClr>
                <a:schemeClr val="tx1"/>
              </a:buClr>
              <a:buFont typeface="Verdana" pitchFamily="34" charset="0"/>
              <a:buChar char="$"/>
            </a:pPr>
            <a:r>
              <a:rPr lang="en-US" sz="2400" dirty="0" smtClean="0">
                <a:effectLst/>
              </a:rPr>
              <a:t>Capital, Growth, &amp; Other Costs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447800" y="1143000"/>
            <a:ext cx="662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400" b="1" i="1" dirty="0">
                <a:solidFill>
                  <a:srgbClr val="0070C0"/>
                </a:solidFill>
                <a:effectLst/>
              </a:rPr>
              <a:t>“Full Cost” Includes</a:t>
            </a:r>
            <a:r>
              <a:rPr lang="en-US" sz="2800" b="1" dirty="0">
                <a:solidFill>
                  <a:srgbClr val="0070C0"/>
                </a:solidFill>
                <a:effectLst/>
              </a:rPr>
              <a:t>:</a:t>
            </a:r>
          </a:p>
        </p:txBody>
      </p:sp>
      <p:grpSp>
        <p:nvGrpSpPr>
          <p:cNvPr id="124933" name="Group 9"/>
          <p:cNvGrpSpPr>
            <a:grpSpLocks noChangeAspect="1"/>
          </p:cNvGrpSpPr>
          <p:nvPr/>
        </p:nvGrpSpPr>
        <p:grpSpPr bwMode="auto">
          <a:xfrm rot="10800000">
            <a:off x="381000" y="1524000"/>
            <a:ext cx="2590800" cy="4953000"/>
            <a:chOff x="1296" y="720"/>
            <a:chExt cx="3501" cy="3024"/>
          </a:xfrm>
        </p:grpSpPr>
        <p:sp>
          <p:nvSpPr>
            <p:cNvPr id="12493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296" y="720"/>
              <a:ext cx="3501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24939" name="Freeform 11"/>
            <p:cNvSpPr>
              <a:spLocks/>
            </p:cNvSpPr>
            <p:nvPr/>
          </p:nvSpPr>
          <p:spPr bwMode="auto">
            <a:xfrm>
              <a:off x="2662" y="740"/>
              <a:ext cx="774" cy="660"/>
            </a:xfrm>
            <a:custGeom>
              <a:avLst/>
              <a:gdLst>
                <a:gd name="T0" fmla="*/ 387 w 774"/>
                <a:gd name="T1" fmla="*/ 0 h 660"/>
                <a:gd name="T2" fmla="*/ 774 w 774"/>
                <a:gd name="T3" fmla="*/ 660 h 660"/>
                <a:gd name="T4" fmla="*/ 0 w 774"/>
                <a:gd name="T5" fmla="*/ 660 h 660"/>
                <a:gd name="T6" fmla="*/ 387 w 774"/>
                <a:gd name="T7" fmla="*/ 0 h 6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4" h="660">
                  <a:moveTo>
                    <a:pt x="387" y="0"/>
                  </a:moveTo>
                  <a:lnTo>
                    <a:pt x="774" y="660"/>
                  </a:lnTo>
                  <a:lnTo>
                    <a:pt x="0" y="66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D8EBB3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24940" name="Freeform 12"/>
            <p:cNvSpPr>
              <a:spLocks/>
            </p:cNvSpPr>
            <p:nvPr/>
          </p:nvSpPr>
          <p:spPr bwMode="auto">
            <a:xfrm>
              <a:off x="2215" y="1400"/>
              <a:ext cx="1663" cy="775"/>
            </a:xfrm>
            <a:custGeom>
              <a:avLst/>
              <a:gdLst>
                <a:gd name="T0" fmla="*/ 447 w 1663"/>
                <a:gd name="T1" fmla="*/ 0 h 775"/>
                <a:gd name="T2" fmla="*/ 1216 w 1663"/>
                <a:gd name="T3" fmla="*/ 0 h 775"/>
                <a:gd name="T4" fmla="*/ 1663 w 1663"/>
                <a:gd name="T5" fmla="*/ 775 h 775"/>
                <a:gd name="T6" fmla="*/ 0 w 1663"/>
                <a:gd name="T7" fmla="*/ 775 h 775"/>
                <a:gd name="T8" fmla="*/ 447 w 1663"/>
                <a:gd name="T9" fmla="*/ 0 h 7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3" h="775">
                  <a:moveTo>
                    <a:pt x="447" y="0"/>
                  </a:moveTo>
                  <a:lnTo>
                    <a:pt x="1216" y="0"/>
                  </a:lnTo>
                  <a:lnTo>
                    <a:pt x="1663" y="775"/>
                  </a:lnTo>
                  <a:lnTo>
                    <a:pt x="0" y="775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CC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24941" name="Freeform 13"/>
            <p:cNvSpPr>
              <a:spLocks/>
            </p:cNvSpPr>
            <p:nvPr/>
          </p:nvSpPr>
          <p:spPr bwMode="auto">
            <a:xfrm>
              <a:off x="1768" y="2175"/>
              <a:ext cx="2557" cy="775"/>
            </a:xfrm>
            <a:custGeom>
              <a:avLst/>
              <a:gdLst>
                <a:gd name="T0" fmla="*/ 447 w 2557"/>
                <a:gd name="T1" fmla="*/ 0 h 775"/>
                <a:gd name="T2" fmla="*/ 2110 w 2557"/>
                <a:gd name="T3" fmla="*/ 0 h 775"/>
                <a:gd name="T4" fmla="*/ 2557 w 2557"/>
                <a:gd name="T5" fmla="*/ 775 h 775"/>
                <a:gd name="T6" fmla="*/ 0 w 2557"/>
                <a:gd name="T7" fmla="*/ 775 h 775"/>
                <a:gd name="T8" fmla="*/ 447 w 2557"/>
                <a:gd name="T9" fmla="*/ 0 h 7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7"/>
                <a:gd name="T16" fmla="*/ 0 h 775"/>
                <a:gd name="T17" fmla="*/ 2557 w 2557"/>
                <a:gd name="T18" fmla="*/ 775 h 7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7" h="775">
                  <a:moveTo>
                    <a:pt x="447" y="0"/>
                  </a:moveTo>
                  <a:lnTo>
                    <a:pt x="2110" y="0"/>
                  </a:lnTo>
                  <a:lnTo>
                    <a:pt x="2557" y="775"/>
                  </a:lnTo>
                  <a:lnTo>
                    <a:pt x="0" y="775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FFBE7D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r>
                <a:rPr lang="en-US" sz="4800" b="0" dirty="0">
                  <a:solidFill>
                    <a:srgbClr val="0070C0"/>
                  </a:solidFill>
                  <a:effectLst/>
                  <a:latin typeface="Stencil" pitchFamily="82" charset="0"/>
                </a:rPr>
                <a:t>$</a:t>
              </a:r>
            </a:p>
          </p:txBody>
        </p:sp>
        <p:sp>
          <p:nvSpPr>
            <p:cNvPr id="124942" name="Freeform 14"/>
            <p:cNvSpPr>
              <a:spLocks/>
            </p:cNvSpPr>
            <p:nvPr/>
          </p:nvSpPr>
          <p:spPr bwMode="auto">
            <a:xfrm>
              <a:off x="1316" y="2945"/>
              <a:ext cx="3456" cy="774"/>
            </a:xfrm>
            <a:custGeom>
              <a:avLst/>
              <a:gdLst>
                <a:gd name="T0" fmla="*/ 447 w 3456"/>
                <a:gd name="T1" fmla="*/ 0 h 774"/>
                <a:gd name="T2" fmla="*/ 3009 w 3456"/>
                <a:gd name="T3" fmla="*/ 0 h 774"/>
                <a:gd name="T4" fmla="*/ 3456 w 3456"/>
                <a:gd name="T5" fmla="*/ 774 h 774"/>
                <a:gd name="T6" fmla="*/ 0 w 3456"/>
                <a:gd name="T7" fmla="*/ 774 h 774"/>
                <a:gd name="T8" fmla="*/ 447 w 3456"/>
                <a:gd name="T9" fmla="*/ 0 h 7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56" h="774">
                  <a:moveTo>
                    <a:pt x="447" y="0"/>
                  </a:moveTo>
                  <a:lnTo>
                    <a:pt x="3009" y="0"/>
                  </a:lnTo>
                  <a:lnTo>
                    <a:pt x="3456" y="774"/>
                  </a:lnTo>
                  <a:lnTo>
                    <a:pt x="0" y="774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FFFFCC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124934" name="Rectangle 15"/>
          <p:cNvSpPr>
            <a:spLocks noChangeArrowheads="1"/>
          </p:cNvSpPr>
          <p:nvPr/>
        </p:nvSpPr>
        <p:spPr bwMode="auto">
          <a:xfrm>
            <a:off x="2971800" y="1828800"/>
            <a:ext cx="5394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75" indent="-396875" algn="l">
              <a:buFont typeface="Verdana" pitchFamily="34" charset="0"/>
              <a:buChar char="$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Direct Salaries &amp; Benefits</a:t>
            </a:r>
          </a:p>
          <a:p>
            <a:pPr marL="396875" indent="-396875" algn="l">
              <a:buFont typeface="Verdana" pitchFamily="34" charset="0"/>
              <a:buChar char="$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Services &amp; Supplies</a:t>
            </a:r>
          </a:p>
        </p:txBody>
      </p:sp>
      <p:sp>
        <p:nvSpPr>
          <p:cNvPr id="124935" name="Rectangle 16"/>
          <p:cNvSpPr>
            <a:spLocks noChangeArrowheads="1"/>
          </p:cNvSpPr>
          <p:nvPr/>
        </p:nvSpPr>
        <p:spPr bwMode="auto">
          <a:xfrm>
            <a:off x="2362200" y="4267200"/>
            <a:ext cx="502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75" indent="-396875" algn="l">
              <a:buFont typeface="Verdana" pitchFamily="34" charset="0"/>
              <a:buChar char="$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Department Administration</a:t>
            </a:r>
          </a:p>
          <a:p>
            <a:pPr marL="396875" indent="-396875" algn="l">
              <a:buFont typeface="Verdana" pitchFamily="34" charset="0"/>
              <a:buChar char="$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Indirect Activities </a:t>
            </a:r>
          </a:p>
        </p:txBody>
      </p:sp>
      <p:sp>
        <p:nvSpPr>
          <p:cNvPr id="124936" name="Rectangle 17"/>
          <p:cNvSpPr>
            <a:spLocks noChangeArrowheads="1"/>
          </p:cNvSpPr>
          <p:nvPr/>
        </p:nvSpPr>
        <p:spPr bwMode="auto">
          <a:xfrm>
            <a:off x="1905000" y="5410200"/>
            <a:ext cx="441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75" indent="-396875" algn="l">
              <a:buFont typeface="Verdana" pitchFamily="34" charset="0"/>
              <a:buChar char="$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Inter-Department Support </a:t>
            </a:r>
          </a:p>
          <a:p>
            <a:pPr marL="396875" indent="-396875" algn="l">
              <a:buFont typeface="Verdana" pitchFamily="34" charset="0"/>
              <a:buChar char="$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Citywide Administration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b="0" kern="0" dirty="0" smtClean="0">
                <a:solidFill>
                  <a:srgbClr val="0070C0"/>
                </a:solidFill>
                <a:effectLst/>
              </a:rPr>
              <a:t>Citywide User Fees, Fines, Rates &amp; Charges</a:t>
            </a:r>
            <a:r>
              <a:rPr lang="en-US" sz="2800" b="0" kern="0" dirty="0" smtClean="0">
                <a:effectLst/>
              </a:rPr>
              <a:t/>
            </a:r>
            <a:br>
              <a:rPr lang="en-US" sz="2800" b="0" kern="0" dirty="0" smtClean="0">
                <a:effectLst/>
              </a:rPr>
            </a:br>
            <a:r>
              <a:rPr lang="en-US" b="0" kern="0" dirty="0" smtClean="0">
                <a:effectLst/>
              </a:rPr>
              <a:t>Cost Study Approach &amp; Methodology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34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9122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Citywide User Fees, Fines, Rates &amp; Charges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</a:br>
            <a:r>
              <a:rPr lang="en-US" sz="2400" dirty="0" smtClean="0">
                <a:latin typeface="Arial" charset="0"/>
                <a:ea typeface="+mn-ea"/>
                <a:cs typeface="+mn-cs"/>
              </a:rPr>
              <a:t>Cost of Service Analysis</a:t>
            </a:r>
            <a:endParaRPr lang="en-US" sz="2400" dirty="0"/>
          </a:p>
        </p:txBody>
      </p:sp>
      <p:grpSp>
        <p:nvGrpSpPr>
          <p:cNvPr id="30724" name="Group 34"/>
          <p:cNvGrpSpPr>
            <a:grpSpLocks/>
          </p:cNvGrpSpPr>
          <p:nvPr/>
        </p:nvGrpSpPr>
        <p:grpSpPr bwMode="auto">
          <a:xfrm>
            <a:off x="381000" y="1295400"/>
            <a:ext cx="8278813" cy="4953000"/>
            <a:chOff x="914399" y="1295399"/>
            <a:chExt cx="8153401" cy="4305711"/>
          </a:xfrm>
        </p:grpSpPr>
        <p:sp>
          <p:nvSpPr>
            <p:cNvPr id="7" name="Rounded Rectangle 6"/>
            <p:cNvSpPr/>
            <p:nvPr/>
          </p:nvSpPr>
          <p:spPr>
            <a:xfrm>
              <a:off x="914399" y="1295399"/>
              <a:ext cx="8153401" cy="2590327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727" name="TextBox 6"/>
            <p:cNvSpPr txBox="1">
              <a:spLocks noChangeArrowheads="1"/>
            </p:cNvSpPr>
            <p:nvPr/>
          </p:nvSpPr>
          <p:spPr bwMode="auto">
            <a:xfrm>
              <a:off x="914399" y="1295399"/>
              <a:ext cx="8153400" cy="374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111111"/>
                  </a:solidFill>
                  <a:latin typeface="Avenir LT Std 45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111111"/>
                  </a:solidFill>
                  <a:latin typeface="Avenir LT Std 45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111111"/>
                  </a:solidFill>
                  <a:latin typeface="Avenir LT Std 45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dirty="0">
                  <a:solidFill>
                    <a:schemeClr val="tx1"/>
                  </a:solidFill>
                  <a:effectLst/>
                  <a:latin typeface="Arial" charset="0"/>
                </a:rPr>
                <a:t>Full Cost of Service Recoverable in Fees</a:t>
              </a:r>
            </a:p>
          </p:txBody>
        </p:sp>
        <p:sp>
          <p:nvSpPr>
            <p:cNvPr id="30728" name="TextBox 7"/>
            <p:cNvSpPr txBox="1">
              <a:spLocks noChangeArrowheads="1"/>
            </p:cNvSpPr>
            <p:nvPr/>
          </p:nvSpPr>
          <p:spPr bwMode="auto">
            <a:xfrm>
              <a:off x="3429000" y="2590800"/>
              <a:ext cx="381000" cy="508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111111"/>
                  </a:solidFill>
                  <a:latin typeface="Avenir LT Std 45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111111"/>
                  </a:solidFill>
                  <a:latin typeface="Avenir LT Std 45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111111"/>
                  </a:solidFill>
                  <a:latin typeface="Avenir LT Std 45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11111"/>
                  </a:solidFill>
                  <a:latin typeface="Avenir LT Std 45 Book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x</a:t>
              </a:r>
              <a:endParaRPr lang="en-US" altLang="en-US" sz="1800" b="1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133891" y="3511736"/>
              <a:ext cx="5639371" cy="1258592"/>
            </a:xfrm>
            <a:prstGeom prst="downArrow">
              <a:avLst>
                <a:gd name="adj1" fmla="val 68589"/>
                <a:gd name="adj2" fmla="val 37608"/>
              </a:avLst>
            </a:prstGeom>
            <a:gradFill>
              <a:gsLst>
                <a:gs pos="0">
                  <a:srgbClr val="FFFF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09912" y="1905375"/>
              <a:ext cx="2362376" cy="175126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rgbClr val="FFFF00"/>
                  </a:solidFill>
                  <a:effectLst/>
                </a:rPr>
                <a:t>Estimated Time</a:t>
              </a:r>
              <a:r>
                <a:rPr lang="en-US" dirty="0">
                  <a:solidFill>
                    <a:srgbClr val="FFFFFF"/>
                  </a:solidFill>
                  <a:effectLst/>
                </a:rPr>
                <a:t> to Provide Individual Service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6054" y="1905375"/>
              <a:ext cx="2363939" cy="175126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rgbClr val="FFFF00"/>
                  </a:solidFill>
                  <a:effectLst/>
                </a:rPr>
                <a:t>Fully-Burdened Hourly Rates</a:t>
              </a:r>
              <a:r>
                <a:rPr lang="en-US" dirty="0">
                  <a:solidFill>
                    <a:srgbClr val="FFFF00"/>
                  </a:solidFill>
                  <a:effectLst/>
                </a:rPr>
                <a:t> </a:t>
              </a:r>
              <a:r>
                <a:rPr lang="en-US" dirty="0">
                  <a:solidFill>
                    <a:srgbClr val="FFFFFF"/>
                  </a:solidFill>
                  <a:effectLst/>
                </a:rPr>
                <a:t>for All Personnel Directly Involved in Service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552206" y="1905375"/>
              <a:ext cx="2363939" cy="1751266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rgbClr val="FFFF00"/>
                  </a:solidFill>
                  <a:effectLst/>
                </a:rPr>
                <a:t>Other</a:t>
              </a:r>
              <a:r>
                <a:rPr lang="en-US" dirty="0">
                  <a:solidFill>
                    <a:srgbClr val="FFFFFF"/>
                  </a:solidFill>
                  <a:effectLst/>
                </a:rPr>
                <a:t> Materials or Supplies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4752335" y="2170609"/>
              <a:ext cx="401332" cy="381000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rgbClr val="000099"/>
                  </a:solidFill>
                  <a:effectLst/>
                </a:rPr>
                <a:t>Outcome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962521" y="4839330"/>
              <a:ext cx="4115005" cy="761780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FFFF00"/>
                  </a:solidFill>
                  <a:effectLst/>
                </a:rPr>
                <a:t>Maximum Fee Amount</a:t>
              </a:r>
            </a:p>
          </p:txBody>
        </p:sp>
      </p:grp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5715000" y="26670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tx1"/>
                </a:solidFill>
                <a:latin typeface="Arial" charset="0"/>
              </a:rPr>
              <a:t>+</a:t>
            </a:r>
            <a:endParaRPr lang="en-US" altLang="en-US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35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01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CDD/Planning Fees (1 of 3)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79286839"/>
              </p:ext>
            </p:extLst>
          </p:nvPr>
        </p:nvGraphicFramePr>
        <p:xfrm>
          <a:off x="168847" y="1447800"/>
          <a:ext cx="8929181" cy="4267200"/>
        </p:xfrm>
        <a:graphic>
          <a:graphicData uri="http://schemas.openxmlformats.org/drawingml/2006/table">
            <a:tbl>
              <a:tblPr/>
              <a:tblGrid>
                <a:gridCol w="2193353"/>
                <a:gridCol w="1078230"/>
                <a:gridCol w="1154367"/>
                <a:gridCol w="1040130"/>
                <a:gridCol w="1154367"/>
                <a:gridCol w="1154367"/>
                <a:gridCol w="1154367"/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 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2015-16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2016-17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Proposed**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6316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Amended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Application  All Single Family Projects (under 3,500 sq. ft.)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$ 5,320.73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$ 5,000.00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$ 5,230.37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$ 5,230.00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$ 5,339.00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Amended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Application  All Single Family Projects (under 3,500 sq. ft.)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$ 2,670.00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$ 2,762.50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(</a:t>
                      </a:r>
                      <a:r>
                        <a:rPr kumimoji="0" lang="en-US" sz="14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Amended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Application  All Single Family Projects (3,500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sq. ft.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over)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$ 6,282.76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$ 5,000.00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$ 6,214.09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$ 5,230.00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$ 5,339.00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Amended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Application  All Single Family Projects (3,500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sq. ft.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over)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$ 2,670.00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$ 2,762.50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76200" y="6172200"/>
            <a:ext cx="5943600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effectLst/>
              </a:rPr>
              <a:t>*   Includes the 2.1% CPI Adjustment for FY 2017-18</a:t>
            </a:r>
          </a:p>
          <a:p>
            <a:pPr algn="l">
              <a:spcBef>
                <a:spcPct val="5000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effectLst/>
              </a:rPr>
              <a:t>** Includes the 3.5% Proposed CPI Adjustment for FY 2018-19</a:t>
            </a:r>
            <a:endParaRPr lang="en-US" sz="11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36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08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CDD/Planning Fees (2 of 3)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75638314"/>
              </p:ext>
            </p:extLst>
          </p:nvPr>
        </p:nvGraphicFramePr>
        <p:xfrm>
          <a:off x="168847" y="1447800"/>
          <a:ext cx="8929181" cy="4267200"/>
        </p:xfrm>
        <a:graphic>
          <a:graphicData uri="http://schemas.openxmlformats.org/drawingml/2006/table">
            <a:tbl>
              <a:tblPr/>
              <a:tblGrid>
                <a:gridCol w="2193353"/>
                <a:gridCol w="1078230"/>
                <a:gridCol w="1154367"/>
                <a:gridCol w="1040130"/>
                <a:gridCol w="1154367"/>
                <a:gridCol w="1154367"/>
                <a:gridCol w="1154367"/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 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2015-16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2016-17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42036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New or Amended Application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2-50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Residential units, or commercial or industrial with less than 20,000 sq. ft. of floor area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$ 8,153.25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$ 5,000.00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$ 8,019.26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$ 5,230.00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$ 5,339.00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New or Amended Application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51-100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residential units,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$ 7,442.46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$ 7,442.00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$ 7,345.25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$ 7,345.00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$ 7,499.00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$ 7,761.00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New or Amended Application  101 or greater residential units, or commercial, or industrial with 20,000 sq. ft. or more of floor area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$ 7,853.80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$ 7,853.00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$ 7,814.16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$ 7,814.00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$ 7,978.00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$ 8,257.00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76200" y="6172200"/>
            <a:ext cx="5943600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effectLst/>
              </a:rPr>
              <a:t>*   Includes the 2.1% CPI Adjustment for FY 2017-18</a:t>
            </a:r>
          </a:p>
          <a:p>
            <a:pPr algn="l">
              <a:spcBef>
                <a:spcPct val="5000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effectLst/>
              </a:rPr>
              <a:t>** Includes the 3.5% Proposed CPI Adjustment for FY 2018-19</a:t>
            </a:r>
            <a:endParaRPr lang="en-US" sz="11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37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21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err="1" smtClean="0">
                <a:solidFill>
                  <a:srgbClr val="111111"/>
                </a:solidFill>
                <a:effectLst/>
                <a:latin typeface="+mn-lt"/>
              </a:rPr>
              <a:t>CDD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/Planning Fees (3 of 3)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23700595"/>
              </p:ext>
            </p:extLst>
          </p:nvPr>
        </p:nvGraphicFramePr>
        <p:xfrm>
          <a:off x="1676400" y="1914144"/>
          <a:ext cx="5592890" cy="1210056"/>
        </p:xfrm>
        <a:graphic>
          <a:graphicData uri="http://schemas.openxmlformats.org/drawingml/2006/table">
            <a:tbl>
              <a:tblPr/>
              <a:tblGrid>
                <a:gridCol w="2971800"/>
                <a:gridCol w="1296797"/>
                <a:gridCol w="1324293"/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 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Adopted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8216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Accessory Dwelling Unit Review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$ 288.00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$ 298.00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76200" y="6172200"/>
            <a:ext cx="5943600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effectLst/>
              </a:rPr>
              <a:t>*   Includes the 2.1% CPI Adjustment for FY 2017-18</a:t>
            </a:r>
          </a:p>
          <a:p>
            <a:pPr algn="l">
              <a:spcBef>
                <a:spcPct val="5000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  <a:effectLst/>
              </a:rPr>
              <a:t>** Includes the 3.5% Proposed CPI Adjustment for FY 2018-19</a:t>
            </a:r>
            <a:endParaRPr lang="en-US" sz="11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600" dirty="0"/>
              <a:t>Slide </a:t>
            </a:r>
            <a:fld id="{62DC2A75-EF25-46CF-89EB-FF2C32A83BE0}" type="slidenum">
              <a:rPr lang="en-US" sz="1600"/>
              <a:pPr algn="r">
                <a:defRPr/>
              </a:pPr>
              <a:t>38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29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Council Questions and Direction on Fees</a:t>
            </a:r>
          </a:p>
        </p:txBody>
      </p:sp>
    </p:spTree>
    <p:extLst>
      <p:ext uri="{BB962C8B-B14F-4D97-AF65-F5344CB8AC3E}">
        <p14:creationId xmlns:p14="http://schemas.microsoft.com/office/powerpoint/2010/main" val="27247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8534889"/>
              </p:ext>
            </p:extLst>
          </p:nvPr>
        </p:nvGraphicFramePr>
        <p:xfrm>
          <a:off x="1487196" y="1052627"/>
          <a:ext cx="6361404" cy="5576773"/>
        </p:xfrm>
        <a:graphic>
          <a:graphicData uri="http://schemas.openxmlformats.org/drawingml/2006/table">
            <a:tbl>
              <a:tblPr/>
              <a:tblGrid>
                <a:gridCol w="2971800"/>
                <a:gridCol w="1256004"/>
                <a:gridCol w="1219200"/>
                <a:gridCol w="914400"/>
              </a:tblGrid>
              <a:tr h="487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marL="91433" marR="91433" marT="45714" marB="4571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L="91433" marR="91433" marT="45714" marB="4571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marL="91433" marR="91433"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 Taxes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$ 56,229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61,538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 Taxes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41,015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44,685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Utility Users Taxes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30,054 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29,855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(0.7%)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Occupancy &amp; Other Taxes 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14,859 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16,279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Licenses And Permits 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9,597 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9,725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Fines &amp; Forfeitures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2,622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2,500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(4.6%)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Interest/Use of Money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4,045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1,550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(61.7%)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from Other Agencies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(10.7%)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Charges for Services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9,225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9,206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(0.2%)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Misc. &amp; Non-Operating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1,456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1,164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(20.0%)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Interfund Revenue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18,099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19,582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from Other Funds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21,310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22,186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GSA Reimbursement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4,885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10,040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105.5%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Subtotal Revenues: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$213,508 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228,410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7.0%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Assigned Fund Bal.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906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8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Unassigned Fund Bal.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(100.0%)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9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Total Resources: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$215,043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$  229,395</a:t>
                      </a: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6.7%</a:t>
                      </a: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182865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Slide </a:t>
            </a:r>
            <a:fld id="{E84AD047-A750-4502-A2C1-981712CCB2B3}" type="slidenum">
              <a:rPr lang="en-US" sz="1600" smtClean="0"/>
              <a:pPr>
                <a:defRPr/>
              </a:pPr>
              <a:t>4</a:t>
            </a:fld>
            <a:endParaRPr lang="en-US" sz="1600" dirty="0"/>
          </a:p>
        </p:txBody>
      </p:sp>
      <p:sp>
        <p:nvSpPr>
          <p:cNvPr id="7" name="Rectangle 114"/>
          <p:cNvSpPr>
            <a:spLocks noChangeArrowheads="1"/>
          </p:cNvSpPr>
          <p:nvPr/>
        </p:nvSpPr>
        <p:spPr bwMode="auto">
          <a:xfrm>
            <a:off x="304800" y="762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Arial" charset="0"/>
              </a:rPr>
              <a:t>FY 2018-19 General Fund Proposed Budget</a:t>
            </a:r>
            <a:r>
              <a:rPr lang="en-US" altLang="en-US" sz="2400" dirty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altLang="en-US" sz="2400" dirty="0">
                <a:solidFill>
                  <a:srgbClr val="C00000"/>
                </a:solidFill>
                <a:latin typeface="Arial" charset="0"/>
              </a:rPr>
            </a:b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Proposed Resources</a:t>
            </a:r>
          </a:p>
        </p:txBody>
      </p:sp>
    </p:spTree>
    <p:extLst>
      <p:ext uri="{BB962C8B-B14F-4D97-AF65-F5344CB8AC3E}">
        <p14:creationId xmlns:p14="http://schemas.microsoft.com/office/powerpoint/2010/main" val="27279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</a:rPr>
              <a:t>GWP </a:t>
            </a:r>
            <a:r>
              <a:rPr lang="en-US" sz="3600" kern="0" dirty="0" smtClean="0">
                <a:solidFill>
                  <a:schemeClr val="tx1"/>
                </a:solidFill>
                <a:effectLst/>
              </a:rPr>
              <a:t>Public Benefit Program</a:t>
            </a:r>
            <a:endParaRPr lang="en-US" sz="3600" kern="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 smtClean="0">
                <a:effectLst/>
              </a:rPr>
              <a:t>2-Year Program </a:t>
            </a:r>
          </a:p>
          <a:p>
            <a:pPr marL="0" indent="0" algn="ctr">
              <a:buNone/>
            </a:pPr>
            <a:r>
              <a:rPr lang="en-US" kern="0" dirty="0">
                <a:solidFill>
                  <a:schemeClr val="tx1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30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/>
          <a:lstStyle/>
          <a:p>
            <a:pPr algn="ctr" eaLnBrk="1" hangingPunct="1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Benefit Program Background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199" y="1295400"/>
            <a:ext cx="822960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PBC Programs have been provided pursuant to State Mandate </a:t>
            </a: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January 1, 1998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PBC is funded by a separate fee on electric bills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Funds must be used for programs in one or more of the categories: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Cost-effective energy efficiency and conservation programs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investments in renewable energy resources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Research, development and demonstration programs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Programs for low-income electricity customers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current charge is 3.6% of retail electric revenues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51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Highlights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327837" y="1066800"/>
            <a:ext cx="8458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other Cities discontinue solar incentives, GWP is proposing $2.0 million over the next two years for residential roof top solar and restructuring our incentives to reflect market and increase participation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GWP is proposing $2.0 million over the next two years for a new Community Solar Program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pilot programs </a:t>
            </a: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facilitate easy customer participation in ongoing programs and new TOU rates, and reduce staff time, </a:t>
            </a: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Peak Time of Use Energy Monitor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Online Store for EE &amp; Water Measures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Low Income Online Application Portal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Increasing the </a:t>
            </a: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low income bill discount from $13 to $15 a month starting July 2018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000" kern="0" dirty="0">
              <a:effectLst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83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Proposed Budget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514128"/>
            <a:ext cx="8229600" cy="473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•"/>
            </a:pPr>
            <a:endParaRPr lang="en-US" altLang="en-US" sz="2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657349"/>
            <a:ext cx="8595360" cy="295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25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</a:rPr>
              <a:t>GWP </a:t>
            </a:r>
            <a:r>
              <a:rPr lang="en-US" sz="3600" kern="0" dirty="0" smtClean="0">
                <a:solidFill>
                  <a:schemeClr val="tx1"/>
                </a:solidFill>
                <a:effectLst/>
              </a:rPr>
              <a:t>Electric and Water</a:t>
            </a:r>
            <a:endParaRPr lang="en-US" sz="3600" kern="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>
                <a:effectLst/>
              </a:rPr>
              <a:t>5-Year Cost of Service &amp; Proposed Rate </a:t>
            </a:r>
            <a:r>
              <a:rPr lang="en-US" sz="3600" i="1" kern="0" dirty="0" smtClean="0">
                <a:effectLst/>
              </a:rPr>
              <a:t>Plans</a:t>
            </a:r>
            <a:endParaRPr lang="en-US" sz="3600" i="1" kern="0" dirty="0">
              <a:effectLst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-25400" y="4038600"/>
            <a:ext cx="9144000" cy="8509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tx1"/>
                </a:solidFill>
                <a:effectLst/>
              </a:rPr>
              <a:t>Background</a:t>
            </a:r>
            <a:endParaRPr lang="en-US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25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381000" y="838200"/>
            <a:ext cx="8610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History: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Past practice led to sporadic rate development and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created financial uncertainty.  Capital improvement programs and operating cash reserve levels were negatively impacted.  The result was that significant rate increases were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2014 to 2018 Electric Rate </a:t>
            </a: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Schedule: 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increases of 8%, 7%, 5%, 2% and 2% </a:t>
            </a: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respectively (26% compounded)</a:t>
            </a:r>
            <a:endParaRPr lang="en-US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2015 to 2018 Water Rate Schedule: increases of 4%, 4%, 4%, and 4% </a:t>
            </a: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respectively (17% compounded)</a:t>
            </a:r>
            <a:endParaRPr lang="en-US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rate increases were accompanied by bond issues of $60 million for Electric and $35 million for Water to reinstate the capital improvement programs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670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362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199" y="990600"/>
            <a:ext cx="8393113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Restructure GWP operations to achieve cost and revenue efficiency in order to minimize rate impacts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develop cost of service, finance and rate plans every five (5) years for consistency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Maintain 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City Council approved cash reserve balances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internally funded capital project program to address core infrastructure needs (“Pay-Go”)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36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Plan Development &amp; Goals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437928"/>
            <a:ext cx="8153400" cy="4505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development of each 5 Year Finance and Rate Plan begins with the development of a Cost of Service Analysis (COSA)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GWP hired New Gen Strategies and Solutions, LLC (NewGen) and Raftelis Financial Consultants, Inc. (Raftelis) to conduct new electric and water </a:t>
            </a: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COSAs</a:t>
            </a:r>
          </a:p>
          <a:p>
            <a:pPr marL="34290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Evaluate and identify the total costs required to operate the utility over the study period</a:t>
            </a:r>
          </a:p>
          <a:p>
            <a:pPr marL="34290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Calculate the optimal mix of debt and rate (i.e. cash) funded portions of the capital program to provide financial stability over the study period, FY </a:t>
            </a: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2018-19 </a:t>
            </a: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FY </a:t>
            </a:r>
            <a:r>
              <a:rPr lang="en-US" altLang="en-US" sz="20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2022-23</a:t>
            </a:r>
            <a:r>
              <a:rPr lang="en-US" altLang="en-US" sz="20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design competitive rates consistent with Propositions 26/218</a:t>
            </a:r>
          </a:p>
          <a:p>
            <a:pPr marL="0" indent="0" eaLnBrk="1" hangingPunct="1">
              <a:buNone/>
            </a:pPr>
            <a:endParaRPr lang="en-US" altLang="en-US" sz="2800" kern="0" dirty="0">
              <a:effectLst/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altLang="en-US" sz="2000" kern="0" dirty="0">
              <a:effectLst/>
            </a:endParaRPr>
          </a:p>
          <a:p>
            <a:pPr marL="0" indent="0" eaLnBrk="1" hangingPunct="1">
              <a:buNone/>
            </a:pPr>
            <a:endParaRPr lang="en-US" altLang="en-US" sz="2800" kern="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91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Outreach</a:t>
            </a:r>
          </a:p>
        </p:txBody>
      </p:sp>
      <p:sp>
        <p:nvSpPr>
          <p:cNvPr id="4" name="Rectangle 4"/>
          <p:cNvSpPr txBox="1">
            <a:spLocks/>
          </p:cNvSpPr>
          <p:nvPr/>
        </p:nvSpPr>
        <p:spPr bwMode="auto">
          <a:xfrm>
            <a:off x="457200" y="990600"/>
            <a:ext cx="8610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1200"/>
              </a:spcBef>
              <a:buNone/>
            </a:pPr>
            <a:endParaRPr lang="en-US" altLang="en-US" sz="2000" kern="0" dirty="0">
              <a:effectLst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48</a:t>
            </a:fld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828800"/>
            <a:ext cx="877252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7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</a:rPr>
              <a:t>GWP </a:t>
            </a:r>
            <a:r>
              <a:rPr lang="en-US" sz="3600" kern="0" dirty="0" smtClean="0">
                <a:solidFill>
                  <a:schemeClr val="tx1"/>
                </a:solidFill>
                <a:effectLst/>
              </a:rPr>
              <a:t>Electric</a:t>
            </a:r>
            <a:endParaRPr lang="en-US" sz="3600" kern="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>
                <a:effectLst/>
              </a:rPr>
              <a:t>5-Year Cost of Service &amp; Proposed Rate Plan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-25400" y="4038600"/>
            <a:ext cx="9144000" cy="8509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tx1"/>
                </a:solidFill>
                <a:effectLst/>
              </a:rPr>
              <a:t>Summary</a:t>
            </a:r>
            <a:endParaRPr lang="en-US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89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19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14326"/>
              </p:ext>
            </p:extLst>
          </p:nvPr>
        </p:nvGraphicFramePr>
        <p:xfrm>
          <a:off x="533400" y="1070206"/>
          <a:ext cx="8229600" cy="540679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86400"/>
                <a:gridCol w="1295400"/>
                <a:gridCol w="1447800"/>
              </a:tblGrid>
              <a:tr h="247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Adopted FY 2017-18 Budget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$ 215,042,945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Salaries &amp; Benefits Increase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5,494,411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822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PERS, Net of Cost Share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6,323,246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Hourly Wages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515,718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371,116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8221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 Benefits (Medical, Dental, Vision, Work’ Comp, etc.)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715,696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Salaries &amp; Benefits Increase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13,420,187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Maintenance &amp; Operation Increase / (Decrease)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Liability Insurance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  1,029,953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Fleet/Equipment Rental Charge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(1,017,379)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ISD Service Charge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382,248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 M&amp;O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(2,292,883)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Maintenance &amp; Operations Increase/(Decrease)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(1,898,061)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27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Transfers Out/Capital Outlay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1,220,947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3623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Proposed FY 2018-19 General Fund Budget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227,786,018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  <a:tr h="1558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1192018" name="Rectangle 82"/>
          <p:cNvSpPr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</a:rPr>
              <a:t>FY </a:t>
            </a:r>
            <a:r>
              <a:rPr lang="en-US" sz="2800" dirty="0" smtClean="0">
                <a:solidFill>
                  <a:srgbClr val="0070C0"/>
                </a:solidFill>
              </a:rPr>
              <a:t>2018-19 </a:t>
            </a:r>
            <a:r>
              <a:rPr lang="en-US" sz="2800" dirty="0">
                <a:solidFill>
                  <a:srgbClr val="0070C0"/>
                </a:solidFill>
              </a:rPr>
              <a:t>General Fund Proposed Budget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Proposed </a:t>
            </a:r>
            <a:r>
              <a:rPr lang="en-US" sz="2400" dirty="0">
                <a:solidFill>
                  <a:schemeClr val="tx2"/>
                </a:solidFill>
              </a:rPr>
              <a:t>Appropriations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70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362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GWP Electric Rate Structure</a:t>
            </a: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143000"/>
            <a:ext cx="8534400" cy="511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GWP’s rate structure includes two components: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b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 rates</a:t>
            </a:r>
            <a:r>
              <a:rPr lang="en-US" altLang="en-US" sz="2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 reflect the majority, or the base costs of delivering power and electricity to customers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b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 adjustments</a:t>
            </a:r>
            <a:r>
              <a:rPr lang="en-US" altLang="en-US" sz="2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used to manage the difference between projected and actual costs for specific GWP accounts, market conditions, or regulatory impacts 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Regulatory Adjustment Charge (RAC) </a:t>
            </a:r>
          </a:p>
          <a:p>
            <a:pPr marL="750888" lvl="1" indent="0" eaLnBrk="1" hangingPunct="1">
              <a:spcBef>
                <a:spcPts val="0"/>
              </a:spcBef>
              <a:buNone/>
            </a:pPr>
            <a:r>
              <a:rPr lang="en-US" altLang="en-US" sz="2000" i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Currently ($0.0076/kWh)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Energy Cost Adjustment Charge (ECAC)</a:t>
            </a:r>
          </a:p>
          <a:p>
            <a:pPr marL="750888" lvl="1" indent="0" eaLnBrk="1" hangingPunct="1">
              <a:spcBef>
                <a:spcPts val="0"/>
              </a:spcBef>
              <a:buNone/>
            </a:pPr>
            <a:r>
              <a:rPr lang="en-US" altLang="en-US" sz="2000" i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Currently ($0.00/kWh)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Revenue Decoupling Charge (RDC)</a:t>
            </a:r>
          </a:p>
          <a:p>
            <a:pPr marL="750888" lvl="1" indent="0" eaLnBrk="1" hangingPunct="1">
              <a:spcBef>
                <a:spcPts val="0"/>
              </a:spcBef>
              <a:buNone/>
            </a:pPr>
            <a:r>
              <a:rPr lang="en-US" altLang="en-US" sz="2000" i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Currently ($0.00/kWh)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71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from Previous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COSA-Electric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219200"/>
            <a:ext cx="80010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kern="0" dirty="0">
                <a:solidFill>
                  <a:schemeClr val="tx1"/>
                </a:solidFill>
                <a:effectLst/>
              </a:rPr>
              <a:t>The new COSA indicates that the current revenues collected from the Residential class </a:t>
            </a:r>
            <a:r>
              <a:rPr lang="en-US" altLang="en-US" sz="2200" strike="sngStrike" kern="0" dirty="0" smtClean="0">
                <a:solidFill>
                  <a:schemeClr val="tx1"/>
                </a:solidFill>
                <a:effectLst/>
              </a:rPr>
              <a:t>are </a:t>
            </a:r>
            <a:r>
              <a:rPr lang="en-US" altLang="en-US" sz="2200" strike="sngStrike" kern="0" dirty="0">
                <a:solidFill>
                  <a:schemeClr val="tx1"/>
                </a:solidFill>
                <a:effectLst/>
              </a:rPr>
              <a:t>less than the cost of service; as such the electric COSA proposes new rates designed to move this customer class closer to funding the cost of service.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kern="0" dirty="0">
                <a:solidFill>
                  <a:schemeClr val="tx1"/>
                </a:solidFill>
                <a:effectLst/>
              </a:rPr>
              <a:t>Time of Use rates have been redesigned to </a:t>
            </a:r>
            <a:r>
              <a:rPr lang="en-US" altLang="en-US" sz="2200" kern="0" dirty="0" smtClean="0">
                <a:solidFill>
                  <a:schemeClr val="tx1"/>
                </a:solidFill>
                <a:effectLst/>
              </a:rPr>
              <a:t>match GWP load profiles, better </a:t>
            </a:r>
            <a:r>
              <a:rPr lang="en-US" altLang="en-US" sz="2200" kern="0" dirty="0">
                <a:solidFill>
                  <a:schemeClr val="tx1"/>
                </a:solidFill>
                <a:effectLst/>
              </a:rPr>
              <a:t>incentivize off peak usage and to promote the use of electric </a:t>
            </a:r>
            <a:r>
              <a:rPr lang="en-US" altLang="en-US" sz="2200" kern="0" dirty="0" smtClean="0">
                <a:solidFill>
                  <a:schemeClr val="tx1"/>
                </a:solidFill>
                <a:effectLst/>
              </a:rPr>
              <a:t>vehicles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kern="0" dirty="0">
                <a:solidFill>
                  <a:schemeClr val="tx1"/>
                </a:solidFill>
                <a:effectLst/>
                <a:latin typeface="Calibri" pitchFamily="34" charset="0"/>
              </a:rPr>
              <a:t>“Pay-Go” capital improvement program is established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kern="0" dirty="0">
                <a:solidFill>
                  <a:schemeClr val="tx1"/>
                </a:solidFill>
                <a:effectLst/>
                <a:latin typeface="Calibri" pitchFamily="34" charset="0"/>
              </a:rPr>
              <a:t>Maintains City Council approved reserve fund levels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kern="0" dirty="0">
                <a:solidFill>
                  <a:schemeClr val="tx1"/>
                </a:solidFill>
                <a:effectLst/>
                <a:latin typeface="Calibri" pitchFamily="34" charset="0"/>
              </a:rPr>
              <a:t>Proposed Grayson Repower Project reviewed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100" kern="0" dirty="0">
              <a:effectLst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21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Revenue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Adjustments-Electric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371600"/>
            <a:ext cx="82296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457200" indent="-457200" eaLnBrk="1" hangingPunct="1"/>
            <a:endParaRPr lang="en-US" altLang="en-US" sz="2800" kern="0" dirty="0">
              <a:latin typeface="Calibri" pitchFamily="34" charset="0"/>
            </a:endParaRPr>
          </a:p>
          <a:p>
            <a:pPr marL="457200" indent="-457200" eaLnBrk="1" hangingPunct="1"/>
            <a:endParaRPr lang="en-US" altLang="en-US" sz="2800" kern="0" dirty="0">
              <a:latin typeface="Calibr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07DFFE7-5071-4795-9B6B-140A6D4270AD}"/>
              </a:ext>
            </a:extLst>
          </p:cNvPr>
          <p:cNvSpPr txBox="1"/>
          <p:nvPr/>
        </p:nvSpPr>
        <p:spPr>
          <a:xfrm>
            <a:off x="609600" y="1295400"/>
            <a:ext cx="82296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GWP is proposing the following total annual base rate revenue adjustments over the next five years: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FY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2018-19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            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0.0%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FY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2019-20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           +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0.5%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FY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2020-21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           +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1.0%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FY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2021-22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           +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1.0%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FY 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2022-23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              +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1.0%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76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Revenue Adjustments/</a:t>
            </a:r>
            <a:b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Prop 26 Structural </a:t>
            </a:r>
            <a:r>
              <a:rPr lang="en-US" altLang="en-US" sz="2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Changes-Electric</a:t>
            </a:r>
            <a:endParaRPr lang="en-US" altLang="en-US" sz="28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622425"/>
            <a:ext cx="859536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99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0349"/>
            <a:ext cx="8077200" cy="8159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Findings and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Recommendations-Electric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219200"/>
            <a:ext cx="80010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year 1, all customer classes realize a bill reduction as the Regulatory Adjustment Charge of $0.0076/kwh is reduced to zero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year 2, commercial rates will remain steady or experience continued decline, while residential customers will experience increases due to Proposition 26 requirements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reduce the impact on residential </a:t>
            </a:r>
            <a:r>
              <a:rPr lang="en-US" altLang="en-US" sz="24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customers, </a:t>
            </a:r>
            <a:r>
              <a:rPr lang="en-US" altLang="en-US" sz="24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GWP will phase in the required rate adjustments over 9 years starting in FY </a:t>
            </a:r>
            <a:r>
              <a:rPr lang="en-US" altLang="en-US" sz="2400" kern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2019-20</a:t>
            </a:r>
            <a:endParaRPr lang="en-US" altLang="en-US" sz="2400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672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Average </a:t>
            </a:r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Bill-Electric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762000"/>
            <a:ext cx="8602663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03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</a:rPr>
              <a:t>GWP Water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>
                <a:effectLst/>
              </a:rPr>
              <a:t>5-Year Cost of Service &amp; Proposed Rate Plan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-25400" y="4038600"/>
            <a:ext cx="9144000" cy="8509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tx1"/>
                </a:solidFill>
                <a:effectLst/>
              </a:rPr>
              <a:t>Summary</a:t>
            </a:r>
            <a:endParaRPr lang="en-US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from Previous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COSA-Water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2954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kern="0" dirty="0">
                <a:effectLst/>
              </a:rPr>
              <a:t>Projected capital improvement costs are included in potable rates using a hybrid methodology where 55% of the cost is included in the variable rate, and 45% of the cost is included in the fixed rate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chemeClr val="tx1"/>
                </a:solidFill>
                <a:effectLst/>
              </a:rPr>
              <a:t>The methodology for calculating the fixed (meter) charge was modified to include both customer and </a:t>
            </a:r>
            <a:r>
              <a:rPr lang="en-US" altLang="en-US" sz="2400" strike="sngStrike" kern="0" dirty="0" smtClean="0">
                <a:solidFill>
                  <a:schemeClr val="tx1"/>
                </a:solidFill>
                <a:effectLst/>
              </a:rPr>
              <a:t>c</a:t>
            </a:r>
            <a:r>
              <a:rPr lang="en-US" altLang="en-US" sz="2400" kern="0" dirty="0" smtClean="0">
                <a:solidFill>
                  <a:schemeClr val="tx1"/>
                </a:solidFill>
                <a:effectLst/>
              </a:rPr>
              <a:t>apacity </a:t>
            </a:r>
            <a:r>
              <a:rPr lang="en-US" altLang="en-US" sz="2400" kern="0" dirty="0">
                <a:solidFill>
                  <a:schemeClr val="tx1"/>
                </a:solidFill>
                <a:effectLst/>
              </a:rPr>
              <a:t>costs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kern="0" dirty="0">
                <a:solidFill>
                  <a:schemeClr val="tx1"/>
                </a:solidFill>
                <a:effectLst/>
              </a:rPr>
              <a:t>All meters are charged the same customer cost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2000" kern="0" dirty="0">
                <a:solidFill>
                  <a:schemeClr val="tx1"/>
                </a:solidFill>
                <a:effectLst/>
              </a:rPr>
              <a:t>The </a:t>
            </a:r>
            <a:r>
              <a:rPr lang="en-US" altLang="en-US" sz="2000" strike="sngStrike" kern="0" dirty="0" smtClean="0">
                <a:solidFill>
                  <a:schemeClr val="tx1"/>
                </a:solidFill>
                <a:effectLst/>
              </a:rPr>
              <a:t>ca</a:t>
            </a:r>
            <a:r>
              <a:rPr lang="en-US" altLang="en-US" sz="2000" kern="0" dirty="0" smtClean="0">
                <a:solidFill>
                  <a:schemeClr val="tx1"/>
                </a:solidFill>
                <a:effectLst/>
              </a:rPr>
              <a:t>pacity </a:t>
            </a:r>
            <a:r>
              <a:rPr lang="en-US" altLang="en-US" sz="2000" kern="0" dirty="0">
                <a:solidFill>
                  <a:schemeClr val="tx1"/>
                </a:solidFill>
                <a:effectLst/>
              </a:rPr>
              <a:t>cost is equal to the fixed portion of the capital and operating cost multiplied by the corresponding meter ratio for each meter size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72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from Previous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COSA-Water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333500"/>
            <a:ext cx="82296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400" kern="0">
                <a:solidFill>
                  <a:srgbClr val="111111"/>
                </a:solidFill>
                <a:effectLst/>
                <a:latin typeface="+mn-lt"/>
              </a:defRPr>
            </a:lvl1pPr>
            <a:lvl2pPr marL="74295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000" kern="0">
                <a:solidFill>
                  <a:srgbClr val="111111"/>
                </a:solidFill>
                <a:effectLst/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The tier structure for single family customers was reduced from four tiers to three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total average rate for Recycled </a:t>
            </a:r>
            <a:r>
              <a:rPr lang="en-US" altLang="en-US" dirty="0" smtClean="0">
                <a:solidFill>
                  <a:schemeClr val="tx1"/>
                </a:solidFill>
              </a:rPr>
              <a:t>Water and </a:t>
            </a:r>
            <a:r>
              <a:rPr lang="en-US" altLang="en-US" dirty="0">
                <a:solidFill>
                  <a:schemeClr val="tx1"/>
                </a:solidFill>
              </a:rPr>
              <a:t>Fire Line rates are reduced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Drought Charge has been reduced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61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Revenue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Adjustments-Water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57200" y="1514128"/>
            <a:ext cx="82296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457200" indent="-457200" eaLnBrk="1" hangingPunct="1"/>
            <a:endParaRPr lang="en-US" altLang="en-US" sz="2800" kern="0" dirty="0">
              <a:latin typeface="Calibri" pitchFamily="34" charset="0"/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 bwMode="auto">
          <a:xfrm>
            <a:off x="381000" y="1295400"/>
            <a:ext cx="85344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400" kern="0">
                <a:solidFill>
                  <a:srgbClr val="111111"/>
                </a:solidFill>
                <a:effectLst/>
                <a:latin typeface="+mn-lt"/>
              </a:defRPr>
            </a:lvl1pPr>
            <a:lvl2pPr marL="74295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000" kern="0">
                <a:solidFill>
                  <a:srgbClr val="111111"/>
                </a:solidFill>
                <a:effectLst/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r>
              <a:rPr lang="en-US" altLang="en-US" dirty="0"/>
              <a:t>GWP is proposing the following total annual revenue adjustments over the next five years:</a:t>
            </a:r>
          </a:p>
          <a:p>
            <a:pPr marL="0" indent="0">
              <a:buNone/>
            </a:pPr>
            <a:r>
              <a:rPr lang="en-US" altLang="en-US" dirty="0"/>
              <a:t>	FY </a:t>
            </a:r>
            <a:r>
              <a:rPr lang="en-US" altLang="en-US" dirty="0" smtClean="0"/>
              <a:t>2018-19</a:t>
            </a:r>
            <a:r>
              <a:rPr lang="en-US" altLang="en-US" dirty="0"/>
              <a:t>	</a:t>
            </a:r>
            <a:r>
              <a:rPr lang="en-US" altLang="en-US" dirty="0" smtClean="0"/>
              <a:t>            </a:t>
            </a:r>
            <a:r>
              <a:rPr lang="en-US" altLang="en-US" dirty="0"/>
              <a:t>	+1.0%</a:t>
            </a:r>
          </a:p>
          <a:p>
            <a:pPr marL="0" indent="0">
              <a:buNone/>
            </a:pPr>
            <a:r>
              <a:rPr lang="en-US" altLang="en-US" dirty="0"/>
              <a:t>	FY </a:t>
            </a:r>
            <a:r>
              <a:rPr lang="en-US" altLang="en-US" dirty="0" smtClean="0"/>
              <a:t>2019-20</a:t>
            </a:r>
            <a:r>
              <a:rPr lang="en-US" altLang="en-US" dirty="0"/>
              <a:t>		</a:t>
            </a:r>
            <a:r>
              <a:rPr lang="en-US" altLang="en-US" dirty="0" smtClean="0"/>
              <a:t>           +</a:t>
            </a:r>
            <a:r>
              <a:rPr lang="en-US" altLang="en-US" dirty="0"/>
              <a:t>1.0%</a:t>
            </a:r>
          </a:p>
          <a:p>
            <a:pPr marL="0" indent="0">
              <a:buNone/>
            </a:pPr>
            <a:r>
              <a:rPr lang="en-US" altLang="en-US" dirty="0"/>
              <a:t>	FY </a:t>
            </a:r>
            <a:r>
              <a:rPr lang="en-US" altLang="en-US" dirty="0" smtClean="0"/>
              <a:t>2020-21</a:t>
            </a:r>
            <a:r>
              <a:rPr lang="en-US" altLang="en-US" dirty="0"/>
              <a:t>		</a:t>
            </a:r>
            <a:r>
              <a:rPr lang="en-US" altLang="en-US" dirty="0" smtClean="0"/>
              <a:t>           +</a:t>
            </a:r>
            <a:r>
              <a:rPr lang="en-US" altLang="en-US" dirty="0"/>
              <a:t>1.5%</a:t>
            </a:r>
          </a:p>
          <a:p>
            <a:pPr marL="0" indent="0">
              <a:buNone/>
            </a:pPr>
            <a:r>
              <a:rPr lang="en-US" altLang="en-US" dirty="0"/>
              <a:t>	FY </a:t>
            </a:r>
            <a:r>
              <a:rPr lang="en-US" altLang="en-US" dirty="0" smtClean="0"/>
              <a:t>2021-22</a:t>
            </a:r>
            <a:r>
              <a:rPr lang="en-US" altLang="en-US" dirty="0"/>
              <a:t>		</a:t>
            </a:r>
            <a:r>
              <a:rPr lang="en-US" altLang="en-US" dirty="0" smtClean="0"/>
              <a:t>           +</a:t>
            </a:r>
            <a:r>
              <a:rPr lang="en-US" altLang="en-US" dirty="0"/>
              <a:t>2.0%</a:t>
            </a:r>
          </a:p>
          <a:p>
            <a:pPr marL="0" indent="0">
              <a:buNone/>
            </a:pPr>
            <a:r>
              <a:rPr lang="en-US" altLang="en-US" dirty="0"/>
              <a:t>	FY </a:t>
            </a:r>
            <a:r>
              <a:rPr lang="en-US" altLang="en-US" dirty="0" smtClean="0"/>
              <a:t>2022-23</a:t>
            </a:r>
            <a:r>
              <a:rPr lang="en-US" altLang="en-US" dirty="0"/>
              <a:t>		</a:t>
            </a:r>
            <a:r>
              <a:rPr lang="en-US" altLang="en-US" dirty="0" smtClean="0"/>
              <a:t>           +</a:t>
            </a:r>
            <a:r>
              <a:rPr lang="en-US" altLang="en-US" dirty="0"/>
              <a:t>2.0% </a:t>
            </a:r>
          </a:p>
          <a:p>
            <a:endParaRPr lang="en-US" alt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59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99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15400" cy="56388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buClr>
                <a:srgbClr val="0070C0"/>
              </a:buClr>
              <a:tabLst>
                <a:tab pos="1543050" algn="l"/>
              </a:tabLst>
            </a:pPr>
            <a:r>
              <a:rPr lang="en-US" sz="2200" dirty="0">
                <a:solidFill>
                  <a:srgbClr val="0070C0"/>
                </a:solidFill>
                <a:effectLst/>
              </a:rPr>
              <a:t>Salaries &amp; 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Benefits net increase of </a:t>
            </a:r>
            <a:r>
              <a:rPr lang="en-US" sz="2200" dirty="0">
                <a:solidFill>
                  <a:srgbClr val="0070C0"/>
                </a:solidFill>
                <a:effectLst/>
              </a:rPr>
              <a:t>$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13.4 </a:t>
            </a:r>
            <a:r>
              <a:rPr lang="en-US" sz="2200" dirty="0">
                <a:solidFill>
                  <a:srgbClr val="0070C0"/>
                </a:solidFill>
                <a:effectLst/>
              </a:rPr>
              <a:t>million 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primarily due to: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Increases In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dirty="0">
              <a:solidFill>
                <a:srgbClr val="C00000"/>
              </a:solidFill>
              <a:effectLst/>
            </a:endParaRPr>
          </a:p>
          <a:p>
            <a:pPr marL="1090613" lvl="2" indent="-347663">
              <a:spcBef>
                <a:spcPts val="0"/>
              </a:spcBef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</a:t>
            </a:r>
            <a:r>
              <a:rPr lang="en-US" sz="1800" dirty="0">
                <a:solidFill>
                  <a:schemeClr val="tx1"/>
                </a:solidFill>
              </a:rPr>
              <a:t>6.3 million </a:t>
            </a:r>
            <a:r>
              <a:rPr lang="en-US" sz="1800" dirty="0" smtClean="0">
                <a:solidFill>
                  <a:schemeClr val="tx1"/>
                </a:solidFill>
              </a:rPr>
              <a:t>for net PERS compared </a:t>
            </a:r>
            <a:r>
              <a:rPr lang="en-US" sz="1800" dirty="0">
                <a:solidFill>
                  <a:schemeClr val="tx1"/>
                </a:solidFill>
              </a:rPr>
              <a:t>to last year</a:t>
            </a:r>
          </a:p>
          <a:p>
            <a:pPr marL="1090613" lvl="2" indent="-347663">
              <a:spcBef>
                <a:spcPts val="0"/>
              </a:spcBef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$2.15 </a:t>
            </a:r>
            <a:r>
              <a:rPr lang="en-US" sz="1800" dirty="0">
                <a:solidFill>
                  <a:schemeClr val="tx1"/>
                </a:solidFill>
              </a:rPr>
              <a:t>million for proposed service level adjustments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Net 7 vacant positions redirected to General </a:t>
            </a:r>
            <a:r>
              <a:rPr lang="en-US" sz="1600" dirty="0" smtClean="0"/>
              <a:t>F</a:t>
            </a:r>
            <a:r>
              <a:rPr lang="en-US" sz="1600" dirty="0" smtClean="0">
                <a:effectLst/>
              </a:rPr>
              <a:t>und - $799 thousand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Community Development (4)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Administrative Services (1)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Human Resources (1)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Police (1)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400" dirty="0" smtClean="0">
                <a:effectLst/>
              </a:rPr>
              <a:t>Public Works (1) </a:t>
            </a:r>
            <a:endParaRPr lang="en-US" sz="1400" dirty="0"/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600" dirty="0" smtClean="0">
              <a:effectLst/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/>
              <a:t>Additional </a:t>
            </a:r>
            <a:r>
              <a:rPr lang="en-US" sz="1600" dirty="0"/>
              <a:t>Position – </a:t>
            </a:r>
            <a:r>
              <a:rPr lang="en-US" sz="1600" dirty="0" smtClean="0"/>
              <a:t>Police (School </a:t>
            </a:r>
            <a:r>
              <a:rPr lang="en-US" sz="1600" dirty="0"/>
              <a:t>Resource </a:t>
            </a:r>
            <a:r>
              <a:rPr lang="en-US" sz="1600" dirty="0" smtClean="0"/>
              <a:t>Officer) - $229 thousand</a:t>
            </a:r>
            <a:endParaRPr lang="en-US" sz="1600" dirty="0"/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Overtime for Police Department - $250 thousand</a:t>
            </a:r>
            <a:endParaRPr lang="en-US" sz="1400" dirty="0">
              <a:effectLst/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Reallocation of one position in the City Clerk’s Department - $36 thousand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Shift of 25% of a Police Officer position into the General Fund - $61 thousand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Hourly wages for Library, CS&amp;P, Police, City Clerk, and IPA - $486 thousand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/>
              <a:t>Salary Adjustments for Police Communications - $290 thousand </a:t>
            </a:r>
            <a:endParaRPr lang="en-US" sz="1600" dirty="0" smtClean="0">
              <a:effectLst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</a:pPr>
            <a:endParaRPr lang="en-US" sz="1800" dirty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algn="ctr" eaLnBrk="1" hangingPunct="1"/>
            <a:r>
              <a:rPr lang="en-US" sz="2800" dirty="0">
                <a:solidFill>
                  <a:srgbClr val="0070C0"/>
                </a:solidFill>
              </a:rPr>
              <a:t>FY </a:t>
            </a:r>
            <a:r>
              <a:rPr lang="en-US" sz="2800" dirty="0" smtClean="0">
                <a:solidFill>
                  <a:srgbClr val="0070C0"/>
                </a:solidFill>
              </a:rPr>
              <a:t>2018-19 </a:t>
            </a:r>
            <a:r>
              <a:rPr lang="en-US" sz="2800" dirty="0">
                <a:solidFill>
                  <a:srgbClr val="0070C0"/>
                </a:solidFill>
              </a:rPr>
              <a:t>General Fund Proposed Budget 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en-US" sz="2400" dirty="0" smtClean="0"/>
              <a:t>Budget Overview (1 of 4)</a:t>
            </a:r>
            <a:endParaRPr lang="en-US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90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Major Findings and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Recommendations-Water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600200"/>
            <a:ext cx="8595360" cy="393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31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Findings and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Recommendations-Water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152400" y="1219200"/>
            <a:ext cx="86106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400" kern="0">
                <a:solidFill>
                  <a:srgbClr val="111111"/>
                </a:solidFill>
                <a:effectLst/>
                <a:latin typeface="+mn-lt"/>
              </a:defRPr>
            </a:lvl1pPr>
            <a:lvl2pPr marL="74295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000" kern="0">
                <a:solidFill>
                  <a:srgbClr val="111111"/>
                </a:solidFill>
                <a:effectLst/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lvl="1"/>
            <a:r>
              <a:rPr lang="en-US" altLang="en-US" sz="2400" dirty="0"/>
              <a:t>To remain in compliance with Proposition 218, the cost allocated to each customer class and each tier is proportionate to their fair share of the system costs</a:t>
            </a:r>
          </a:p>
          <a:p>
            <a:pPr lvl="1"/>
            <a:r>
              <a:rPr lang="en-US" altLang="en-US" sz="2400" dirty="0" smtClean="0"/>
              <a:t>In </a:t>
            </a:r>
            <a:r>
              <a:rPr lang="en-US" altLang="en-US" sz="2400" dirty="0"/>
              <a:t>FY </a:t>
            </a:r>
            <a:r>
              <a:rPr lang="en-US" altLang="en-US" sz="2400" dirty="0" smtClean="0"/>
              <a:t>2018-19</a:t>
            </a:r>
            <a:r>
              <a:rPr lang="en-US" altLang="en-US" sz="2400" dirty="0"/>
              <a:t>, this results in a bill decrease for the average Single Family and Multi-Family customer, while the average commercial and irrigation customer will see a bill increase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47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0803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Family Bill </a:t>
            </a:r>
            <a:r>
              <a:rPr lang="en-US" alt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Comparison-Water</a:t>
            </a:r>
            <a:endParaRPr lang="en-US" altLang="en-US" sz="28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 txBox="1">
            <a:spLocks/>
          </p:cNvSpPr>
          <p:nvPr/>
        </p:nvSpPr>
        <p:spPr bwMode="auto">
          <a:xfrm>
            <a:off x="457200" y="1295400"/>
            <a:ext cx="8229600" cy="496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endParaRPr lang="en-US" altLang="en-US" sz="2800" kern="0" dirty="0">
              <a:latin typeface="Calibri" pitchFamily="34" charset="0"/>
            </a:endParaRPr>
          </a:p>
          <a:p>
            <a:pPr marL="457200" indent="-457200" eaLnBrk="1" hangingPunct="1"/>
            <a:endParaRPr lang="en-US" altLang="en-US" sz="2800" kern="0" dirty="0">
              <a:latin typeface="Calibri" pitchFamily="34" charset="0"/>
            </a:endParaRPr>
          </a:p>
          <a:p>
            <a:pPr marL="457200" indent="-457200" eaLnBrk="1" hangingPunct="1"/>
            <a:endParaRPr lang="en-US" altLang="en-US" sz="2800" kern="0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838200"/>
            <a:ext cx="8602663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24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Questions 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&amp;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 Comments</a:t>
            </a:r>
          </a:p>
        </p:txBody>
      </p:sp>
    </p:spTree>
    <p:extLst>
      <p:ext uri="{BB962C8B-B14F-4D97-AF65-F5344CB8AC3E}">
        <p14:creationId xmlns:p14="http://schemas.microsoft.com/office/powerpoint/2010/main" val="4740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 smtClean="0">
                <a:solidFill>
                  <a:schemeClr val="tx1"/>
                </a:solidFill>
                <a:effectLst/>
              </a:rPr>
              <a:t>Public Works</a:t>
            </a:r>
            <a:endParaRPr lang="en-US" sz="3600" kern="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 smtClean="0">
                <a:effectLst/>
              </a:rPr>
              <a:t>Proposed 4-Year Wastewater Rate Plan</a:t>
            </a:r>
            <a:endParaRPr lang="en-US" sz="3600" i="1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91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76200"/>
            <a:ext cx="8229600" cy="990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800" y="1332667"/>
            <a:ext cx="8280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400" kern="0">
                <a:solidFill>
                  <a:srgbClr val="111111"/>
                </a:solidFill>
                <a:effectLst/>
                <a:latin typeface="+mn-lt"/>
              </a:defRPr>
            </a:lvl1pPr>
            <a:lvl2pPr marL="74295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 sz="2400" kern="0">
                <a:solidFill>
                  <a:srgbClr val="111111"/>
                </a:solidFill>
                <a:effectLst/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r>
              <a:rPr lang="en-US" sz="2200" dirty="0"/>
              <a:t>The 4 Year Rate Plan begins with the development of a Cost of Service Analysis (COSA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/>
              <a:t>Public Works Department hired HDR Engineering Inc. to conduct a new wastewater </a:t>
            </a:r>
            <a:r>
              <a:rPr lang="en-US" sz="2200" dirty="0" smtClean="0"/>
              <a:t>COSA</a:t>
            </a:r>
            <a:endParaRPr lang="en-US" sz="2200" dirty="0"/>
          </a:p>
          <a:p>
            <a:r>
              <a:rPr lang="en-US" sz="2200" dirty="0"/>
              <a:t>COSA Goals: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Evaluate and identify the total costs required to operate the wastewater utility over the study </a:t>
            </a:r>
            <a:r>
              <a:rPr lang="en-US" sz="2000" dirty="0" smtClean="0"/>
              <a:t>period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To design rates that are consistent with Proposition 218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90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49625-9E8E-45F8-B6E5-A14465DD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79465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 Increase Wastewater Rates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DE3D6E-55C1-44B0-8D23-A475761BBEE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4800" y="785670"/>
            <a:ext cx="8305800" cy="6444841"/>
          </a:xfr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0"/>
              </a:spcBef>
              <a:buClr>
                <a:srgbClr val="000000"/>
              </a:buClr>
              <a:buSzPct val="114000"/>
              <a:buFont typeface="Arial" panose="020B0604020202020204" pitchFamily="34" charset="0"/>
              <a:tabLst>
                <a:tab pos="5486400" algn="l"/>
              </a:tabLst>
            </a:pPr>
            <a:r>
              <a:rPr lang="en-US" sz="2400" kern="1200" dirty="0" smtClean="0">
                <a:solidFill>
                  <a:schemeClr val="tx1"/>
                </a:solidFill>
              </a:rPr>
              <a:t>Why the Increase?</a:t>
            </a:r>
          </a:p>
          <a:p>
            <a:pPr marL="285750" indent="-285750" eaLnBrk="0" hangingPunct="0">
              <a:spcBef>
                <a:spcPct val="0"/>
              </a:spcBef>
              <a:buClr>
                <a:srgbClr val="000000"/>
              </a:buClr>
              <a:buSzPct val="114000"/>
              <a:buFont typeface="Arial" panose="020B0604020202020204" pitchFamily="34" charset="0"/>
              <a:tabLst>
                <a:tab pos="5486400" algn="l"/>
              </a:tabLst>
            </a:pPr>
            <a:endParaRPr lang="en-US" sz="2400" kern="1200" dirty="0">
              <a:solidFill>
                <a:schemeClr val="tx1"/>
              </a:solidFill>
            </a:endParaRPr>
          </a:p>
          <a:p>
            <a:pPr marL="514350" lvl="1" indent="-342900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000" kern="1200" dirty="0" smtClean="0">
                <a:solidFill>
                  <a:schemeClr val="tx1"/>
                </a:solidFill>
                <a:ea typeface="+mn-ea"/>
                <a:cs typeface="+mn-cs"/>
              </a:rPr>
              <a:t>To pay the City of Los Angeles for our </a:t>
            </a:r>
            <a:r>
              <a:rPr lang="en-US" sz="2000" u="sng" kern="1200" dirty="0" smtClean="0">
                <a:solidFill>
                  <a:schemeClr val="tx1"/>
                </a:solidFill>
                <a:ea typeface="+mn-ea"/>
                <a:cs typeface="+mn-cs"/>
              </a:rPr>
              <a:t>contractual obligations for: </a:t>
            </a:r>
            <a:r>
              <a:rPr lang="en-US" sz="2000" kern="1200" dirty="0" smtClean="0">
                <a:solidFill>
                  <a:schemeClr val="tx1"/>
                </a:solidFill>
                <a:ea typeface="+mn-ea"/>
                <a:cs typeface="+mn-cs"/>
              </a:rPr>
              <a:t>Operation &amp; Maintenance costs and Capital Improvement costs for LAGWRP and the Amalgamated System. </a:t>
            </a:r>
          </a:p>
          <a:p>
            <a:pPr marL="457200" lvl="1" eaLnBrk="0" hangingPunct="0">
              <a:spcBef>
                <a:spcPct val="0"/>
              </a:spcBef>
            </a:pPr>
            <a:endParaRPr lang="en-US" sz="1000" kern="1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917575" lvl="2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LAGWRP - Glendale </a:t>
            </a:r>
            <a:r>
              <a:rPr lang="en-US" sz="1800" dirty="0">
                <a:solidFill>
                  <a:srgbClr val="000000"/>
                </a:solidFill>
              </a:rPr>
              <a:t>owns 50% of the plant with City of Los </a:t>
            </a:r>
            <a:r>
              <a:rPr lang="en-US" sz="1800" dirty="0" smtClean="0">
                <a:solidFill>
                  <a:srgbClr val="000000"/>
                </a:solidFill>
              </a:rPr>
              <a:t>Angeles.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Glendale </a:t>
            </a:r>
            <a:r>
              <a:rPr lang="en-US" sz="1800" dirty="0">
                <a:solidFill>
                  <a:srgbClr val="000000"/>
                </a:solidFill>
              </a:rPr>
              <a:t>is </a:t>
            </a:r>
            <a:r>
              <a:rPr lang="en-US" sz="1800" u="sng" dirty="0">
                <a:solidFill>
                  <a:srgbClr val="000000"/>
                </a:solidFill>
              </a:rPr>
              <a:t>contractually obligated</a:t>
            </a:r>
            <a:r>
              <a:rPr lang="en-US" sz="1800" dirty="0">
                <a:solidFill>
                  <a:srgbClr val="000000"/>
                </a:solidFill>
              </a:rPr>
              <a:t> to pay for 50% of the Operation &amp; Maintenance Cost and Capital Improvements </a:t>
            </a:r>
            <a:r>
              <a:rPr lang="en-US" sz="1800" dirty="0" smtClean="0">
                <a:solidFill>
                  <a:srgbClr val="000000"/>
                </a:solidFill>
              </a:rPr>
              <a:t>Cost</a:t>
            </a:r>
          </a:p>
          <a:p>
            <a:pPr marL="917575" indent="-285750"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917575" lvl="2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Amalgamated System Costs - Glendale </a:t>
            </a:r>
            <a:r>
              <a:rPr lang="en-US" sz="1800" dirty="0">
                <a:solidFill>
                  <a:srgbClr val="000000"/>
                </a:solidFill>
              </a:rPr>
              <a:t>is </a:t>
            </a:r>
            <a:r>
              <a:rPr lang="en-US" sz="1800" u="sng" dirty="0">
                <a:solidFill>
                  <a:srgbClr val="000000"/>
                </a:solidFill>
              </a:rPr>
              <a:t>contractually obligated</a:t>
            </a:r>
            <a:r>
              <a:rPr lang="en-US" sz="1800" dirty="0">
                <a:solidFill>
                  <a:srgbClr val="000000"/>
                </a:solidFill>
              </a:rPr>
              <a:t> to pay the </a:t>
            </a:r>
            <a:r>
              <a:rPr lang="en-US" sz="1800" dirty="0" smtClean="0">
                <a:solidFill>
                  <a:srgbClr val="000000"/>
                </a:solidFill>
              </a:rPr>
              <a:t>City </a:t>
            </a:r>
            <a:r>
              <a:rPr lang="en-US" sz="1800" dirty="0">
                <a:solidFill>
                  <a:srgbClr val="000000"/>
                </a:solidFill>
              </a:rPr>
              <a:t>of Los Angeles for the conveyance of wastewater to City of Los Angeles’ Hyperion Plant and the treatment of wastewater at the plant. </a:t>
            </a:r>
            <a:endParaRPr lang="en-US" sz="1800" kern="1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457200" lvl="1" eaLnBrk="0" hangingPunct="0">
              <a:spcBef>
                <a:spcPct val="0"/>
              </a:spcBef>
            </a:pPr>
            <a:endParaRPr lang="en-US" sz="20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514350" lvl="1" indent="-342900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000" kern="1200" dirty="0">
                <a:solidFill>
                  <a:schemeClr val="tx1"/>
                </a:solidFill>
                <a:ea typeface="+mn-ea"/>
                <a:cs typeface="+mn-cs"/>
              </a:rPr>
              <a:t>To pay for Local Collection System Operation &amp; Maintenance and Local Capital Improvement Projects. </a:t>
            </a:r>
          </a:p>
          <a:p>
            <a:pPr marL="514350" lvl="1" indent="-342900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20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514350" lvl="1" indent="-342900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000" kern="1200" dirty="0">
                <a:solidFill>
                  <a:schemeClr val="tx1"/>
                </a:solidFill>
                <a:ea typeface="+mn-ea"/>
                <a:cs typeface="+mn-cs"/>
              </a:rPr>
              <a:t>Last rate increase was implemented 19 years ago in 1999</a:t>
            </a:r>
          </a:p>
          <a:p>
            <a:pPr marL="457200" lvl="1" eaLnBrk="0" hangingPunct="0">
              <a:spcBef>
                <a:spcPct val="0"/>
              </a:spcBef>
            </a:pPr>
            <a:endParaRPr lang="en-US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457200" lvl="1" eaLnBrk="0" hangingPunct="0">
              <a:spcBef>
                <a:spcPct val="0"/>
              </a:spcBef>
            </a:pPr>
            <a:endParaRPr lang="en-US" sz="2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29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39945"/>
              </p:ext>
            </p:extLst>
          </p:nvPr>
        </p:nvGraphicFramePr>
        <p:xfrm>
          <a:off x="1295400" y="990600"/>
          <a:ext cx="6858000" cy="259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305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Projected Operation &amp; Maintenance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17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2017-18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2018-19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2019-20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2020-21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2021-22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O&amp;M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$7,301,100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$9,197,400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$9,395,500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$9,600,400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$10,648,600</a:t>
                      </a:r>
                    </a:p>
                  </a:txBody>
                  <a:tcPr marL="7620" marT="762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 O&amp;M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$2,611,300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$2,689,700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$2,770,400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$2,853,500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$2,939,100</a:t>
                      </a:r>
                    </a:p>
                  </a:txBody>
                  <a:tcPr marL="7620" marT="762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Amalgamated O&amp;M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$5,278,100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$4,673,300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$4,756,100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$4,855,800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$5,134,300</a:t>
                      </a:r>
                    </a:p>
                  </a:txBody>
                  <a:tcPr marL="7620" marT="762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1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$15,190,500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$16,560,400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$16,922,000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$17,309,700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$18,722,000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r>
              <a:rPr lang="en-US" dirty="0"/>
              <a:t>Projected Wastewater O&amp;M and CIP Costs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2902"/>
              </p:ext>
            </p:extLst>
          </p:nvPr>
        </p:nvGraphicFramePr>
        <p:xfrm>
          <a:off x="1295400" y="3657602"/>
          <a:ext cx="6905378" cy="240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3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53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5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97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Projected Capital Improvement Project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35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2017-18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2018-19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2019-20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2020-21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2021-22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CIP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$500,000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$389,000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$602,000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$1,209,000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$987,000</a:t>
                      </a: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 CIP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$2,339,400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$12,804,100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$8,864,400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$1,788,900</a:t>
                      </a:r>
                    </a:p>
                  </a:txBody>
                  <a:tcPr marL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$697,700</a:t>
                      </a: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Amalgamated CIP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$4,213,300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$2,464,800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$3,877,100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$459,200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$1,532,160</a:t>
                      </a:r>
                    </a:p>
                  </a:txBody>
                  <a:tcPr marL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$7,052,700</a:t>
                      </a:r>
                    </a:p>
                  </a:txBody>
                  <a:tcPr marL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$15,657,900</a:t>
                      </a:r>
                    </a:p>
                  </a:txBody>
                  <a:tcPr marL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$13,343,500</a:t>
                      </a:r>
                    </a:p>
                  </a:txBody>
                  <a:tcPr marL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$3,457,100</a:t>
                      </a:r>
                    </a:p>
                  </a:txBody>
                  <a:tcPr marL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$3,216,900</a:t>
                      </a:r>
                    </a:p>
                  </a:txBody>
                  <a:tcPr marL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626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161925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Proposed 4-Year Wastewater Rates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53384"/>
              </p:ext>
            </p:extLst>
          </p:nvPr>
        </p:nvGraphicFramePr>
        <p:xfrm>
          <a:off x="533400" y="990600"/>
          <a:ext cx="8229600" cy="5302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0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3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3182"/>
                <a:gridCol w="1066405"/>
                <a:gridCol w="1143000"/>
              </a:tblGrid>
              <a:tr h="6413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Current Rate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Proposed Rates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13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FY 2017/18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FY 2018/19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2019/20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2020/21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2021/22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Monthly Flat Fee per Elec. Acct.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$2.30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$3.93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$4.21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$4.36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$4.49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SFR Winter Water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$1.23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$2.10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$2.25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$2.33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Multi-family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$1.31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$2.24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$2.56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09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Commercial – Low Strength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$1.39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$2.38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$2.54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$2.64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$2.72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952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Commercial – Medium Strength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$2.02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$3.45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$3.70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$3.83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$3.95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09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Commercial – High Strength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$3.85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$6.58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$7.04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$7.30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$7.52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57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C13F22-5A17-4BA9-8E28-A4B8D725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219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a Single Family </a:t>
            </a:r>
            <a:r>
              <a:rPr 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Average </a:t>
            </a:r>
            <a:r>
              <a:rPr 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Bill* with Six Other Cities (under </a:t>
            </a:r>
            <a:r>
              <a:rPr lang="en-US" sz="2800" kern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Rate</a:t>
            </a:r>
            <a:r>
              <a:rPr 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DE2DE761-E3DB-47FD-9977-2874DD3481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753970"/>
              </p:ext>
            </p:extLst>
          </p:nvPr>
        </p:nvGraphicFramePr>
        <p:xfrm>
          <a:off x="381000" y="1600200"/>
          <a:ext cx="746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914400" y="2980258"/>
            <a:ext cx="6739467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7653866" y="2569712"/>
            <a:ext cx="1413933" cy="52322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$32.09 for six cities average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675836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FFFF00"/>
              </a:buClr>
              <a:buSzPct val="150000"/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</a:rPr>
              <a:t>* Based </a:t>
            </a:r>
            <a:r>
              <a:rPr lang="en-US" b="1" dirty="0">
                <a:solidFill>
                  <a:srgbClr val="0070C0"/>
                </a:solidFill>
                <a:effectLst/>
              </a:rPr>
              <a:t>on an average winter water usage of 8 </a:t>
            </a:r>
            <a:r>
              <a:rPr lang="en-US" b="1" dirty="0" smtClean="0">
                <a:solidFill>
                  <a:srgbClr val="0070C0"/>
                </a:solidFill>
                <a:effectLst/>
              </a:rPr>
              <a:t>HCF/Month</a:t>
            </a:r>
          </a:p>
          <a:p>
            <a:pPr lvl="1" algn="l">
              <a:buClr>
                <a:srgbClr val="FFFF00"/>
              </a:buClr>
              <a:buSzPct val="150000"/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</a:rPr>
              <a:t> ** Wastewater rates are fixed (no usage element) </a:t>
            </a:r>
            <a:endParaRPr lang="en-U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2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1054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buClr>
                <a:srgbClr val="0070C0"/>
              </a:buClr>
              <a:tabLst>
                <a:tab pos="1543050" algn="l"/>
              </a:tabLst>
            </a:pPr>
            <a:r>
              <a:rPr lang="en-US" sz="2200" dirty="0">
                <a:solidFill>
                  <a:srgbClr val="0070C0"/>
                </a:solidFill>
              </a:rPr>
              <a:t>Salaries &amp; Benefits changes continued…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Increases In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rgbClr val="C00000"/>
              </a:solidFill>
              <a:effectLst/>
            </a:endParaRPr>
          </a:p>
          <a:p>
            <a:pPr marL="1090613" lvl="2" indent="-347663">
              <a:spcBef>
                <a:spcPts val="0"/>
              </a:spcBef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$1.8 million in Workers</a:t>
            </a:r>
            <a:r>
              <a:rPr lang="en-US" sz="1800" dirty="0">
                <a:solidFill>
                  <a:schemeClr val="tx1"/>
                </a:solidFill>
              </a:rPr>
              <a:t>’ Comp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spcAft>
                <a:spcPct val="600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1600" dirty="0" smtClean="0">
                <a:effectLst/>
              </a:rPr>
              <a:t>Mainly due to increase in safety rates</a:t>
            </a:r>
          </a:p>
          <a:p>
            <a:pPr marL="1090613" lvl="2" indent="-347663">
              <a:spcBef>
                <a:spcPts val="0"/>
              </a:spcBef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Cost </a:t>
            </a:r>
            <a:r>
              <a:rPr lang="en-US" sz="1800" dirty="0">
                <a:solidFill>
                  <a:schemeClr val="tx1"/>
                </a:solidFill>
              </a:rPr>
              <a:t>of Living Adjustments for GPOA (3.5%), GMA (Police Sworn) (3.0%), GCEA (1.5%), GMA (1.5%),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>
                <a:solidFill>
                  <a:schemeClr val="tx1"/>
                </a:solidFill>
              </a:rPr>
              <a:t>Hourly Employees (1.5%)</a:t>
            </a:r>
          </a:p>
          <a:p>
            <a:pPr lvl="1">
              <a:spcAft>
                <a:spcPct val="600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Decreases </a:t>
            </a:r>
            <a:r>
              <a:rPr lang="en-US" sz="2000" dirty="0">
                <a:solidFill>
                  <a:schemeClr val="tx1"/>
                </a:solidFill>
              </a:rPr>
              <a:t>In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1600" dirty="0" smtClean="0">
              <a:effectLst/>
            </a:endParaRPr>
          </a:p>
          <a:p>
            <a:pPr marL="1090613" lvl="2" indent="-347663">
              <a:spcBef>
                <a:spcPts val="0"/>
              </a:spcBef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$1.3 million in Sick Leave/RHSP due to a decrease in rate</a:t>
            </a:r>
          </a:p>
          <a:p>
            <a:pPr marL="342900" lvl="1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sz="1800" dirty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algn="ctr" eaLnBrk="1" hangingPunct="1"/>
            <a:r>
              <a:rPr lang="en-US" sz="2800" dirty="0">
                <a:solidFill>
                  <a:srgbClr val="0070C0"/>
                </a:solidFill>
              </a:rPr>
              <a:t>FY </a:t>
            </a:r>
            <a:r>
              <a:rPr lang="en-US" sz="2800" dirty="0" smtClean="0">
                <a:solidFill>
                  <a:srgbClr val="0070C0"/>
                </a:solidFill>
              </a:rPr>
              <a:t>2018-19 </a:t>
            </a:r>
            <a:r>
              <a:rPr lang="en-US" sz="2800" dirty="0">
                <a:solidFill>
                  <a:srgbClr val="0070C0"/>
                </a:solidFill>
              </a:rPr>
              <a:t>General Fund Proposed Budget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en-US" sz="2400" dirty="0" smtClean="0"/>
              <a:t>Budget Overview (2 of 4)</a:t>
            </a:r>
            <a:endParaRPr lang="en-US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95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458200" cy="4876799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rgbClr val="000000"/>
                </a:solidFill>
              </a:rPr>
              <a:t>This Wastewater Rates Increase will: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Enable Glendale to meet our </a:t>
            </a:r>
            <a:r>
              <a:rPr lang="en-US" sz="2000" u="sng" dirty="0" smtClean="0">
                <a:solidFill>
                  <a:srgbClr val="000000"/>
                </a:solidFill>
              </a:rPr>
              <a:t>contractual obligations </a:t>
            </a:r>
            <a:r>
              <a:rPr lang="en-US" sz="2000" dirty="0" smtClean="0">
                <a:solidFill>
                  <a:srgbClr val="000000"/>
                </a:solidFill>
              </a:rPr>
              <a:t>to City of Los Angeles for the Los Angeles-Glendale Reclamation Plant and the Amalgamated System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Provide the necessary funds for ongoing wastewater system management and operation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Maintain the “Pay-For-What-You-Use” philosophy</a:t>
            </a:r>
          </a:p>
          <a:p>
            <a:pPr marL="457200" lvl="1" indent="0">
              <a:spcAft>
                <a:spcPts val="600"/>
              </a:spcAft>
              <a:buClr>
                <a:srgbClr val="000000"/>
              </a:buClr>
              <a:buSzPct val="150000"/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2400" dirty="0">
                <a:solidFill>
                  <a:srgbClr val="000000"/>
                </a:solidFill>
              </a:rPr>
              <a:t> What if there is no Wastewater Rates Increase?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Glendale will not be able to meet its contractual obligations to City of Los Angeles and will have to borrow monies</a:t>
            </a:r>
          </a:p>
          <a:p>
            <a:pPr lvl="1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Glendale will not be able to maintain its wastewater system leading to a public health issue</a:t>
            </a:r>
          </a:p>
          <a:p>
            <a:pPr lvl="1">
              <a:spcAft>
                <a:spcPts val="600"/>
              </a:spcAft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  <a:buClr>
                <a:srgbClr val="000000"/>
              </a:buClr>
            </a:pP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  <a:buClr>
                <a:srgbClr val="000000"/>
              </a:buClr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70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448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  <a:effectLst/>
              </a:rPr>
              <a:t>FY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Budget Adoption Calendar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610600" cy="6019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9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 smtClean="0"/>
              <a:t>May 1, Budget Study Session #1, 9:00 a.m.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Proposed General Fund Budget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Revenue Estimates &amp; Opportunities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Organizational Profile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Summary of All Funds by Type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Department </a:t>
            </a:r>
            <a:r>
              <a:rPr lang="en-US" sz="2200" dirty="0" smtClean="0"/>
              <a:t>Dashboards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 smtClean="0"/>
              <a:t>May 8, Budget Study Session #2, 10:00 a.m.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 smtClean="0"/>
              <a:t>GWP Public Benefits Charge Discussion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 smtClean="0"/>
              <a:t>Proposed Utility Rate Increases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/>
              <a:t>May 15, Budget Study Session #3, 9:00 a.m.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Proposed Capital Improvement Projects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Citywide Fee Discussion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655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  <a:effectLst/>
              </a:rPr>
              <a:t>FY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Budget Adoption Calendar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610600" cy="6019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/>
              <a:t>May 22, Budget Hearing, 6:00 p.m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sz="2400" dirty="0" smtClean="0"/>
              <a:t>June </a:t>
            </a:r>
            <a:r>
              <a:rPr lang="en-US" sz="2400" dirty="0"/>
              <a:t>5, </a:t>
            </a:r>
            <a:r>
              <a:rPr lang="en-US" sz="2400" dirty="0" smtClean="0"/>
              <a:t>Budget Adoption, 6:00 p.m.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FY 2018-19 Budget and </a:t>
            </a:r>
            <a:r>
              <a:rPr lang="en-US" sz="2200" dirty="0" smtClean="0">
                <a:solidFill>
                  <a:schemeClr val="tx1"/>
                </a:solidFill>
              </a:rPr>
              <a:t>Citywide Fee Schedule 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PBC </a:t>
            </a:r>
            <a:r>
              <a:rPr lang="en-US" sz="2200" dirty="0" smtClean="0">
                <a:solidFill>
                  <a:schemeClr val="tx1"/>
                </a:solidFill>
              </a:rPr>
              <a:t>Program 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Electric, Water and Wastewater Rate Resolutions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Electric Rate Ordinance</a:t>
            </a:r>
          </a:p>
        </p:txBody>
      </p:sp>
    </p:spTree>
    <p:extLst>
      <p:ext uri="{BB962C8B-B14F-4D97-AF65-F5344CB8AC3E}">
        <p14:creationId xmlns:p14="http://schemas.microsoft.com/office/powerpoint/2010/main" val="1363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Staff Recommendations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82000" cy="40386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Council hold Public Hearing for: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effectLst/>
              </a:rPr>
              <a:t>FY 2018-19 Proposed Budget &amp; Citywide Fee Schedule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Water and Wastewater Proposed Rates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Introduction of Electric Rate Ordinance</a:t>
            </a:r>
          </a:p>
          <a:p>
            <a:pPr lvl="1">
              <a:spcAft>
                <a:spcPts val="600"/>
              </a:spcAft>
              <a:defRPr/>
            </a:pPr>
            <a:endParaRPr lang="en-US" sz="2000" dirty="0" smtClean="0">
              <a:effectLst/>
            </a:endParaRPr>
          </a:p>
          <a:p>
            <a:pPr lvl="1">
              <a:spcAft>
                <a:spcPts val="600"/>
              </a:spcAft>
              <a:defRPr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82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Questions 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&amp;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 Comments</a:t>
            </a:r>
          </a:p>
        </p:txBody>
      </p:sp>
    </p:spTree>
    <p:extLst>
      <p:ext uri="{BB962C8B-B14F-4D97-AF65-F5344CB8AC3E}">
        <p14:creationId xmlns:p14="http://schemas.microsoft.com/office/powerpoint/2010/main" val="21231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4419600"/>
          </a:xfrm>
        </p:spPr>
        <p:txBody>
          <a:bodyPr/>
          <a:lstStyle/>
          <a:p>
            <a:pPr marL="346075" indent="-346075">
              <a:spcAft>
                <a:spcPct val="60000"/>
              </a:spcAft>
              <a:buClr>
                <a:srgbClr val="0070C0"/>
              </a:buClr>
              <a:tabLst>
                <a:tab pos="1543050" algn="l"/>
              </a:tabLst>
            </a:pPr>
            <a:r>
              <a:rPr lang="en-US" sz="2200" dirty="0">
                <a:solidFill>
                  <a:srgbClr val="0070C0"/>
                </a:solidFill>
                <a:effectLst/>
              </a:rPr>
              <a:t>Maintenance &amp; Operation 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net decrease of $1.9 million primarily </a:t>
            </a:r>
            <a:r>
              <a:rPr lang="en-US" sz="2200" dirty="0">
                <a:solidFill>
                  <a:srgbClr val="0070C0"/>
                </a:solidFill>
                <a:effectLst/>
              </a:rPr>
              <a:t>due to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:</a:t>
            </a:r>
          </a:p>
          <a:p>
            <a:pPr marL="690563" lvl="1" indent="-347663">
              <a:spcAft>
                <a:spcPct val="600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Increases In: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$1.0 million in Liability Insurance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$382 thousand for ISD Service Charge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$152 thousand for proposed service level adjustments across various M&amp;O </a:t>
            </a:r>
            <a:r>
              <a:rPr lang="en-US" sz="1800" dirty="0" smtClean="0">
                <a:solidFill>
                  <a:schemeClr val="tx1"/>
                </a:solidFill>
              </a:rPr>
              <a:t>accounts</a:t>
            </a:r>
            <a:endParaRPr lang="en-US" sz="2200" dirty="0">
              <a:solidFill>
                <a:srgbClr val="C00000"/>
              </a:solidFill>
            </a:endParaRPr>
          </a:p>
          <a:p>
            <a:pPr marL="690563" lvl="1" indent="-347663">
              <a:spcAft>
                <a:spcPct val="600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 smtClean="0">
                <a:solidFill>
                  <a:schemeClr val="tx1"/>
                </a:solidFill>
                <a:effectLst/>
              </a:rPr>
              <a:t>Decreases In: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$2.1 </a:t>
            </a:r>
            <a:r>
              <a:rPr lang="en-US" sz="1800" dirty="0">
                <a:solidFill>
                  <a:schemeClr val="tx1"/>
                </a:solidFill>
              </a:rPr>
              <a:t>million in one-time miscellaneous </a:t>
            </a:r>
            <a:r>
              <a:rPr lang="en-US" sz="1800" dirty="0" smtClean="0">
                <a:solidFill>
                  <a:schemeClr val="tx1"/>
                </a:solidFill>
              </a:rPr>
              <a:t>adjustments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$1.0 </a:t>
            </a:r>
            <a:r>
              <a:rPr lang="en-US" sz="1800" dirty="0">
                <a:solidFill>
                  <a:schemeClr val="tx1"/>
                </a:solidFill>
              </a:rPr>
              <a:t>million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>
                <a:solidFill>
                  <a:schemeClr val="tx1"/>
                </a:solidFill>
              </a:rPr>
              <a:t>Fleet/Equipment Rental </a:t>
            </a:r>
            <a:r>
              <a:rPr lang="en-US" sz="1800" dirty="0" smtClean="0">
                <a:solidFill>
                  <a:schemeClr val="tx1"/>
                </a:solidFill>
              </a:rPr>
              <a:t>Charge</a:t>
            </a:r>
            <a:endParaRPr lang="en-US" sz="1800" dirty="0">
              <a:solidFill>
                <a:schemeClr val="tx1"/>
              </a:solidFill>
            </a:endParaRP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$614 </a:t>
            </a:r>
            <a:r>
              <a:rPr lang="en-US" sz="1800" dirty="0">
                <a:solidFill>
                  <a:schemeClr val="tx1"/>
                </a:solidFill>
              </a:rPr>
              <a:t>thousand in Building </a:t>
            </a:r>
            <a:r>
              <a:rPr lang="en-US" sz="1800" dirty="0" smtClean="0">
                <a:solidFill>
                  <a:schemeClr val="tx1"/>
                </a:solidFill>
              </a:rPr>
              <a:t>Maintenance</a:t>
            </a:r>
          </a:p>
          <a:p>
            <a:pPr marL="342900" lvl="1" indent="0">
              <a:spcAft>
                <a:spcPct val="60000"/>
              </a:spcAft>
              <a:buNone/>
              <a:tabLst>
                <a:tab pos="1543050" algn="l"/>
              </a:tabLst>
            </a:pPr>
            <a:endParaRPr lang="en-US" dirty="0" smtClean="0"/>
          </a:p>
        </p:txBody>
      </p:sp>
      <p:sp>
        <p:nvSpPr>
          <p:cNvPr id="1330179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algn="ctr" eaLnBrk="1" hangingPunct="1"/>
            <a:r>
              <a:rPr lang="en-US" sz="2800" dirty="0">
                <a:solidFill>
                  <a:srgbClr val="0070C0"/>
                </a:solidFill>
              </a:rPr>
              <a:t>FY </a:t>
            </a:r>
            <a:r>
              <a:rPr lang="en-US" sz="2800" dirty="0" smtClean="0">
                <a:solidFill>
                  <a:srgbClr val="0070C0"/>
                </a:solidFill>
              </a:rPr>
              <a:t>2018-19 </a:t>
            </a:r>
            <a:r>
              <a:rPr lang="en-US" sz="2800" dirty="0">
                <a:solidFill>
                  <a:srgbClr val="0070C0"/>
                </a:solidFill>
              </a:rPr>
              <a:t>General </a:t>
            </a:r>
            <a:r>
              <a:rPr lang="en-US" sz="2800" dirty="0" smtClean="0">
                <a:solidFill>
                  <a:srgbClr val="0070C0"/>
                </a:solidFill>
              </a:rPr>
              <a:t>Fund Proposed Budget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/>
              <a:t>Budget Overview (3 of 4)</a:t>
            </a:r>
            <a:endParaRPr lang="en-US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2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pPr marL="346075" lvl="0" indent="-346075">
              <a:spcAft>
                <a:spcPct val="60000"/>
              </a:spcAft>
              <a:buClr>
                <a:srgbClr val="0070C0"/>
              </a:buClr>
              <a:tabLst>
                <a:tab pos="1543050" algn="l"/>
              </a:tabLst>
            </a:pPr>
            <a:r>
              <a:rPr lang="en-US" sz="2200" dirty="0" smtClean="0">
                <a:solidFill>
                  <a:srgbClr val="0070C0"/>
                </a:solidFill>
                <a:effectLst/>
              </a:rPr>
              <a:t>Transfers </a:t>
            </a:r>
            <a:r>
              <a:rPr lang="en-US" sz="2200" dirty="0">
                <a:solidFill>
                  <a:srgbClr val="0070C0"/>
                </a:solidFill>
                <a:effectLst/>
              </a:rPr>
              <a:t>and Capital Outlay 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net increase of</a:t>
            </a:r>
            <a:r>
              <a:rPr lang="en-US" sz="2200" dirty="0">
                <a:solidFill>
                  <a:srgbClr val="0070C0"/>
                </a:solidFill>
                <a:effectLst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$1.2 million </a:t>
            </a:r>
            <a:r>
              <a:rPr lang="en-US" sz="2200" dirty="0">
                <a:solidFill>
                  <a:srgbClr val="0070C0"/>
                </a:solidFill>
                <a:effectLst/>
              </a:rPr>
              <a:t>primarily </a:t>
            </a:r>
            <a:r>
              <a:rPr lang="en-US" sz="2200" dirty="0" smtClean="0">
                <a:solidFill>
                  <a:srgbClr val="0070C0"/>
                </a:solidFill>
                <a:effectLst/>
              </a:rPr>
              <a:t>due to:</a:t>
            </a:r>
          </a:p>
          <a:p>
            <a:pPr marL="690563" lvl="1" indent="-347663">
              <a:spcAft>
                <a:spcPct val="600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Increases In: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$1.0 million in transfers due to the 20% transfer of the GSA Loan Repayment to the Low and </a:t>
            </a:r>
            <a:r>
              <a:rPr lang="en-US" sz="1800" dirty="0" smtClean="0">
                <a:solidFill>
                  <a:schemeClr val="tx1"/>
                </a:solidFill>
              </a:rPr>
              <a:t>Moderate </a:t>
            </a:r>
            <a:r>
              <a:rPr lang="en-US" sz="1800" dirty="0">
                <a:solidFill>
                  <a:schemeClr val="tx1"/>
                </a:solidFill>
              </a:rPr>
              <a:t>Housing Fund 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$200 thousand in transfer to the Debt Service Fund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$116 thousand in transfer to the Capital Funds</a:t>
            </a:r>
          </a:p>
          <a:p>
            <a:pPr marL="690563" lvl="1" indent="-347663">
              <a:spcAft>
                <a:spcPct val="600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Decrease In:</a:t>
            </a:r>
          </a:p>
          <a:p>
            <a:pPr marL="1090613" lvl="2" indent="-347663">
              <a:spcAft>
                <a:spcPct val="60000"/>
              </a:spcAft>
              <a:buFont typeface="Arial" panose="020B0604020202020204" pitchFamily="34" charset="0"/>
              <a:buChar char="•"/>
              <a:tabLst>
                <a:tab pos="154305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$126 thousand in Capital Outlay</a:t>
            </a:r>
          </a:p>
        </p:txBody>
      </p:sp>
      <p:sp>
        <p:nvSpPr>
          <p:cNvPr id="1219587" name="Rectangle 3"/>
          <p:cNvSpPr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/>
          <a:p>
            <a:pPr algn="ctr" eaLnBrk="1" hangingPunct="1"/>
            <a:r>
              <a:rPr lang="en-US" sz="2800" dirty="0">
                <a:solidFill>
                  <a:srgbClr val="0070C0"/>
                </a:solidFill>
              </a:rPr>
              <a:t>FY </a:t>
            </a:r>
            <a:r>
              <a:rPr lang="en-US" sz="2800" dirty="0" smtClean="0">
                <a:solidFill>
                  <a:srgbClr val="0070C0"/>
                </a:solidFill>
              </a:rPr>
              <a:t>2018-19 </a:t>
            </a:r>
            <a:r>
              <a:rPr lang="en-US" sz="2800" dirty="0">
                <a:solidFill>
                  <a:srgbClr val="0070C0"/>
                </a:solidFill>
              </a:rPr>
              <a:t>General Fund Proposed Budget 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en-US" sz="2400" dirty="0" smtClean="0"/>
              <a:t>Budget Overview (4 of 4)</a:t>
            </a:r>
            <a:endParaRPr lang="en-US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66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3">
      <a:dk1>
        <a:srgbClr val="000000"/>
      </a:dk1>
      <a:lt1>
        <a:srgbClr val="FAF1D0"/>
      </a:lt1>
      <a:dk2>
        <a:srgbClr val="FAF1D0"/>
      </a:dk2>
      <a:lt2>
        <a:srgbClr val="FAF1D0"/>
      </a:lt2>
      <a:accent1>
        <a:srgbClr val="FAF1D0"/>
      </a:accent1>
      <a:accent2>
        <a:srgbClr val="FAF1D0"/>
      </a:accent2>
      <a:accent3>
        <a:srgbClr val="FAF1D0"/>
      </a:accent3>
      <a:accent4>
        <a:srgbClr val="FAF1D0"/>
      </a:accent4>
      <a:accent5>
        <a:srgbClr val="FAF1D0"/>
      </a:accent5>
      <a:accent6>
        <a:srgbClr val="FAF1D0"/>
      </a:accent6>
      <a:hlink>
        <a:srgbClr val="FAF1D0"/>
      </a:hlink>
      <a:folHlink>
        <a:srgbClr val="FAF1D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MarigoldPowerPointTemplate</Template>
  <TotalTime>849</TotalTime>
  <Words>5600</Words>
  <Application>Microsoft Office PowerPoint</Application>
  <PresentationFormat>On-screen Show (4:3)</PresentationFormat>
  <Paragraphs>1626</Paragraphs>
  <Slides>74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Custom Design</vt:lpstr>
      <vt:lpstr>1_Custom Design</vt:lpstr>
      <vt:lpstr>City of Glendale Budget Hearing May 22, 2018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 2018-19 General Fund Proposed Budget Proposed Service Level Adjustments  Recap</vt:lpstr>
      <vt:lpstr>PowerPoint Presentation</vt:lpstr>
      <vt:lpstr>PowerPoint Presentation</vt:lpstr>
      <vt:lpstr>PowerPoint Presentation</vt:lpstr>
      <vt:lpstr>FY 2018-19 Proposed Budget Summary of All Funds by Type</vt:lpstr>
      <vt:lpstr>FY 2018-19 Proposed Budget Summary of Appropriations-All Funds Overview </vt:lpstr>
      <vt:lpstr>FY 2018-19 Proposed Budget Summary of Appropriations-General Fund (1 of 2)</vt:lpstr>
      <vt:lpstr>FY 2018-19 Proposed Budget Summary of Appropriations-General Fund (2 of 2)</vt:lpstr>
      <vt:lpstr>FY 2018-19 Proposed Budget Summary of Appropriations-Special Revenue Funds (1 of 4)</vt:lpstr>
      <vt:lpstr>FY 2018-19 Proposed Budget Summary of Appropriations-Special Revenue Funds (2 of 4)</vt:lpstr>
      <vt:lpstr> FY 2018-19 Proposed Budget Summary of Appropriation-Special Revenue Funds (3 of 4)</vt:lpstr>
      <vt:lpstr>FY 2018-19 Proposed Budget Summary of Appropriation-Special Revenue Funds (4 of 4)</vt:lpstr>
      <vt:lpstr>FY 2018-19 Proposed Budget Summary of Appropriation-Debt Service Funds </vt:lpstr>
      <vt:lpstr>FY 2018-19 Proposed Budget Summary of Appropriation-Capital Improvement Funds (1 of 2)</vt:lpstr>
      <vt:lpstr>FY 2018-19 Proposed Budget Summary of Appropriation-Capital Improvement Funds (2 of 2)</vt:lpstr>
      <vt:lpstr>FY 2018-19 Proposed Budget Summary of Appropriation-Enterprise Funds</vt:lpstr>
      <vt:lpstr>FY 2018-19 Proposed Budget Summary of Appropriation-Internal Service Funds (1 of 2)</vt:lpstr>
      <vt:lpstr>FY 2018-19 Proposed Budget Summary of Appropriation-Internal Service Funds (2 of 2)</vt:lpstr>
      <vt:lpstr>FY 2018-19 Proposed Budget Summary of Appropriations - All Funds Recap </vt:lpstr>
      <vt:lpstr>Proposed Citywide Fee Changes FY 2018-19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Citywide User Fees, Fines, Rates &amp; Charges Cost of Service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 Benefit Program Background</vt:lpstr>
      <vt:lpstr>Program Highlights</vt:lpstr>
      <vt:lpstr>Proposed Budget</vt:lpstr>
      <vt:lpstr>PowerPoint Presentation</vt:lpstr>
      <vt:lpstr>Background</vt:lpstr>
      <vt:lpstr>Background</vt:lpstr>
      <vt:lpstr>Financial Plan Development &amp; Goals</vt:lpstr>
      <vt:lpstr>Public Outreach</vt:lpstr>
      <vt:lpstr>PowerPoint Presentation</vt:lpstr>
      <vt:lpstr>GWP Electric Rate Structure</vt:lpstr>
      <vt:lpstr>Changes from Previous COSA-Electric</vt:lpstr>
      <vt:lpstr>Proposed Revenue Adjustments-Electric</vt:lpstr>
      <vt:lpstr>Revenue Adjustments/ Prop 26 Structural Changes-Electric</vt:lpstr>
      <vt:lpstr>Major Findings and Recommendations-Electric</vt:lpstr>
      <vt:lpstr>Single Family Average Monthly Bill-Electric</vt:lpstr>
      <vt:lpstr>PowerPoint Presentation</vt:lpstr>
      <vt:lpstr>Changes from Previous COSA-Water</vt:lpstr>
      <vt:lpstr>Changes from Previous COSA-Water</vt:lpstr>
      <vt:lpstr>Proposed Revenue Adjustments-Water</vt:lpstr>
      <vt:lpstr>Major Findings and Recommendations-Water</vt:lpstr>
      <vt:lpstr>Major Findings and Recommendations-Water</vt:lpstr>
      <vt:lpstr>Single Family Bill Comparison-Water</vt:lpstr>
      <vt:lpstr>PowerPoint Presentation</vt:lpstr>
      <vt:lpstr>PowerPoint Presentation</vt:lpstr>
      <vt:lpstr>Background</vt:lpstr>
      <vt:lpstr>Proposal to Increase Wastewater Rates</vt:lpstr>
      <vt:lpstr>PowerPoint Presentation</vt:lpstr>
      <vt:lpstr>PowerPoint Presentation</vt:lpstr>
      <vt:lpstr>Comparison of a Single Family Monthly Average Bill* with Six Other Cities (under Proposed Rate)</vt:lpstr>
      <vt:lpstr>Summary</vt:lpstr>
      <vt:lpstr>FY 2018-19 Budget Adoption Calendar</vt:lpstr>
      <vt:lpstr>FY 2018-19 Budget Adoption Calendar</vt:lpstr>
      <vt:lpstr>Staff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Glendale Budget Hearing May 22, 2018</dc:title>
  <dc:creator>Arakelyan, Sona</dc:creator>
  <cp:lastModifiedBy>Karamyan, Mari</cp:lastModifiedBy>
  <cp:revision>56</cp:revision>
  <cp:lastPrinted>2018-05-22T21:27:55Z</cp:lastPrinted>
  <dcterms:created xsi:type="dcterms:W3CDTF">2018-05-15T18:24:49Z</dcterms:created>
  <dcterms:modified xsi:type="dcterms:W3CDTF">2018-05-22T21:41:38Z</dcterms:modified>
</cp:coreProperties>
</file>