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706" r:id="rId2"/>
    <p:sldMasterId id="2147483694" r:id="rId3"/>
  </p:sldMasterIdLst>
  <p:notesMasterIdLst>
    <p:notesMasterId r:id="rId129"/>
  </p:notesMasterIdLst>
  <p:handoutMasterIdLst>
    <p:handoutMasterId r:id="rId130"/>
  </p:handoutMasterIdLst>
  <p:sldIdLst>
    <p:sldId id="477" r:id="rId4"/>
    <p:sldId id="416" r:id="rId5"/>
    <p:sldId id="553" r:id="rId6"/>
    <p:sldId id="415" r:id="rId7"/>
    <p:sldId id="467" r:id="rId8"/>
    <p:sldId id="468" r:id="rId9"/>
    <p:sldId id="469" r:id="rId10"/>
    <p:sldId id="470" r:id="rId11"/>
    <p:sldId id="550" r:id="rId12"/>
    <p:sldId id="551" r:id="rId13"/>
    <p:sldId id="552" r:id="rId14"/>
    <p:sldId id="471" r:id="rId15"/>
    <p:sldId id="420" r:id="rId16"/>
    <p:sldId id="466" r:id="rId17"/>
    <p:sldId id="423" r:id="rId18"/>
    <p:sldId id="424" r:id="rId19"/>
    <p:sldId id="421" r:id="rId20"/>
    <p:sldId id="422" r:id="rId21"/>
    <p:sldId id="426" r:id="rId22"/>
    <p:sldId id="432" r:id="rId23"/>
    <p:sldId id="433" r:id="rId24"/>
    <p:sldId id="427" r:id="rId25"/>
    <p:sldId id="428" r:id="rId26"/>
    <p:sldId id="429" r:id="rId27"/>
    <p:sldId id="430" r:id="rId28"/>
    <p:sldId id="431" r:id="rId29"/>
    <p:sldId id="464" r:id="rId30"/>
    <p:sldId id="434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27" r:id="rId40"/>
    <p:sldId id="528" r:id="rId41"/>
    <p:sldId id="529" r:id="rId42"/>
    <p:sldId id="530" r:id="rId43"/>
    <p:sldId id="531" r:id="rId44"/>
    <p:sldId id="548" r:id="rId45"/>
    <p:sldId id="549" r:id="rId46"/>
    <p:sldId id="534" r:id="rId47"/>
    <p:sldId id="535" r:id="rId48"/>
    <p:sldId id="536" r:id="rId49"/>
    <p:sldId id="537" r:id="rId50"/>
    <p:sldId id="538" r:id="rId51"/>
    <p:sldId id="539" r:id="rId52"/>
    <p:sldId id="540" r:id="rId53"/>
    <p:sldId id="541" r:id="rId54"/>
    <p:sldId id="542" r:id="rId55"/>
    <p:sldId id="543" r:id="rId56"/>
    <p:sldId id="544" r:id="rId57"/>
    <p:sldId id="545" r:id="rId58"/>
    <p:sldId id="546" r:id="rId59"/>
    <p:sldId id="547" r:id="rId60"/>
    <p:sldId id="508" r:id="rId61"/>
    <p:sldId id="472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14" r:id="rId87"/>
    <p:sldId id="328" r:id="rId88"/>
    <p:sldId id="257" r:id="rId89"/>
    <p:sldId id="327" r:id="rId90"/>
    <p:sldId id="329" r:id="rId91"/>
    <p:sldId id="265" r:id="rId92"/>
    <p:sldId id="330" r:id="rId93"/>
    <p:sldId id="268" r:id="rId94"/>
    <p:sldId id="343" r:id="rId95"/>
    <p:sldId id="271" r:id="rId96"/>
    <p:sldId id="332" r:id="rId97"/>
    <p:sldId id="356" r:id="rId98"/>
    <p:sldId id="518" r:id="rId99"/>
    <p:sldId id="277" r:id="rId100"/>
    <p:sldId id="333" r:id="rId101"/>
    <p:sldId id="360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87" r:id="rId114"/>
    <p:sldId id="388" r:id="rId115"/>
    <p:sldId id="374" r:id="rId116"/>
    <p:sldId id="375" r:id="rId117"/>
    <p:sldId id="377" r:id="rId118"/>
    <p:sldId id="378" r:id="rId119"/>
    <p:sldId id="380" r:id="rId120"/>
    <p:sldId id="381" r:id="rId121"/>
    <p:sldId id="382" r:id="rId122"/>
    <p:sldId id="383" r:id="rId123"/>
    <p:sldId id="384" r:id="rId124"/>
    <p:sldId id="385" r:id="rId125"/>
    <p:sldId id="459" r:id="rId126"/>
    <p:sldId id="460" r:id="rId127"/>
    <p:sldId id="461" r:id="rId1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1"/>
    <a:srgbClr val="FFECD1"/>
    <a:srgbClr val="FFEED5"/>
    <a:srgbClr val="FFF3C1"/>
    <a:srgbClr val="FFFFE1"/>
    <a:srgbClr val="FFFFCC"/>
    <a:srgbClr val="F8F8F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743" autoAdjust="0"/>
  </p:normalViewPr>
  <p:slideViewPr>
    <p:cSldViewPr>
      <p:cViewPr>
        <p:scale>
          <a:sx n="60" d="100"/>
          <a:sy n="60" d="100"/>
        </p:scale>
        <p:origin x="-1492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24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13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endalefs-01\Finance\REVENUE\Annual%20Revenue%20Budgets\Archives\2013-14%20Revenues%20&amp;%20Fees\Sinanyan\prop%20tax%20breakdown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endalefs-01\Finance\REVENUE\Annual%20Revenue%20Budgets\2018-19%20Revenues%20&amp;%20Fees\Revenues\Revenue%20Options\sales%20tax%20breakdown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endalefs-01\Finance\REVENUE\Annual%20Revenue%20Budgets\Archives\2013-14%20Revenues%20&amp;%20Fees\Sinanyan\sales%20tax%20breakdown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159515951595164"/>
          <c:h val="0.8970687978777813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3.1300000000000001E-2</c:v>
                </c:pt>
                <c:pt idx="1">
                  <c:v>3.6100000000000007E-2</c:v>
                </c:pt>
                <c:pt idx="2">
                  <c:v>3.4699999999999995E-2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Community College District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Sheet2!$B$8:$D$8</c:f>
              <c:numCache>
                <c:formatCode>General</c:formatCode>
                <c:ptCount val="3"/>
                <c:pt idx="0">
                  <c:v>3.8600000000000002E-2</c:v>
                </c:pt>
                <c:pt idx="1">
                  <c:v>3.1199999999999999E-2</c:v>
                </c:pt>
                <c:pt idx="2">
                  <c:v>3.3300000000000003E-2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Educational Rev. Augmetation Fund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Sheet2!$B$9:$D$9</c:f>
              <c:numCache>
                <c:formatCode>General</c:formatCode>
                <c:ptCount val="3"/>
                <c:pt idx="0">
                  <c:v>6.7100000000000007E-2</c:v>
                </c:pt>
                <c:pt idx="1">
                  <c:v>7.0400000000000004E-2</c:v>
                </c:pt>
                <c:pt idx="2">
                  <c:v>7.8700000000000006E-2</c:v>
                </c:pt>
              </c:numCache>
            </c:numRef>
          </c:val>
        </c:ser>
        <c:ser>
          <c:idx val="3"/>
          <c:order val="3"/>
          <c:tx>
            <c:strRef>
              <c:f>Sheet2!$A$10</c:f>
              <c:strCache>
                <c:ptCount val="1"/>
                <c:pt idx="0">
                  <c:v>Tax District #1 (City Share)</c:v>
                </c:pt>
              </c:strCache>
            </c:strRef>
          </c:tx>
          <c:spPr>
            <a:gradFill flip="none" rotWithShape="1">
              <a:gsLst>
                <a:gs pos="0">
                  <a:srgbClr val="206E4B">
                    <a:shade val="30000"/>
                    <a:satMod val="115000"/>
                  </a:srgbClr>
                </a:gs>
                <a:gs pos="50000">
                  <a:srgbClr val="206E4B">
                    <a:shade val="67500"/>
                    <a:satMod val="115000"/>
                  </a:srgbClr>
                </a:gs>
                <a:gs pos="100000">
                  <a:srgbClr val="206E4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0.13569999999999999</c:v>
                </c:pt>
                <c:pt idx="1">
                  <c:v>0.1847</c:v>
                </c:pt>
                <c:pt idx="2">
                  <c:v>0.2109</c:v>
                </c:pt>
              </c:numCache>
            </c:numRef>
          </c:val>
        </c:ser>
        <c:ser>
          <c:idx val="4"/>
          <c:order val="4"/>
          <c:tx>
            <c:strRef>
              <c:f>Sheet2!$A$11</c:f>
              <c:strCache>
                <c:ptCount val="1"/>
                <c:pt idx="0">
                  <c:v>Educational Aug. Fund Impound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Sheet2!$B$11:$D$11</c:f>
              <c:numCache>
                <c:formatCode>General</c:formatCode>
                <c:ptCount val="3"/>
                <c:pt idx="0">
                  <c:v>0.16450000000000001</c:v>
                </c:pt>
                <c:pt idx="1">
                  <c:v>0.15959999999999999</c:v>
                </c:pt>
                <c:pt idx="2">
                  <c:v>0.16589999999999999</c:v>
                </c:pt>
              </c:numCache>
            </c:numRef>
          </c:val>
        </c:ser>
        <c:ser>
          <c:idx val="5"/>
          <c:order val="5"/>
          <c:tx>
            <c:strRef>
              <c:f>Sheet2!$A$12</c:f>
              <c:strCache>
                <c:ptCount val="1"/>
                <c:pt idx="0">
                  <c:v>School District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Sheet2!$B$12:$D$12</c:f>
              <c:numCache>
                <c:formatCode>General</c:formatCode>
                <c:ptCount val="3"/>
                <c:pt idx="0">
                  <c:v>0.2016</c:v>
                </c:pt>
                <c:pt idx="1">
                  <c:v>0.18429999999999999</c:v>
                </c:pt>
                <c:pt idx="2">
                  <c:v>0.19769999999999999</c:v>
                </c:pt>
              </c:numCache>
            </c:numRef>
          </c:val>
        </c:ser>
        <c:ser>
          <c:idx val="6"/>
          <c:order val="6"/>
          <c:tx>
            <c:strRef>
              <c:f>Sheet2!$A$13</c:f>
              <c:strCache>
                <c:ptCount val="1"/>
                <c:pt idx="0">
                  <c:v>Los Angeles County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Sheet2!$B$6:$D$6</c:f>
              <c:strCache>
                <c:ptCount val="3"/>
                <c:pt idx="0">
                  <c:v>Glendale</c:v>
                </c:pt>
                <c:pt idx="1">
                  <c:v>Burbank</c:v>
                </c:pt>
                <c:pt idx="2">
                  <c:v>Pasadena</c:v>
                </c:pt>
              </c:strCache>
            </c:strRef>
          </c:cat>
          <c:val>
            <c:numRef>
              <c:f>Sheet2!$B$13:$D$13</c:f>
              <c:numCache>
                <c:formatCode>General</c:formatCode>
                <c:ptCount val="3"/>
                <c:pt idx="0">
                  <c:v>0.36120000000000002</c:v>
                </c:pt>
                <c:pt idx="1">
                  <c:v>0.3337</c:v>
                </c:pt>
                <c:pt idx="2">
                  <c:v>0.27879999999999999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48192"/>
        <c:axId val="32249728"/>
        <c:axId val="0"/>
      </c:bar3DChart>
      <c:catAx>
        <c:axId val="322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249728"/>
        <c:crosses val="autoZero"/>
        <c:auto val="1"/>
        <c:lblAlgn val="ctr"/>
        <c:lblOffset val="100"/>
        <c:noMultiLvlLbl val="0"/>
      </c:catAx>
      <c:valAx>
        <c:axId val="32249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248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159515951595164"/>
          <c:h val="0.8970687978777813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State General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Sheet2!$B$7</c:f>
              <c:numCache>
                <c:formatCode>General</c:formatCode>
                <c:ptCount val="1"/>
                <c:pt idx="0">
                  <c:v>3.9375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Local Revenue Fund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Sheet2!$B$8</c:f>
              <c:numCache>
                <c:formatCode>General</c:formatCode>
                <c:ptCount val="1"/>
                <c:pt idx="0">
                  <c:v>1.0625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L.A. County Transportation (Includes Measure 'R' Funds)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Sheet2!$A$10</c:f>
              <c:strCache>
                <c:ptCount val="1"/>
                <c:pt idx="0">
                  <c:v>Glendale Allocation</c:v>
                </c:pt>
              </c:strCache>
            </c:strRef>
          </c:tx>
          <c:spPr>
            <a:gradFill flip="none" rotWithShape="1">
              <a:gsLst>
                <a:gs pos="0">
                  <a:srgbClr val="206E4B">
                    <a:shade val="30000"/>
                    <a:satMod val="115000"/>
                  </a:srgbClr>
                </a:gs>
                <a:gs pos="50000">
                  <a:srgbClr val="206E4B">
                    <a:shade val="67500"/>
                    <a:satMod val="115000"/>
                  </a:srgbClr>
                </a:gs>
                <a:gs pos="100000">
                  <a:srgbClr val="206E4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Sheet2!$A$11</c:f>
              <c:strCache>
                <c:ptCount val="1"/>
                <c:pt idx="0">
                  <c:v>Public Safety Augmentation Fund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Sheet2!$B$11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5"/>
          <c:order val="5"/>
          <c:tx>
            <c:strRef>
              <c:f>Sheet2!$A$12</c:f>
              <c:strCache>
                <c:ptCount val="1"/>
                <c:pt idx="0">
                  <c:v>County Health/Welfare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6"/>
          <c:order val="6"/>
          <c:tx>
            <c:strRef>
              <c:f>Sheet2!$A$13</c:f>
              <c:strCache>
                <c:ptCount val="1"/>
                <c:pt idx="0">
                  <c:v>Glendale Triple Flip Backfill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Sheet2!$B$13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7"/>
          <c:order val="7"/>
          <c:tx>
            <c:strRef>
              <c:f>Sheet2!$A$14</c:f>
              <c:strCache>
                <c:ptCount val="1"/>
                <c:pt idx="0">
                  <c:v>County-Wide Transportation</c:v>
                </c:pt>
              </c:strCache>
            </c:strRef>
          </c:tx>
          <c:spPr>
            <a:solidFill>
              <a:srgbClr val="CCCCFF"/>
            </a:solidFill>
            <a:ln w="25400">
              <a:noFill/>
            </a:ln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Sheet2!$B$14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8"/>
          <c:order val="8"/>
          <c:tx>
            <c:strRef>
              <c:f>Sheet2!$A$15</c:f>
              <c:strCache>
                <c:ptCount val="1"/>
              </c:strCache>
            </c:strRef>
          </c:tx>
          <c:spPr>
            <a:solidFill>
              <a:srgbClr val="CCFFFF"/>
            </a:solidFill>
            <a:ln w="25400">
              <a:noFill/>
            </a:ln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Sheet2!$B$15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200"/>
        <c:shape val="box"/>
        <c:axId val="32014720"/>
        <c:axId val="32016256"/>
        <c:axId val="0"/>
      </c:bar3DChart>
      <c:catAx>
        <c:axId val="3201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2016256"/>
        <c:crosses val="autoZero"/>
        <c:auto val="1"/>
        <c:lblAlgn val="ctr"/>
        <c:lblOffset val="100"/>
        <c:noMultiLvlLbl val="0"/>
      </c:catAx>
      <c:valAx>
        <c:axId val="32016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01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159515951595164"/>
          <c:h val="0.8970687978777813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State General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Sheet2!$B$7</c:f>
              <c:numCache>
                <c:formatCode>General</c:formatCode>
                <c:ptCount val="1"/>
                <c:pt idx="0">
                  <c:v>3.9375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Local Revenue Fund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Sheet2!$B$8</c:f>
              <c:numCache>
                <c:formatCode>General</c:formatCode>
                <c:ptCount val="1"/>
                <c:pt idx="0">
                  <c:v>1.0625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L.A. County Transportation (Includes Measure 'R' Funds)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Sheet2!$A$10</c:f>
              <c:strCache>
                <c:ptCount val="1"/>
                <c:pt idx="0">
                  <c:v>Glendale Allocation</c:v>
                </c:pt>
              </c:strCache>
            </c:strRef>
          </c:tx>
          <c:spPr>
            <a:gradFill flip="none" rotWithShape="1">
              <a:gsLst>
                <a:gs pos="0">
                  <a:srgbClr val="206E4B">
                    <a:shade val="30000"/>
                    <a:satMod val="115000"/>
                  </a:srgbClr>
                </a:gs>
                <a:gs pos="50000">
                  <a:srgbClr val="206E4B">
                    <a:shade val="67500"/>
                    <a:satMod val="115000"/>
                  </a:srgbClr>
                </a:gs>
                <a:gs pos="100000">
                  <a:srgbClr val="206E4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Sheet2!$A$11</c:f>
              <c:strCache>
                <c:ptCount val="1"/>
                <c:pt idx="0">
                  <c:v>Public Safety Augmentation Fund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Sheet2!$B$11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5"/>
          <c:order val="5"/>
          <c:tx>
            <c:strRef>
              <c:f>Sheet2!$A$12</c:f>
              <c:strCache>
                <c:ptCount val="1"/>
                <c:pt idx="0">
                  <c:v>County Health/Welfare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6"/>
          <c:order val="6"/>
          <c:tx>
            <c:strRef>
              <c:f>Sheet2!$A$13</c:f>
              <c:strCache>
                <c:ptCount val="1"/>
                <c:pt idx="0">
                  <c:v>Glendale Triple Flip Backfill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Sheet2!$B$13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7"/>
          <c:order val="7"/>
          <c:tx>
            <c:strRef>
              <c:f>Sheet2!$A$14</c:f>
              <c:strCache>
                <c:ptCount val="1"/>
                <c:pt idx="0">
                  <c:v>County-Wide Transportation</c:v>
                </c:pt>
              </c:strCache>
            </c:strRef>
          </c:tx>
          <c:spPr>
            <a:solidFill>
              <a:srgbClr val="CCCCFF"/>
            </a:solidFill>
            <a:ln w="25400">
              <a:noFill/>
            </a:ln>
          </c:spPr>
          <c:invertIfNegative val="0"/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Sheet2!$B$14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8"/>
          <c:order val="8"/>
          <c:tx>
            <c:strRef>
              <c:f>Sheet2!$A$15</c:f>
              <c:strCache>
                <c:ptCount val="1"/>
                <c:pt idx="0">
                  <c:v>available to use</c:v>
                </c:pt>
              </c:strCache>
            </c:strRef>
          </c:tx>
          <c:spPr>
            <a:pattFill prst="wdDnDiag">
              <a:fgClr>
                <a:srgbClr val="99FF99"/>
              </a:fgClr>
              <a:bgClr>
                <a:schemeClr val="bg1"/>
              </a:bgClr>
            </a:patt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pct90">
                <a:fgClr>
                  <a:srgbClr val="00FF00"/>
                </a:fgClr>
                <a:bgClr>
                  <a:schemeClr val="tx1"/>
                </a:bgClr>
              </a:pattFill>
              <a:ln w="3175">
                <a:noFill/>
              </a:ln>
            </c:spPr>
          </c:dPt>
          <c:cat>
            <c:strRef>
              <c:f>Sheet2!$B$6</c:f>
              <c:strCache>
                <c:ptCount val="1"/>
                <c:pt idx="0">
                  <c:v>Glendale</c:v>
                </c:pt>
              </c:strCache>
            </c:strRef>
          </c:cat>
          <c:val>
            <c:numRef>
              <c:f>Sheet2!$B$15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200"/>
        <c:shape val="box"/>
        <c:axId val="29147136"/>
        <c:axId val="29148672"/>
        <c:axId val="0"/>
      </c:bar3DChart>
      <c:catAx>
        <c:axId val="2914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9148672"/>
        <c:crosses val="autoZero"/>
        <c:auto val="1"/>
        <c:lblAlgn val="ctr"/>
        <c:lblOffset val="100"/>
        <c:noMultiLvlLbl val="0"/>
      </c:catAx>
      <c:valAx>
        <c:axId val="29148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147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428571428571428"/>
          <c:y val="4.0767386091127102E-2"/>
          <c:w val="0.86984126984126986"/>
          <c:h val="0.762981601309737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Generated in Glendale (Est.)</c:v>
                </c:pt>
              </c:strCache>
            </c:strRef>
          </c:tx>
          <c:spPr>
            <a:solidFill>
              <a:schemeClr val="accent1"/>
            </a:solidFill>
            <a:ln w="14253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 w="1425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2732801364117647E-3"/>
                  <c:y val="-2.475247524752475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$20.0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099202046176028E-3"/>
                  <c:y val="-2.475247524752475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$20.0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14880306926406E-2"/>
                  <c:y val="-2.475247524752475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$20.0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099202046176028E-3"/>
                  <c:y val="-2.475247524752475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$20.0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$</a:t>
                    </a:r>
                    <a:r>
                      <a:rPr lang="en-US" sz="1200" dirty="0" smtClean="0"/>
                      <a:t>10.0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Prop A</c:v>
                </c:pt>
                <c:pt idx="1">
                  <c:v>Prop C</c:v>
                </c:pt>
                <c:pt idx="2">
                  <c:v>Measure R</c:v>
                </c:pt>
                <c:pt idx="3">
                  <c:v>Measure M</c:v>
                </c:pt>
                <c:pt idx="4">
                  <c:v>Measure H</c:v>
                </c:pt>
              </c:strCache>
            </c:strRef>
          </c:cat>
          <c:val>
            <c:numRef>
              <c:f>Sheet1!$B$2:$F$2</c:f>
              <c:numCache>
                <c:formatCode>_("$"* #,##0.0_);_("$"* \(#,##0.0\);_("$"* "-"??_);_(@_)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Allocated to Glendale (Est.)</c:v>
                </c:pt>
              </c:strCache>
            </c:strRef>
          </c:tx>
          <c:spPr>
            <a:solidFill>
              <a:srgbClr val="FFFF00"/>
            </a:solidFill>
            <a:ln w="1425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819840409235206E-2"/>
                  <c:y val="-2.227722772277227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$3.8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51396885365807E-2"/>
                  <c:y val="-2.970297029702970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$3.2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524800511544007E-2"/>
                  <c:y val="-1.237643252514227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$2.4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56480477441073E-2"/>
                  <c:y val="-9.900990099009901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$2.4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366400682058676E-2"/>
                  <c:y val="-9.900990099009901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$0.28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Prop A</c:v>
                </c:pt>
                <c:pt idx="1">
                  <c:v>Prop C</c:v>
                </c:pt>
                <c:pt idx="2">
                  <c:v>Measure R</c:v>
                </c:pt>
                <c:pt idx="3">
                  <c:v>Measure M</c:v>
                </c:pt>
                <c:pt idx="4">
                  <c:v>Measure H</c:v>
                </c:pt>
              </c:strCache>
            </c:strRef>
          </c:cat>
          <c:val>
            <c:numRef>
              <c:f>Sheet1!$B$3:$F$3</c:f>
              <c:numCache>
                <c:formatCode>_("$"* #,##0.0_);_("$"* \(#,##0.0\);_("$"* "-"??_);_(@_)</c:formatCode>
                <c:ptCount val="5"/>
                <c:pt idx="0">
                  <c:v>3.8</c:v>
                </c:pt>
                <c:pt idx="1">
                  <c:v>3.15</c:v>
                </c:pt>
                <c:pt idx="2">
                  <c:v>2.35</c:v>
                </c:pt>
                <c:pt idx="3">
                  <c:v>2.4</c:v>
                </c:pt>
                <c:pt idx="4">
                  <c:v>0.27800000000000002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534592"/>
        <c:axId val="87548672"/>
        <c:axId val="0"/>
      </c:bar3DChart>
      <c:catAx>
        <c:axId val="875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4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48672"/>
        <c:scaling>
          <c:orientation val="minMax"/>
          <c:max val="22"/>
          <c:min val="0"/>
        </c:scaling>
        <c:delete val="0"/>
        <c:axPos val="l"/>
        <c:majorGridlines>
          <c:spPr>
            <a:ln w="356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4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Millions $</a:t>
                </a:r>
              </a:p>
            </c:rich>
          </c:tx>
          <c:layout>
            <c:manualLayout>
              <c:xMode val="edge"/>
              <c:yMode val="edge"/>
              <c:x val="3.3333395017749692E-2"/>
              <c:y val="0.37649891166201627"/>
            </c:manualLayout>
          </c:layout>
          <c:overlay val="0"/>
          <c:spPr>
            <a:noFill/>
            <a:ln w="28514">
              <a:noFill/>
            </a:ln>
          </c:spPr>
        </c:title>
        <c:numFmt formatCode="#,##0_);[Red]\(#,##0\)" sourceLinked="0"/>
        <c:majorTickMark val="out"/>
        <c:minorTickMark val="none"/>
        <c:tickLblPos val="nextTo"/>
        <c:spPr>
          <a:ln w="3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34592"/>
        <c:crosses val="autoZero"/>
        <c:crossBetween val="between"/>
        <c:majorUnit val="2"/>
      </c:valAx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0"/>
            </a:pPr>
            <a:endParaRPr lang="en-US"/>
          </a:p>
        </c:txPr>
      </c:legendEntry>
      <c:layout>
        <c:manualLayout>
          <c:xMode val="edge"/>
          <c:yMode val="edge"/>
          <c:x val="5.2878965922444184E-2"/>
          <c:y val="0.89424860853432286"/>
          <c:w val="0.89894242068155106"/>
          <c:h val="6.307977736549164E-2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dirty="0" smtClean="0"/>
              <a:t>FY 2018-19 Study Session #1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May 1,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A434FA58-DE81-488B-AF5E-5F199822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6FECE4F1-0687-479A-9437-F29F4436F3D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EC534F35-917D-4471-836C-A9F805021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4F35-917D-4471-836C-A9F8050215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4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E5AE-26EA-4EC5-9E8D-70707A77801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8500"/>
            <a:ext cx="46529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5" y="4421823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May 3, 2016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May 3,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May 3,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557ADD-218A-4183-ACB9-D180F7C8A5B2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May 3, 2016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BFCC6-51EC-4023-9E46-B4D11F35E352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May 3, 2016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E7FBC2-78D3-4145-910A-9915DDC42A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6" y="4422467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3rd Quarter Update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May 3, 2016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2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9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93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78A257-1D12-4ECE-B864-A47C7AED1FA3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May 3, 2016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7008" indent="-275773">
              <a:defRPr>
                <a:solidFill>
                  <a:schemeClr val="tx1"/>
                </a:solidFill>
                <a:latin typeface="Arial" charset="0"/>
              </a:defRPr>
            </a:lvl2pPr>
            <a:lvl3pPr marL="1103088" indent="-220617">
              <a:defRPr>
                <a:solidFill>
                  <a:schemeClr val="tx1"/>
                </a:solidFill>
                <a:latin typeface="Arial" charset="0"/>
              </a:defRPr>
            </a:lvl3pPr>
            <a:lvl4pPr marL="1544322" indent="-220617">
              <a:defRPr>
                <a:solidFill>
                  <a:schemeClr val="tx1"/>
                </a:solidFill>
                <a:latin typeface="Arial" charset="0"/>
              </a:defRPr>
            </a:lvl4pPr>
            <a:lvl5pPr marL="1985558" indent="-220617">
              <a:defRPr>
                <a:solidFill>
                  <a:schemeClr val="tx1"/>
                </a:solidFill>
                <a:latin typeface="Arial" charset="0"/>
              </a:defRPr>
            </a:lvl5pPr>
            <a:lvl6pPr marL="2426795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029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9264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0500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29EB6-D347-4648-8DAB-C6C3CDFC65BA}" type="slidenum">
              <a:rPr lang="en-US" altLang="en-US" smtClean="0"/>
              <a:pPr/>
              <a:t>28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4550" cy="34909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7" y="4422133"/>
            <a:ext cx="5151493" cy="4189711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62" indent="-290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108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86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65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619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74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928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82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FB0DE4-0FC9-4175-A1F1-FF9F57C8C77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162" indent="-290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108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786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465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619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774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9928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82" indent="-2317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239197-3917-4DF0-940D-6723CA48D13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21188"/>
            <a:ext cx="5149850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7008" indent="-275773">
              <a:defRPr>
                <a:solidFill>
                  <a:schemeClr val="tx1"/>
                </a:solidFill>
                <a:latin typeface="Arial" charset="0"/>
              </a:defRPr>
            </a:lvl2pPr>
            <a:lvl3pPr marL="1103088" indent="-220617">
              <a:defRPr>
                <a:solidFill>
                  <a:schemeClr val="tx1"/>
                </a:solidFill>
                <a:latin typeface="Arial" charset="0"/>
              </a:defRPr>
            </a:lvl3pPr>
            <a:lvl4pPr marL="1544322" indent="-220617">
              <a:defRPr>
                <a:solidFill>
                  <a:schemeClr val="tx1"/>
                </a:solidFill>
                <a:latin typeface="Arial" charset="0"/>
              </a:defRPr>
            </a:lvl4pPr>
            <a:lvl5pPr marL="1985558" indent="-220617">
              <a:defRPr>
                <a:solidFill>
                  <a:schemeClr val="tx1"/>
                </a:solidFill>
                <a:latin typeface="Arial" charset="0"/>
              </a:defRPr>
            </a:lvl5pPr>
            <a:lvl6pPr marL="2426795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029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9264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0500" indent="-22061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29EB6-D347-4648-8DAB-C6C3CDFC65BA}" type="slidenum">
              <a:rPr lang="en-US" altLang="en-US" smtClean="0"/>
              <a:pPr/>
              <a:t>59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4550" cy="34909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7" y="4422133"/>
            <a:ext cx="5151493" cy="4189711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7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54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3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26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0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11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825" indent="-286088">
              <a:defRPr>
                <a:solidFill>
                  <a:srgbClr val="FFFF00"/>
                </a:solidFill>
                <a:latin typeface="Arial" charset="0"/>
              </a:defRPr>
            </a:lvl2pPr>
            <a:lvl3pPr marL="1144348" indent="-228869">
              <a:defRPr>
                <a:solidFill>
                  <a:srgbClr val="FFFF00"/>
                </a:solidFill>
                <a:latin typeface="Arial" charset="0"/>
              </a:defRPr>
            </a:lvl3pPr>
            <a:lvl4pPr marL="1602088" indent="-228869">
              <a:defRPr>
                <a:solidFill>
                  <a:srgbClr val="FFFF00"/>
                </a:solidFill>
                <a:latin typeface="Arial" charset="0"/>
              </a:defRPr>
            </a:lvl4pPr>
            <a:lvl5pPr marL="2059827" indent="-228869">
              <a:defRPr>
                <a:solidFill>
                  <a:srgbClr val="FFFF00"/>
                </a:solidFill>
                <a:latin typeface="Arial" charset="0"/>
              </a:defRPr>
            </a:lvl5pPr>
            <a:lvl6pPr marL="251756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30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04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078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DB50099-76F4-44E1-B743-3D5DED4CEDFA}" type="slidenum">
              <a:rPr lang="en-US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825" indent="-286088">
              <a:defRPr>
                <a:solidFill>
                  <a:srgbClr val="FFFF00"/>
                </a:solidFill>
                <a:latin typeface="Arial" charset="0"/>
              </a:defRPr>
            </a:lvl2pPr>
            <a:lvl3pPr marL="1144348" indent="-228869">
              <a:defRPr>
                <a:solidFill>
                  <a:srgbClr val="FFFF00"/>
                </a:solidFill>
                <a:latin typeface="Arial" charset="0"/>
              </a:defRPr>
            </a:lvl3pPr>
            <a:lvl4pPr marL="1602088" indent="-228869">
              <a:defRPr>
                <a:solidFill>
                  <a:srgbClr val="FFFF00"/>
                </a:solidFill>
                <a:latin typeface="Arial" charset="0"/>
              </a:defRPr>
            </a:lvl4pPr>
            <a:lvl5pPr marL="2059827" indent="-228869">
              <a:defRPr>
                <a:solidFill>
                  <a:srgbClr val="FFFF00"/>
                </a:solidFill>
                <a:latin typeface="Arial" charset="0"/>
              </a:defRPr>
            </a:lvl5pPr>
            <a:lvl6pPr marL="251756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30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04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078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698A305C-71A7-4336-9A44-87B176520F3B}" type="slidenum">
              <a:rPr lang="en-US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6D1C8A1-7699-42C6-B73B-8BFDB4377B84}" type="slidenum">
              <a:rPr lang="en-US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1F723656-A47A-427B-87BF-2D6F5656A4FF}" type="slidenum">
              <a:rPr lang="en-US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0958" indent="-288829">
              <a:defRPr>
                <a:solidFill>
                  <a:schemeClr val="tx1"/>
                </a:solidFill>
                <a:latin typeface="Arial" charset="0"/>
              </a:defRPr>
            </a:lvl2pPr>
            <a:lvl3pPr marL="1155321" indent="-231064">
              <a:defRPr>
                <a:solidFill>
                  <a:schemeClr val="tx1"/>
                </a:solidFill>
                <a:latin typeface="Arial" charset="0"/>
              </a:defRPr>
            </a:lvl3pPr>
            <a:lvl4pPr marL="1617449" indent="-231064">
              <a:defRPr>
                <a:solidFill>
                  <a:schemeClr val="tx1"/>
                </a:solidFill>
                <a:latin typeface="Arial" charset="0"/>
              </a:defRPr>
            </a:lvl4pPr>
            <a:lvl5pPr marL="2079577" indent="-231064">
              <a:defRPr>
                <a:solidFill>
                  <a:schemeClr val="tx1"/>
                </a:solidFill>
                <a:latin typeface="Arial" charset="0"/>
              </a:defRPr>
            </a:lvl5pPr>
            <a:lvl6pPr marL="2541705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834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5962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090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CE8D6-651A-4486-AAB9-008246882272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6" y="4422467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86FA26-CB7D-43BC-BD76-3DD306BFEE50}" type="slidenum">
              <a:rPr lang="en-US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E8565B-0110-46D1-A3D5-7A6C0849F9DF}" type="slidenum">
              <a:rPr lang="en-US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DDA121DE-5707-403F-B20B-8806126B9D0E}" type="slidenum">
              <a:rPr lang="en-US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443044C4-6A6A-48C8-AB81-05F58239FDAB}" type="slidenum">
              <a:rPr lang="en-US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73EA44C-D8D5-472A-86D0-3DE8C4031A6B}" type="slidenum">
              <a:rPr lang="en-US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67FCFE5-779E-4F04-8658-B89DA3C1FD07}" type="slidenum">
              <a:rPr lang="en-US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7C6E855-7D67-442A-BBAE-FB7BCB552408}" type="slidenum">
              <a:rPr lang="en-US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A8EC2B33-C52E-4929-AA2F-31D1F2E70D59}" type="slidenum">
              <a:rPr lang="en-US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8489329-2521-4913-89F9-797310D4A5A9}" type="slidenum">
              <a:rPr lang="en-US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B85A2-D593-4230-AFA4-2462CDD858F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5F0EF4E-518B-46E4-9A1C-1B78704BA078}" type="slidenum">
              <a:rPr lang="en-US" altLang="en-US" smtClean="0">
                <a:solidFill>
                  <a:prstClr val="black"/>
                </a:solidFill>
              </a:rPr>
              <a:pPr/>
              <a:t>84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5F0EF4E-518B-46E4-9A1C-1B78704BA078}" type="slidenum">
              <a:rPr lang="en-US" altLang="en-US" smtClean="0">
                <a:solidFill>
                  <a:prstClr val="black"/>
                </a:solidFill>
              </a:rPr>
              <a:pPr/>
              <a:t>85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86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5F0EF4E-518B-46E4-9A1C-1B78704BA078}" type="slidenum">
              <a:rPr lang="en-US" altLang="en-US" smtClean="0">
                <a:solidFill>
                  <a:prstClr val="black"/>
                </a:solidFill>
              </a:rPr>
              <a:pPr/>
              <a:t>87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88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E80F917F-6938-492F-9D68-46CD9A806247}" type="slidenum">
              <a:rPr lang="en-US" altLang="en-US" smtClean="0">
                <a:solidFill>
                  <a:prstClr val="black"/>
                </a:solidFill>
              </a:rPr>
              <a:pPr/>
              <a:t>89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A232D8E-DD4B-4703-8C5E-854051E9F604}" type="slidenum">
              <a:rPr lang="en-US" altLang="en-US" smtClean="0">
                <a:solidFill>
                  <a:prstClr val="black"/>
                </a:solidFill>
              </a:rPr>
              <a:pPr/>
              <a:t>91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4CC7199-28E0-41B1-A4EA-3F5C6B18E848}" type="slidenum">
              <a:rPr lang="en-US" altLang="en-US" smtClean="0">
                <a:solidFill>
                  <a:prstClr val="black"/>
                </a:solidFill>
              </a:rPr>
              <a:pPr/>
              <a:t>93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24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F4C2742-FAA9-449B-AE4D-290487E45307}" type="slidenum">
              <a:rPr lang="en-US" altLang="en-US" smtClean="0">
                <a:solidFill>
                  <a:prstClr val="black"/>
                </a:solidFill>
              </a:rPr>
              <a:pPr/>
              <a:t>97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035183-2EE7-48A3-910B-9DB77DA886FB}" type="slidenum">
              <a:rPr lang="en-US" altLang="en-US" smtClean="0">
                <a:solidFill>
                  <a:prstClr val="black"/>
                </a:solidFill>
              </a:rPr>
              <a:pPr/>
              <a:t>100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101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102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9574F9D-2C2F-4834-91DD-93368AC09F70}" type="slidenum">
              <a:rPr lang="en-US" altLang="en-US" smtClean="0">
                <a:solidFill>
                  <a:prstClr val="black"/>
                </a:solidFill>
              </a:rPr>
              <a:pPr/>
              <a:t>103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C347D-E523-4FFF-A42B-69F63F544A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889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104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105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85E99D4-4C3C-4FD0-81FF-B3EA13C5AD1E}" type="slidenum">
              <a:rPr lang="en-US" altLang="en-US" smtClean="0">
                <a:solidFill>
                  <a:prstClr val="black"/>
                </a:solidFill>
              </a:rPr>
              <a:pPr/>
              <a:t>106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107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108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85E99D4-4C3C-4FD0-81FF-B3EA13C5AD1E}" type="slidenum">
              <a:rPr lang="en-US" altLang="en-US" smtClean="0">
                <a:solidFill>
                  <a:prstClr val="black"/>
                </a:solidFill>
              </a:rPr>
              <a:pPr/>
              <a:t>109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110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F4C2742-FAA9-449B-AE4D-290487E45307}" type="slidenum">
              <a:rPr lang="en-US" altLang="en-US" smtClean="0">
                <a:solidFill>
                  <a:prstClr val="black"/>
                </a:solidFill>
              </a:rPr>
              <a:pPr/>
              <a:t>111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112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2E63787D-AE2F-40EF-B8FA-670938BD66B1}" type="slidenum">
              <a:rPr lang="en-US" altLang="en-US" smtClean="0">
                <a:solidFill>
                  <a:prstClr val="black"/>
                </a:solidFill>
              </a:rPr>
              <a:pPr/>
              <a:t>113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C347D-E523-4FFF-A42B-69F63F544A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889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114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F850F51-D1E7-44B7-8B0A-805AE5083E18}" type="slidenum">
              <a:rPr lang="en-US" altLang="en-US" smtClean="0">
                <a:solidFill>
                  <a:prstClr val="black"/>
                </a:solidFill>
              </a:rPr>
              <a:pPr/>
              <a:t>115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116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BF86211E-3CB1-4018-9995-650A39D698C4}" type="slidenum">
              <a:rPr lang="en-US" altLang="en-US" smtClean="0">
                <a:solidFill>
                  <a:prstClr val="black"/>
                </a:solidFill>
              </a:rPr>
              <a:pPr/>
              <a:t>117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118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119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A1EB136-DD53-4293-BA2A-9B30F98328D7}" type="slidenum">
              <a:rPr lang="en-US" altLang="en-US" smtClean="0">
                <a:solidFill>
                  <a:prstClr val="black"/>
                </a:solidFill>
              </a:rPr>
              <a:pPr/>
              <a:t>120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121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122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E5AE-26EA-4EC5-9E8D-70707A77801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8500"/>
            <a:ext cx="46529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5" y="4421823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May 3, 2016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76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lendale Power Point 2 AV 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49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7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19200"/>
            <a:ext cx="8229600" cy="1219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235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484563"/>
            <a:ext cx="42291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484563"/>
            <a:ext cx="42291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48600" y="2286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228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E51117A-DEA0-462D-8AA9-28A1C5B3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95E17C-3C6C-4154-988B-DE3CE673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4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9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1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11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3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2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2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61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57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1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8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7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07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2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34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80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endale Power Point 2 AV edit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1111"/>
          </a:solidFill>
          <a:latin typeface="Avenir LT Std 65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1111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1111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1111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11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1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1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1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FA16-B2EB-4776-AD0B-E975FFD82FB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676400"/>
            <a:ext cx="7620000" cy="175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40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City of Glendale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Budget Study Session #1</a:t>
            </a:r>
          </a:p>
          <a:p>
            <a:pPr algn="ctr"/>
            <a:r>
              <a:rPr lang="en-US" sz="32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May 1, 2018</a:t>
            </a:r>
          </a:p>
        </p:txBody>
      </p:sp>
    </p:spTree>
    <p:extLst>
      <p:ext uri="{BB962C8B-B14F-4D97-AF65-F5344CB8AC3E}">
        <p14:creationId xmlns:p14="http://schemas.microsoft.com/office/powerpoint/2010/main" val="41598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990600"/>
            <a:ext cx="7010400" cy="5489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1543050" algn="l"/>
              </a:tabLst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571500" indent="-228600" eaLnBrk="0" hangingPunct="0">
              <a:spcBef>
                <a:spcPct val="20000"/>
              </a:spcBef>
              <a:buChar char="–"/>
              <a:tabLst>
                <a:tab pos="1543050" algn="l"/>
              </a:tabLst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tabLst>
                <a:tab pos="1543050" algn="l"/>
              </a:tabLst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257300" indent="-228600" eaLnBrk="0" hangingPunct="0">
              <a:spcBef>
                <a:spcPct val="20000"/>
              </a:spcBef>
              <a:buChar char="–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971550" indent="-285750" eaLnBrk="0" hangingPunct="0">
              <a:spcBef>
                <a:spcPct val="20000"/>
              </a:spcBef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14287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18859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23431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28003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Review</a:t>
            </a:r>
          </a:p>
          <a:p>
            <a:pPr marL="285750" indent="-285750"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/>
              <a:t>Three deposits totaling $26.5 million</a:t>
            </a:r>
          </a:p>
          <a:p>
            <a:pPr lvl="1" eaLnBrk="1" fontAlgn="base" hangingPunct="1">
              <a:lnSpc>
                <a:spcPct val="90000"/>
              </a:lnSpc>
              <a:spcAft>
                <a:spcPct val="60000"/>
              </a:spcAft>
              <a:buFont typeface="Wingdings" pitchFamily="2" charset="2"/>
              <a:buChar char="§"/>
            </a:pPr>
            <a:r>
              <a:rPr lang="en-US" altLang="en-US" sz="1800" dirty="0"/>
              <a:t>Dates: </a:t>
            </a:r>
          </a:p>
          <a:p>
            <a:pPr lvl="2" eaLnBrk="1" fontAlgn="base" hangingPunct="1">
              <a:lnSpc>
                <a:spcPct val="90000"/>
              </a:lnSpc>
              <a:spcAft>
                <a:spcPct val="60000"/>
              </a:spcAft>
              <a:buSzPct val="90000"/>
            </a:pPr>
            <a:r>
              <a:rPr lang="en-US" altLang="en-US" sz="1600" dirty="0"/>
              <a:t>Aug. 9, 2017: $8.833 million</a:t>
            </a:r>
          </a:p>
          <a:p>
            <a:pPr lvl="2" eaLnBrk="1" fontAlgn="base" hangingPunct="1">
              <a:lnSpc>
                <a:spcPct val="90000"/>
              </a:lnSpc>
              <a:spcAft>
                <a:spcPct val="60000"/>
              </a:spcAft>
              <a:buSzPct val="90000"/>
            </a:pPr>
            <a:r>
              <a:rPr lang="en-US" altLang="en-US" sz="1600" dirty="0"/>
              <a:t>Aug. 31, 2017: $8.833 million</a:t>
            </a:r>
          </a:p>
          <a:p>
            <a:pPr lvl="2" eaLnBrk="1" fontAlgn="base" hangingPunct="1">
              <a:lnSpc>
                <a:spcPct val="90000"/>
              </a:lnSpc>
              <a:spcAft>
                <a:spcPct val="60000"/>
              </a:spcAft>
              <a:buSzPct val="90000"/>
            </a:pPr>
            <a:r>
              <a:rPr lang="en-US" altLang="en-US" sz="1600" dirty="0"/>
              <a:t>Sept. 21, 2017 $8.833 million</a:t>
            </a:r>
          </a:p>
          <a:p>
            <a:pPr marL="285750" indent="-285750"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/>
              <a:t>Moderate Portfolio Target Allocation: </a:t>
            </a:r>
          </a:p>
          <a:p>
            <a:pPr lvl="1"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800" dirty="0"/>
              <a:t>3% Cash, 50% Equities, 47% Fixed Income</a:t>
            </a:r>
          </a:p>
          <a:p>
            <a:pPr lvl="1"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800" dirty="0"/>
              <a:t>Individual equity/fixed income funds are actively managed by portfolio managers</a:t>
            </a:r>
          </a:p>
          <a:p>
            <a:pPr marL="285750" indent="-285750"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/>
              <a:t>Targeted Annual Net Return of </a:t>
            </a:r>
            <a:r>
              <a:rPr lang="en-US" altLang="en-US" sz="2000" dirty="0" smtClean="0"/>
              <a:t>5.0%</a:t>
            </a:r>
          </a:p>
          <a:p>
            <a:pPr marL="628650" lvl="2" indent="-285750" eaLnBrk="1" fontAlgn="base" hangingPunct="1">
              <a:lnSpc>
                <a:spcPct val="90000"/>
              </a:lnSpc>
              <a:spcAft>
                <a:spcPct val="6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Q3 YTD net return is 3.86%</a:t>
            </a:r>
            <a:endParaRPr lang="en-US" altLang="en-US" sz="2000" dirty="0"/>
          </a:p>
          <a:p>
            <a:pPr lvl="4" eaLnBrk="1" fontAlgn="base" hangingPunct="1">
              <a:lnSpc>
                <a:spcPct val="90000"/>
              </a:lnSpc>
              <a:spcAft>
                <a:spcPct val="60000"/>
              </a:spcAft>
              <a:buClr>
                <a:srgbClr val="FFFF00"/>
              </a:buClr>
              <a:buSzPct val="90000"/>
            </a:pPr>
            <a:endParaRPr lang="en-US" altLang="en-US" sz="16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fontAlgn="base" hangingPunct="1">
              <a:lnSpc>
                <a:spcPct val="90000"/>
              </a:lnSpc>
              <a:spcAft>
                <a:spcPct val="60000"/>
              </a:spcAft>
              <a:buClr>
                <a:srgbClr val="FFFF00"/>
              </a:buClr>
              <a:buSzPct val="90000"/>
              <a:buFont typeface="Arial" charset="0"/>
              <a:buChar char="–"/>
            </a:pPr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" y="3810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PERS Rate Stabilization Fund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FY 2017-18 3rd Quarter Update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153400" y="28575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Fire Department</a:t>
            </a:r>
          </a:p>
        </p:txBody>
      </p:sp>
    </p:spTree>
    <p:extLst>
      <p:ext uri="{BB962C8B-B14F-4D97-AF65-F5344CB8AC3E}">
        <p14:creationId xmlns:p14="http://schemas.microsoft.com/office/powerpoint/2010/main" val="23860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Fire Department (1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8874203"/>
              </p:ext>
            </p:extLst>
          </p:nvPr>
        </p:nvGraphicFramePr>
        <p:xfrm>
          <a:off x="152400" y="1219200"/>
          <a:ext cx="4495800" cy="2133600"/>
        </p:xfrm>
        <a:graphic>
          <a:graphicData uri="http://schemas.openxmlformats.org/drawingml/2006/table">
            <a:tbl>
              <a:tblPr/>
              <a:tblGrid>
                <a:gridCol w="2514600"/>
                <a:gridCol w="19812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48640" algn="r" defTabSz="914400" rtl="0" eaLnBrk="1" fontAlgn="b" latinLnBrk="0" hangingPunct="1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54864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55,704,439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64008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10,892,790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73152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2,607,109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69,254,338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03960"/>
              </p:ext>
            </p:extLst>
          </p:nvPr>
        </p:nvGraphicFramePr>
        <p:xfrm>
          <a:off x="4876800" y="1219200"/>
          <a:ext cx="4114800" cy="2133600"/>
        </p:xfrm>
        <a:graphic>
          <a:graphicData uri="http://schemas.openxmlformats.org/drawingml/2006/table">
            <a:tbl>
              <a:tblPr/>
              <a:tblGrid>
                <a:gridCol w="2183650"/>
                <a:gridCol w="958561"/>
                <a:gridCol w="972589"/>
              </a:tblGrid>
              <a:tr h="2286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254.37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02359"/>
              </p:ext>
            </p:extLst>
          </p:nvPr>
        </p:nvGraphicFramePr>
        <p:xfrm>
          <a:off x="304800" y="3779520"/>
          <a:ext cx="8610600" cy="2468880"/>
        </p:xfrm>
        <a:graphic>
          <a:graphicData uri="http://schemas.openxmlformats.org/drawingml/2006/table">
            <a:tbl>
              <a:tblPr/>
              <a:tblGrid>
                <a:gridCol w="2667001"/>
                <a:gridCol w="1600200"/>
                <a:gridCol w="1828800"/>
                <a:gridCol w="1371599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58,345,524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59,414,713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$ 1,069,189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1.8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265 - Fire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4,400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4,400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266 - Fire Mutual Aid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300,001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299,999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267 - Special Events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23,523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7,390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(16,133)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(68.6%)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Fire Department (2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827315"/>
              </p:ext>
            </p:extLst>
          </p:nvPr>
        </p:nvGraphicFramePr>
        <p:xfrm>
          <a:off x="228599" y="1148715"/>
          <a:ext cx="8839201" cy="2508885"/>
        </p:xfrm>
        <a:graphic>
          <a:graphicData uri="http://schemas.openxmlformats.org/drawingml/2006/table">
            <a:tbl>
              <a:tblPr/>
              <a:tblGrid>
                <a:gridCol w="3057506"/>
                <a:gridCol w="1666894"/>
                <a:gridCol w="1600201"/>
                <a:gridCol w="13716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401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Capital Improvement Fund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$       663,000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$         50,000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$ (613,000)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(92.5%)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510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Hazardous Disposal Fund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1,640,565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1,761,348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120,783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701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Fire Communication Fund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7,384,321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7,416,487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32,166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1"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Total Budget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68,361,334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69,254,338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893,004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  <a:effectLst/>
              </a:rPr>
              <a:t>Glendale Water &amp; Power</a:t>
            </a:r>
          </a:p>
        </p:txBody>
      </p:sp>
    </p:spTree>
    <p:extLst>
      <p:ext uri="{BB962C8B-B14F-4D97-AF65-F5344CB8AC3E}">
        <p14:creationId xmlns:p14="http://schemas.microsoft.com/office/powerpoint/2010/main" val="36941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Glendale Water &amp; </a:t>
            </a:r>
            <a:r>
              <a:rPr lang="en-US" sz="2800" dirty="0">
                <a:effectLst/>
              </a:rPr>
              <a:t>Power </a:t>
            </a:r>
            <a:r>
              <a:rPr lang="en-US" sz="2800" dirty="0" smtClean="0">
                <a:effectLst/>
              </a:rPr>
              <a:t>(1 </a:t>
            </a:r>
            <a:r>
              <a:rPr lang="en-US" sz="2800" dirty="0">
                <a:effectLst/>
              </a:rPr>
              <a:t>of 2</a:t>
            </a:r>
            <a:r>
              <a:rPr lang="en-US" sz="2800" dirty="0" smtClean="0"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1494087"/>
              </p:ext>
            </p:extLst>
          </p:nvPr>
        </p:nvGraphicFramePr>
        <p:xfrm>
          <a:off x="76200" y="1036320"/>
          <a:ext cx="4419600" cy="2468880"/>
        </p:xfrm>
        <a:graphic>
          <a:graphicData uri="http://schemas.openxmlformats.org/drawingml/2006/table">
            <a:tbl>
              <a:tblPr/>
              <a:tblGrid>
                <a:gridCol w="2661955"/>
                <a:gridCol w="1757645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46,878,175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240,064,044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4,686,000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54,546,000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21,036,300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$ 367,210,519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34932"/>
              </p:ext>
            </p:extLst>
          </p:nvPr>
        </p:nvGraphicFramePr>
        <p:xfrm>
          <a:off x="4724400" y="1036320"/>
          <a:ext cx="4343400" cy="2164080"/>
        </p:xfrm>
        <a:graphic>
          <a:graphicData uri="http://schemas.openxmlformats.org/drawingml/2006/table">
            <a:tbl>
              <a:tblPr/>
              <a:tblGrid>
                <a:gridCol w="2304964"/>
                <a:gridCol w="1011814"/>
                <a:gridCol w="1026622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295.50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85.5%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345.55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77709"/>
              </p:ext>
            </p:extLst>
          </p:nvPr>
        </p:nvGraphicFramePr>
        <p:xfrm>
          <a:off x="152400" y="3894735"/>
          <a:ext cx="8915400" cy="2506065"/>
        </p:xfrm>
        <a:graphic>
          <a:graphicData uri="http://schemas.openxmlformats.org/drawingml/2006/table">
            <a:tbl>
              <a:tblPr/>
              <a:tblGrid>
                <a:gridCol w="3257550"/>
                <a:gridCol w="1447800"/>
                <a:gridCol w="1676400"/>
                <a:gridCol w="1524000"/>
                <a:gridCol w="1009650"/>
              </a:tblGrid>
              <a:tr h="317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291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Elec.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Public Benefit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8,284,181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9,243,196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959,015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11.6%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582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Elec.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Works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258,624,130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243,504,907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(15,119,223)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(5.8%)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583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Elec.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Depreciation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6,485,320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47,158,938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40,673,618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627.2%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585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Elec.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Customer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Capt’l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1,819,781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2,000,000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180,219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588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Elec. Customer Repair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Glendale Water &amp; </a:t>
            </a:r>
            <a:r>
              <a:rPr lang="en-US" sz="2800" dirty="0">
                <a:effectLst/>
              </a:rPr>
              <a:t>Power </a:t>
            </a:r>
            <a:r>
              <a:rPr lang="en-US" sz="2800" dirty="0" smtClean="0">
                <a:effectLst/>
              </a:rPr>
              <a:t>(2 </a:t>
            </a:r>
            <a:r>
              <a:rPr lang="en-US" sz="2800" dirty="0">
                <a:effectLst/>
              </a:rPr>
              <a:t>of 2</a:t>
            </a:r>
            <a:r>
              <a:rPr lang="en-US" sz="2800" dirty="0" smtClean="0"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3318631"/>
              </p:ext>
            </p:extLst>
          </p:nvPr>
        </p:nvGraphicFramePr>
        <p:xfrm>
          <a:off x="76200" y="1371600"/>
          <a:ext cx="8915400" cy="2514600"/>
        </p:xfrm>
        <a:graphic>
          <a:graphicData uri="http://schemas.openxmlformats.org/drawingml/2006/table">
            <a:tbl>
              <a:tblPr/>
              <a:tblGrid>
                <a:gridCol w="3257550"/>
                <a:gridCol w="1543050"/>
                <a:gridCol w="1752600"/>
                <a:gridCol w="1371600"/>
                <a:gridCol w="990600"/>
              </a:tblGrid>
              <a:tr h="317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592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Water Works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53,275,960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55,080,416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1,804,456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593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Water Depreciation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2,983,680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8,602,062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5,618,382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188.3%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595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Water Customer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Capt’l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1,471,000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1,471,000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598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Water Customer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Repair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$ 332,944,052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367,210,519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$34,266,467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0935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Human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1996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Human </a:t>
            </a:r>
            <a:r>
              <a:rPr lang="en-US" sz="2800" dirty="0">
                <a:effectLst/>
              </a:rPr>
              <a:t>Resources </a:t>
            </a:r>
            <a:r>
              <a:rPr lang="en-US" sz="2800" dirty="0" smtClean="0">
                <a:effectLst/>
              </a:rPr>
              <a:t>(1 of </a:t>
            </a:r>
            <a:r>
              <a:rPr lang="en-US" sz="2800" dirty="0">
                <a:effectLst/>
              </a:rPr>
              <a:t>2</a:t>
            </a:r>
            <a:r>
              <a:rPr lang="en-US" sz="2800" dirty="0" smtClean="0"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6918248"/>
              </p:ext>
            </p:extLst>
          </p:nvPr>
        </p:nvGraphicFramePr>
        <p:xfrm>
          <a:off x="152400" y="1112520"/>
          <a:ext cx="4419600" cy="2468880"/>
        </p:xfrm>
        <a:graphic>
          <a:graphicData uri="http://schemas.openxmlformats.org/drawingml/2006/table">
            <a:tbl>
              <a:tblPr/>
              <a:tblGrid>
                <a:gridCol w="2661955"/>
                <a:gridCol w="1757645"/>
              </a:tblGrid>
              <a:tr h="152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4,837,925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46,949,095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1,550,000</a:t>
                      </a:r>
                    </a:p>
                  </a:txBody>
                  <a:tcPr marL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53,337,020</a:t>
                      </a:r>
                    </a:p>
                  </a:txBody>
                  <a:tcPr marL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27737"/>
              </p:ext>
            </p:extLst>
          </p:nvPr>
        </p:nvGraphicFramePr>
        <p:xfrm>
          <a:off x="4800600" y="1112520"/>
          <a:ext cx="4191000" cy="216408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17.90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71.4%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25.08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88104"/>
              </p:ext>
            </p:extLst>
          </p:nvPr>
        </p:nvGraphicFramePr>
        <p:xfrm>
          <a:off x="113848" y="4038600"/>
          <a:ext cx="8916305" cy="2286000"/>
        </p:xfrm>
        <a:graphic>
          <a:graphicData uri="http://schemas.openxmlformats.org/drawingml/2006/table">
            <a:tbl>
              <a:tblPr/>
              <a:tblGrid>
                <a:gridCol w="2939703"/>
                <a:gridCol w="1694479"/>
                <a:gridCol w="1767523"/>
                <a:gridCol w="1409247"/>
                <a:gridCol w="1105353"/>
              </a:tblGrid>
              <a:tr h="37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2,997,059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3,187,075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190,016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610 - Unemployment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Ins.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75,020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741,028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666,008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887.8%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614 - Compensation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Ins.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13,513,294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14,996,770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1,483,476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615 - Dental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Ins.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1,490,082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1,960,222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470,140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Human </a:t>
            </a:r>
            <a:r>
              <a:rPr lang="en-US" sz="2800" dirty="0">
                <a:effectLst/>
              </a:rPr>
              <a:t>Resources </a:t>
            </a:r>
            <a:r>
              <a:rPr lang="en-US" sz="2800" dirty="0" smtClean="0">
                <a:effectLst/>
              </a:rPr>
              <a:t>(2 of </a:t>
            </a:r>
            <a:r>
              <a:rPr lang="en-US" sz="2800" dirty="0">
                <a:effectLst/>
              </a:rPr>
              <a:t>2</a:t>
            </a:r>
            <a:r>
              <a:rPr lang="en-US" sz="2800" dirty="0" smtClean="0"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1631723"/>
              </p:ext>
            </p:extLst>
          </p:nvPr>
        </p:nvGraphicFramePr>
        <p:xfrm>
          <a:off x="76200" y="1371600"/>
          <a:ext cx="8916305" cy="2971800"/>
        </p:xfrm>
        <a:graphic>
          <a:graphicData uri="http://schemas.openxmlformats.org/drawingml/2006/table">
            <a:tbl>
              <a:tblPr/>
              <a:tblGrid>
                <a:gridCol w="2939703"/>
                <a:gridCol w="1694479"/>
                <a:gridCol w="1767523"/>
                <a:gridCol w="1370695"/>
                <a:gridCol w="1143905"/>
              </a:tblGrid>
              <a:tr h="37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616 - Medical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Ins.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25,774,990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25,097,496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(677,494)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2.6%)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617 - Vision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Ins.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261,840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490,844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229,004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87.5%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640 - Compensated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Absences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5,261,012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4,706,368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(554,644)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(10.5%)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641 - RHSP Benefits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2,028,643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1,528,375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(500,268)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(24.7%)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642 - Post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Emp. Benefits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222,429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628,842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406,413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182.7%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4129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51,624,369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53,337,020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$1,712,651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485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Information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2401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500" y="3810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PERS Rate Stabilization Fund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FY 2017-18 3rd Quarter Update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41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Information Services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9630892"/>
              </p:ext>
            </p:extLst>
          </p:nvPr>
        </p:nvGraphicFramePr>
        <p:xfrm>
          <a:off x="228600" y="914400"/>
          <a:ext cx="4267200" cy="2133600"/>
        </p:xfrm>
        <a:graphic>
          <a:graphicData uri="http://schemas.openxmlformats.org/drawingml/2006/table">
            <a:tbl>
              <a:tblPr/>
              <a:tblGrid>
                <a:gridCol w="2570163"/>
                <a:gridCol w="1697037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 6,819,063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14,218,983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8,706,356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29,744,402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56190947"/>
              </p:ext>
            </p:extLst>
          </p:nvPr>
        </p:nvGraphicFramePr>
        <p:xfrm>
          <a:off x="228600" y="3465579"/>
          <a:ext cx="8763000" cy="2249421"/>
        </p:xfrm>
        <a:graphic>
          <a:graphicData uri="http://schemas.openxmlformats.org/drawingml/2006/table">
            <a:tbl>
              <a:tblPr/>
              <a:tblGrid>
                <a:gridCol w="2819400"/>
                <a:gridCol w="1600200"/>
                <a:gridCol w="1676400"/>
                <a:gridCol w="1524000"/>
                <a:gridCol w="1143000"/>
              </a:tblGrid>
              <a:tr h="31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8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603 - ISD Infrastructure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8,507,798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13,430,865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4,923,067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57.9%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8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604 - ISD Applications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11,241,365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9,920,494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(1,320,871)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(11.8%)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68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660 - ISD Wireless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4,339,463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6,393,043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2,053,580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5917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$ 24,088,626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29,744,402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5,655,776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18789"/>
              </p:ext>
            </p:extLst>
          </p:nvPr>
        </p:nvGraphicFramePr>
        <p:xfrm>
          <a:off x="4800600" y="914400"/>
          <a:ext cx="4191000" cy="213360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5.00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36.00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47.82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Innovation, Performance &amp; Audit</a:t>
            </a:r>
          </a:p>
        </p:txBody>
      </p:sp>
    </p:spTree>
    <p:extLst>
      <p:ext uri="{BB962C8B-B14F-4D97-AF65-F5344CB8AC3E}">
        <p14:creationId xmlns:p14="http://schemas.microsoft.com/office/powerpoint/2010/main" val="21907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Innovation, Performance &amp; Audit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2231128"/>
              </p:ext>
            </p:extLst>
          </p:nvPr>
        </p:nvGraphicFramePr>
        <p:xfrm>
          <a:off x="228600" y="1051560"/>
          <a:ext cx="4343400" cy="2225040"/>
        </p:xfrm>
        <a:graphic>
          <a:graphicData uri="http://schemas.openxmlformats.org/drawingml/2006/table">
            <a:tbl>
              <a:tblPr/>
              <a:tblGrid>
                <a:gridCol w="2326821"/>
                <a:gridCol w="2016579"/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40080" lvl="0"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640080" lvl="0"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1,229,487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154,868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Outlay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T="91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  $   1,384,355</a:t>
                      </a:r>
                    </a:p>
                  </a:txBody>
                  <a:tcPr marT="91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91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99713806"/>
              </p:ext>
            </p:extLst>
          </p:nvPr>
        </p:nvGraphicFramePr>
        <p:xfrm>
          <a:off x="152400" y="4114800"/>
          <a:ext cx="8534400" cy="1447800"/>
        </p:xfrm>
        <a:graphic>
          <a:graphicData uri="http://schemas.openxmlformats.org/drawingml/2006/table">
            <a:tbl>
              <a:tblPr/>
              <a:tblGrid>
                <a:gridCol w="2678113"/>
                <a:gridCol w="1665287"/>
                <a:gridCol w="1676400"/>
                <a:gridCol w="1447800"/>
                <a:gridCol w="1066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1,253,381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1,384,355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130,974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17137"/>
              </p:ext>
            </p:extLst>
          </p:nvPr>
        </p:nvGraphicFramePr>
        <p:xfrm>
          <a:off x="4724400" y="1036320"/>
          <a:ext cx="4191000" cy="224028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8.63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Library, Arts &amp; Culture</a:t>
            </a:r>
          </a:p>
        </p:txBody>
      </p:sp>
    </p:spTree>
    <p:extLst>
      <p:ext uri="{BB962C8B-B14F-4D97-AF65-F5344CB8AC3E}">
        <p14:creationId xmlns:p14="http://schemas.microsoft.com/office/powerpoint/2010/main" val="24685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Library, Arts &amp; Culture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56576"/>
              </p:ext>
            </p:extLst>
          </p:nvPr>
        </p:nvGraphicFramePr>
        <p:xfrm>
          <a:off x="76200" y="1143000"/>
          <a:ext cx="4572000" cy="2133600"/>
        </p:xfrm>
        <a:graphic>
          <a:graphicData uri="http://schemas.openxmlformats.org/drawingml/2006/table">
            <a:tbl>
              <a:tblPr/>
              <a:tblGrid>
                <a:gridCol w="2514600"/>
                <a:gridCol w="20574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7,169,459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3,665,494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$ 10,834,953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25879514"/>
              </p:ext>
            </p:extLst>
          </p:nvPr>
        </p:nvGraphicFramePr>
        <p:xfrm>
          <a:off x="76200" y="3505200"/>
          <a:ext cx="8991600" cy="3061535"/>
        </p:xfrm>
        <a:graphic>
          <a:graphicData uri="http://schemas.openxmlformats.org/drawingml/2006/table">
            <a:tbl>
              <a:tblPr/>
              <a:tblGrid>
                <a:gridCol w="3118185"/>
                <a:gridCol w="1606215"/>
                <a:gridCol w="1789429"/>
                <a:gridCol w="1316316"/>
                <a:gridCol w="1161455"/>
              </a:tblGrid>
              <a:tr h="379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10,536,152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10,560,186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24,034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210 - Urban Art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292,850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89,500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(203,350)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(69.4%)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275 - Library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694,625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185,267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(509,358)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(73.3%)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401 -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(200,000)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407 - Library Mitigation Fee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(250,000)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11,973,627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10,834,953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$ 1,138,674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(9.5%)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75505436"/>
              </p:ext>
            </p:extLst>
          </p:nvPr>
        </p:nvGraphicFramePr>
        <p:xfrm>
          <a:off x="4876800" y="1143000"/>
          <a:ext cx="4191000" cy="2133600"/>
        </p:xfrm>
        <a:graphic>
          <a:graphicData uri="http://schemas.openxmlformats.org/drawingml/2006/table">
            <a:tbl>
              <a:tblPr/>
              <a:tblGrid>
                <a:gridCol w="1984006"/>
                <a:gridCol w="1082291"/>
                <a:gridCol w="1124703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marT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 </a:t>
                      </a:r>
                    </a:p>
                  </a:txBody>
                  <a:tcPr marT="914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marT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12.00  </a:t>
                      </a:r>
                    </a:p>
                  </a:txBody>
                  <a:tcPr marT="914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marT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34.00  </a:t>
                      </a:r>
                    </a:p>
                  </a:txBody>
                  <a:tcPr marT="914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marT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27.71</a:t>
                      </a:r>
                    </a:p>
                  </a:txBody>
                  <a:tcPr marT="914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37.1%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74.71  </a:t>
                      </a:r>
                    </a:p>
                  </a:txBody>
                  <a:tcPr marT="914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T="9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914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3867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Management Services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>
                <a:solidFill>
                  <a:srgbClr val="C00000"/>
                </a:solidFill>
              </a:rPr>
              <a:t>Proposed 2018-19 Budget Summary</a:t>
            </a: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9118261"/>
              </p:ext>
            </p:extLst>
          </p:nvPr>
        </p:nvGraphicFramePr>
        <p:xfrm>
          <a:off x="152400" y="990600"/>
          <a:ext cx="4419600" cy="2133600"/>
        </p:xfrm>
        <a:graphic>
          <a:graphicData uri="http://schemas.openxmlformats.org/drawingml/2006/table">
            <a:tbl>
              <a:tblPr/>
              <a:tblGrid>
                <a:gridCol w="2661955"/>
                <a:gridCol w="1757645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3,371,599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1,262,700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5,484,299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74067105"/>
              </p:ext>
            </p:extLst>
          </p:nvPr>
        </p:nvGraphicFramePr>
        <p:xfrm>
          <a:off x="228600" y="3810000"/>
          <a:ext cx="8763000" cy="2011680"/>
        </p:xfrm>
        <a:graphic>
          <a:graphicData uri="http://schemas.openxmlformats.org/drawingml/2006/table">
            <a:tbl>
              <a:tblPr/>
              <a:tblGrid>
                <a:gridCol w="2773026"/>
                <a:gridCol w="1541511"/>
                <a:gridCol w="1705263"/>
                <a:gridCol w="1905000"/>
                <a:gridCol w="83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4,376,123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4,619,299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$   243,176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280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Cable Access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</a:t>
                      </a:r>
                      <a:r>
                        <a:rPr kumimoji="0" lang="en-US" sz="16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4,376,123 </a:t>
                      </a: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5,484,299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$1,108,176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10108"/>
              </p:ext>
            </p:extLst>
          </p:nvPr>
        </p:nvGraphicFramePr>
        <p:xfrm>
          <a:off x="4953000" y="990600"/>
          <a:ext cx="4038600" cy="2468880"/>
        </p:xfrm>
        <a:graphic>
          <a:graphicData uri="http://schemas.openxmlformats.org/drawingml/2006/table">
            <a:tbl>
              <a:tblPr/>
              <a:tblGrid>
                <a:gridCol w="2143212"/>
                <a:gridCol w="940810"/>
                <a:gridCol w="954578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5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5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44.6%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5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7147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26.90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7743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Police Department (1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5095245"/>
              </p:ext>
            </p:extLst>
          </p:nvPr>
        </p:nvGraphicFramePr>
        <p:xfrm>
          <a:off x="152400" y="1066800"/>
          <a:ext cx="4419600" cy="2133600"/>
        </p:xfrm>
        <a:graphic>
          <a:graphicData uri="http://schemas.openxmlformats.org/drawingml/2006/table">
            <a:tbl>
              <a:tblPr/>
              <a:tblGrid>
                <a:gridCol w="2661955"/>
                <a:gridCol w="1757645"/>
              </a:tblGrid>
              <a:tr h="152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76,615,153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18,031,825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94,746,978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62247"/>
              </p:ext>
            </p:extLst>
          </p:nvPr>
        </p:nvGraphicFramePr>
        <p:xfrm>
          <a:off x="4724400" y="1066800"/>
          <a:ext cx="4267200" cy="213360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1066800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322.00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91.5%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351.92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43364"/>
              </p:ext>
            </p:extLst>
          </p:nvPr>
        </p:nvGraphicFramePr>
        <p:xfrm>
          <a:off x="76200" y="3505200"/>
          <a:ext cx="8971279" cy="2209800"/>
        </p:xfrm>
        <a:graphic>
          <a:graphicData uri="http://schemas.openxmlformats.org/drawingml/2006/table">
            <a:tbl>
              <a:tblPr/>
              <a:tblGrid>
                <a:gridCol w="3352800"/>
                <a:gridCol w="1447800"/>
                <a:gridCol w="1752601"/>
                <a:gridCol w="1523999"/>
                <a:gridCol w="894079"/>
              </a:tblGrid>
              <a:tr h="320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80,621,340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87,315,322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6,693,982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260 - Asset Forfeiture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775,200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727,036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(48,164)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(6.2%)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261 - Police Special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Grants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781,536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775,682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(5,854)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(0.7%)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262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Supplemental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Law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Enf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Fund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436,196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485,429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49,233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34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Police Department (2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5229728"/>
              </p:ext>
            </p:extLst>
          </p:nvPr>
        </p:nvGraphicFramePr>
        <p:xfrm>
          <a:off x="38100" y="1295400"/>
          <a:ext cx="9067800" cy="2819400"/>
        </p:xfrm>
        <a:graphic>
          <a:graphicData uri="http://schemas.openxmlformats.org/drawingml/2006/table">
            <a:tbl>
              <a:tblPr/>
              <a:tblGrid>
                <a:gridCol w="3200401"/>
                <a:gridCol w="1524000"/>
                <a:gridCol w="1828800"/>
                <a:gridCol w="1523999"/>
                <a:gridCol w="990600"/>
              </a:tblGrid>
              <a:tr h="320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267 - Special Events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457,771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1,187,620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729,849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159.4%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2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303 - Police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Bldg. Project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2,222,150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2,619,909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397,759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03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401 -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(350,000)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(77.8%)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11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602 - Joint Helicopter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Operation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3,252,662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1,535,980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(1,716,682)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(52.8%)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95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$ 88,996,855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94,746,978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$ 5,750,123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387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6018" y="76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  <a:effectLst/>
              </a:rPr>
              <a:t>FY 2017-18 General Fund Projected Year-End </a:t>
            </a:r>
          </a:p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  <a:effectLst/>
              </a:rPr>
              <a:t> Fund Balance</a:t>
            </a:r>
            <a:r>
              <a:rPr lang="en-US" altLang="en-US" sz="20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altLang="en-US" sz="2000" dirty="0" smtClean="0">
                <a:solidFill>
                  <a:srgbClr val="C00000"/>
                </a:solidFill>
                <a:effectLst/>
              </a:rPr>
            </a:br>
            <a:r>
              <a:rPr lang="en-US" altLang="en-US" sz="1800" dirty="0">
                <a:solidFill>
                  <a:srgbClr val="333333"/>
                </a:solidFill>
              </a:rPr>
              <a:t>A</a:t>
            </a:r>
            <a:r>
              <a:rPr lang="en-US" altLang="en-US" sz="1800" dirty="0" smtClean="0">
                <a:solidFill>
                  <a:srgbClr val="333333"/>
                </a:solidFill>
                <a:effectLst/>
              </a:rPr>
              <a:t>s of </a:t>
            </a:r>
            <a:r>
              <a:rPr lang="en-US" altLang="en-US" sz="1800" dirty="0" smtClean="0">
                <a:solidFill>
                  <a:srgbClr val="333333"/>
                </a:solidFill>
              </a:rPr>
              <a:t>June 30</a:t>
            </a:r>
            <a:r>
              <a:rPr lang="en-US" altLang="en-US" sz="1800" dirty="0" smtClean="0">
                <a:solidFill>
                  <a:srgbClr val="333333"/>
                </a:solidFill>
                <a:effectLst/>
              </a:rPr>
              <a:t>, 2018 (</a:t>
            </a:r>
            <a:r>
              <a:rPr lang="en-US" altLang="en-US" sz="1800" dirty="0" smtClean="0">
                <a:solidFill>
                  <a:srgbClr val="333333"/>
                </a:solidFill>
              </a:rPr>
              <a:t>In Thousands)</a:t>
            </a:r>
            <a:endParaRPr lang="en-US" sz="2400" kern="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8091255"/>
              </p:ext>
            </p:extLst>
          </p:nvPr>
        </p:nvGraphicFramePr>
        <p:xfrm>
          <a:off x="457200" y="1371600"/>
          <a:ext cx="7924800" cy="4572000"/>
        </p:xfrm>
        <a:graphic>
          <a:graphicData uri="http://schemas.openxmlformats.org/drawingml/2006/table">
            <a:tbl>
              <a:tblPr lastRow="1"/>
              <a:tblGrid>
                <a:gridCol w="4953000"/>
                <a:gridCol w="228600"/>
                <a:gridCol w="1529395"/>
                <a:gridCol w="242761"/>
                <a:gridCol w="971044"/>
              </a:tblGrid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Unassigned &amp; Charter Reserve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of Budget*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Beginning Fund Balance, 7/1/2017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87,997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40.9%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Projected Year-end Savings, 6/30/2018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6,254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Projected  Ending Fund Balance, 6/30/2018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94,251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43.8%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Less One-time Pending 3</a:t>
                      </a:r>
                      <a:r>
                        <a:rPr kumimoji="0" lang="en-US" sz="1600" b="0" i="0" u="none" strike="noStrike" kern="1200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Qtr. Adj.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(1,040)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Less Carryovers into FY 2018-19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(3,437)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Projected  Ending Fund Balance, 6/30/2018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89,774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41.8%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FY 2017-18 Deposit to PERS Stabilization Fund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(26,500)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Projected  Ending Fund Balance, 6/30/2018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63,274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29.4%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28600" y="6091535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*Based </a:t>
            </a:r>
            <a:r>
              <a:rPr lang="en-US" sz="1200" dirty="0">
                <a:solidFill>
                  <a:srgbClr val="C00000"/>
                </a:solidFill>
              </a:rPr>
              <a:t>on </a:t>
            </a:r>
            <a:r>
              <a:rPr lang="en-US" sz="1200" dirty="0" smtClean="0">
                <a:solidFill>
                  <a:srgbClr val="C00000"/>
                </a:solidFill>
              </a:rPr>
              <a:t>proposed recurring appropriation </a:t>
            </a:r>
            <a:r>
              <a:rPr lang="en-US" sz="1200" dirty="0">
                <a:solidFill>
                  <a:srgbClr val="C00000"/>
                </a:solidFill>
              </a:rPr>
              <a:t>of </a:t>
            </a:r>
            <a:r>
              <a:rPr lang="en-US" sz="1200" dirty="0" smtClean="0">
                <a:solidFill>
                  <a:srgbClr val="C00000"/>
                </a:solidFill>
              </a:rPr>
              <a:t>$215.0 </a:t>
            </a:r>
            <a:r>
              <a:rPr lang="en-US" sz="1200" dirty="0">
                <a:solidFill>
                  <a:srgbClr val="C00000"/>
                </a:solidFill>
              </a:rPr>
              <a:t>million. </a:t>
            </a:r>
            <a:r>
              <a:rPr lang="en-US" sz="1200" dirty="0" smtClean="0">
                <a:solidFill>
                  <a:srgbClr val="C00000"/>
                </a:solidFill>
              </a:rPr>
              <a:t>Current policy is </a:t>
            </a:r>
            <a:r>
              <a:rPr lang="en-US" sz="1200" dirty="0">
                <a:solidFill>
                  <a:srgbClr val="C00000"/>
                </a:solidFill>
              </a:rPr>
              <a:t>floor of </a:t>
            </a:r>
            <a:r>
              <a:rPr lang="en-US" sz="1200" dirty="0" smtClean="0">
                <a:solidFill>
                  <a:srgbClr val="C00000"/>
                </a:solidFill>
              </a:rPr>
              <a:t>25% </a:t>
            </a:r>
            <a:r>
              <a:rPr lang="en-US" sz="1200" dirty="0">
                <a:solidFill>
                  <a:srgbClr val="C00000"/>
                </a:solidFill>
              </a:rPr>
              <a:t>with a target of 35</a:t>
            </a:r>
            <a:r>
              <a:rPr lang="en-US" sz="1200" dirty="0" smtClean="0">
                <a:solidFill>
                  <a:srgbClr val="C00000"/>
                </a:solidFill>
              </a:rPr>
              <a:t>%.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2522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Public </a:t>
            </a:r>
            <a:r>
              <a:rPr lang="en-US" sz="2800" dirty="0">
                <a:effectLst/>
              </a:rPr>
              <a:t>Works </a:t>
            </a:r>
            <a:r>
              <a:rPr lang="en-US" sz="2800" dirty="0" smtClean="0">
                <a:effectLst/>
              </a:rPr>
              <a:t>(1 </a:t>
            </a:r>
            <a:r>
              <a:rPr lang="en-US" sz="2800" dirty="0">
                <a:effectLst/>
              </a:rPr>
              <a:t>of 2</a:t>
            </a:r>
            <a:r>
              <a:rPr lang="en-US" sz="2800" dirty="0" smtClean="0"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1177724"/>
              </p:ext>
            </p:extLst>
          </p:nvPr>
        </p:nvGraphicFramePr>
        <p:xfrm>
          <a:off x="76200" y="990600"/>
          <a:ext cx="4495800" cy="2468880"/>
        </p:xfrm>
        <a:graphic>
          <a:graphicData uri="http://schemas.openxmlformats.org/drawingml/2006/table">
            <a:tbl>
              <a:tblPr/>
              <a:tblGrid>
                <a:gridCol w="2616059"/>
                <a:gridCol w="1879741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 32,093,158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82,914,628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11,445,500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30,156,000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1,150,000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157,759,286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26004"/>
              </p:ext>
            </p:extLst>
          </p:nvPr>
        </p:nvGraphicFramePr>
        <p:xfrm>
          <a:off x="4800600" y="990600"/>
          <a:ext cx="4191000" cy="2164080"/>
        </p:xfrm>
        <a:graphic>
          <a:graphicData uri="http://schemas.openxmlformats.org/drawingml/2006/table">
            <a:tbl>
              <a:tblPr/>
              <a:tblGrid>
                <a:gridCol w="2147888"/>
                <a:gridCol w="976312"/>
                <a:gridCol w="1066800"/>
              </a:tblGrid>
              <a:tr h="2286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23.00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266.05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85.0%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313.14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36377"/>
              </p:ext>
            </p:extLst>
          </p:nvPr>
        </p:nvGraphicFramePr>
        <p:xfrm>
          <a:off x="114300" y="3581400"/>
          <a:ext cx="8915400" cy="2590800"/>
        </p:xfrm>
        <a:graphic>
          <a:graphicData uri="http://schemas.openxmlformats.org/drawingml/2006/table">
            <a:tbl>
              <a:tblPr/>
              <a:tblGrid>
                <a:gridCol w="3619500"/>
                <a:gridCol w="1409700"/>
                <a:gridCol w="1524000"/>
                <a:gridCol w="1447800"/>
                <a:gridCol w="914400"/>
              </a:tblGrid>
              <a:tr h="32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14,900,243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15,248,228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 347,985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222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 M Local Return 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-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2,043,282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2,043,282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253 - San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Fern. Landscape Dist.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91,457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90,575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(882)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254 - Measure R Local Return 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-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340,000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340,000</a:t>
                      </a:r>
                    </a:p>
                  </a:txBody>
                  <a:tcPr marL="9525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255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Measure R Regional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1,765,000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4,520,000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2,755,000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156.1%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52400" y="6474023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400" dirty="0" smtClean="0"/>
              <a:t>*  Fund shifting from CDD to Public Works beginning FY 2018-19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Public </a:t>
            </a:r>
            <a:r>
              <a:rPr lang="en-US" sz="2800" dirty="0">
                <a:effectLst/>
              </a:rPr>
              <a:t>Works </a:t>
            </a:r>
            <a:r>
              <a:rPr lang="en-US" sz="2800" dirty="0" smtClean="0">
                <a:effectLst/>
              </a:rPr>
              <a:t>(2 </a:t>
            </a:r>
            <a:r>
              <a:rPr lang="en-US" sz="2800" dirty="0">
                <a:effectLst/>
              </a:rPr>
              <a:t>of </a:t>
            </a:r>
            <a:r>
              <a:rPr lang="en-US" sz="2800" dirty="0" smtClean="0">
                <a:effectLst/>
              </a:rPr>
              <a:t>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4910494"/>
              </p:ext>
            </p:extLst>
          </p:nvPr>
        </p:nvGraphicFramePr>
        <p:xfrm>
          <a:off x="152400" y="1042248"/>
          <a:ext cx="8915400" cy="5206152"/>
        </p:xfrm>
        <a:graphic>
          <a:graphicData uri="http://schemas.openxmlformats.org/drawingml/2006/table">
            <a:tbl>
              <a:tblPr/>
              <a:tblGrid>
                <a:gridCol w="3810000"/>
                <a:gridCol w="1371600"/>
                <a:gridCol w="1371600"/>
                <a:gridCol w="1295400"/>
                <a:gridCol w="1066800"/>
              </a:tblGrid>
              <a:tr h="32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256 - Transit Prop A Local Return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            -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3,856,048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3,856,048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257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Transit Prop C Local Return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-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4,146,567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4,146,567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Transit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Utility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-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10,333,998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10,333,998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401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Capital Improvement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2,616,100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2,833,000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216,900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402 - State Gas Tax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4,135,000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7,610,000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3,475,000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84.0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409 - CIP Reimbursement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566,550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(566,550)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520 - Parking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9,853,989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9,533,959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(320,030)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(3.2%)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525 - Sewer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32,803,047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39,630,237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6,827,190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530 - Refuse Disposal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28,721,438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28,627,349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(94,089)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(0.3%)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601 - Fleet Management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18,228,087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20,273,915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2,045,828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607 - Building Maintenance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8,546,671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8,672,128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125,457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$ 122,227,582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$157,759,286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$ 35,531,704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46472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52400" y="6400800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400" dirty="0" smtClean="0"/>
              <a:t>*  Fund shifting from CDD to Public Works beginning FY 2018-19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FY 2018-19 Budget Adoption Calendar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543050" algn="l"/>
              </a:tabLst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C00000"/>
                </a:solidFill>
                <a:effectLst/>
              </a:rPr>
              <a:t>May 1, Budget Study Session #1, 9:00 a.m.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 smtClean="0">
                <a:effectLst/>
              </a:rPr>
              <a:t>FY 2017-18 Third Quarter Update</a:t>
            </a:r>
            <a:endParaRPr lang="en-US" sz="2400" b="1" dirty="0" smtClean="0">
              <a:effectLst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 smtClean="0">
                <a:effectLst/>
              </a:rPr>
              <a:t>FY 2018-19 Proposed General Fund Budget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 smtClean="0"/>
              <a:t>Revenue Estimates &amp; Opportunities</a:t>
            </a:r>
            <a:endParaRPr lang="en-US" sz="2400" dirty="0" smtClean="0">
              <a:effectLst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 smtClean="0">
                <a:effectLst/>
              </a:rPr>
              <a:t>FY 2018-19 Organizational Profile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>
                <a:effectLst/>
              </a:rPr>
              <a:t>FY </a:t>
            </a:r>
            <a:r>
              <a:rPr lang="en-US" sz="2400" dirty="0" smtClean="0">
                <a:effectLst/>
              </a:rPr>
              <a:t>2018-19 Summary of All Funds by Type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 smtClean="0"/>
              <a:t>Department Dashboards</a:t>
            </a:r>
            <a:endParaRPr lang="en-US" sz="2400" dirty="0">
              <a:effectLst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1543050" algn="l"/>
              </a:tabLst>
              <a:defRPr/>
            </a:pPr>
            <a:endParaRPr lang="en-US" sz="10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010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FY 2018-19 Budget Adoption Calendar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C00000"/>
                </a:solidFill>
              </a:rPr>
              <a:t>May 8, Budget Study Session #2,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/>
              <a:t>GWP-Public Benefit Charge Discussion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/>
              <a:t>Utility Rate Increases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543050" algn="l"/>
              </a:tabLst>
              <a:defRPr/>
            </a:pPr>
            <a:r>
              <a:rPr lang="en-US" sz="2200" dirty="0" smtClean="0">
                <a:effectLst/>
              </a:rPr>
              <a:t>GWP - Electric &amp; Water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543050" algn="l"/>
              </a:tabLst>
              <a:defRPr/>
            </a:pPr>
            <a:r>
              <a:rPr lang="en-US" sz="2200" dirty="0" smtClean="0"/>
              <a:t>Public Works - Sewer</a:t>
            </a:r>
            <a:endParaRPr lang="en-US" sz="2200" dirty="0" smtClean="0">
              <a:effectLst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C00000"/>
                </a:solidFill>
              </a:rPr>
              <a:t>May 15, Budget Study Session #3,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/>
              <a:t>Capital Improvement Program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400" dirty="0"/>
              <a:t>Citywide Fee Discussion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C00000"/>
                </a:solidFill>
              </a:rPr>
              <a:t>May 22, Budget Hearing, 6:00 p.m.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C00000"/>
                </a:solidFill>
              </a:rPr>
              <a:t>June 5, Budget Adoption, 6:00 p.m.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610600" cy="5791200"/>
          </a:xfrm>
        </p:spPr>
        <p:txBody>
          <a:bodyPr/>
          <a:lstStyle/>
          <a:p>
            <a:pPr marL="0" lvl="2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endParaRPr lang="en-US" sz="4000" dirty="0">
              <a:solidFill>
                <a:srgbClr val="FFFF00"/>
              </a:solidFill>
              <a:effectLst/>
              <a:ea typeface="+mn-ea"/>
              <a:cs typeface="+mn-cs"/>
            </a:endParaRPr>
          </a:p>
          <a:p>
            <a:pPr marL="0" lvl="2" indent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r>
              <a:rPr lang="en-US" sz="3200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>Questions &amp; Comments</a:t>
            </a:r>
            <a:endParaRPr lang="en-US" sz="3200" dirty="0">
              <a:solidFill>
                <a:srgbClr val="C00000"/>
              </a:solidFill>
              <a:effectLst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543050" algn="l"/>
              </a:tabLst>
              <a:defRPr/>
            </a:pPr>
            <a:endParaRPr lang="en-US" dirty="0">
              <a:effectLst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475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9600" y="304800"/>
            <a:ext cx="7620000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rgbClr val="C00000"/>
                </a:solidFill>
                <a:latin typeface="Arial" charset="0"/>
              </a:rPr>
              <a:t>Next Steps</a:t>
            </a:r>
            <a:endParaRPr lang="en-US" altLang="en-US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219200"/>
            <a:ext cx="7620000" cy="38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</a:rPr>
              <a:t>Questions/Comments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i="1" dirty="0" smtClean="0">
              <a:solidFill>
                <a:srgbClr val="C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</a:rPr>
              <a:t>Staff Recommendation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i="1" dirty="0" smtClean="0">
              <a:solidFill>
                <a:srgbClr val="C00000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i="1" dirty="0" smtClean="0">
                <a:solidFill>
                  <a:srgbClr val="C00000"/>
                </a:solidFill>
                <a:latin typeface="Arial" charset="0"/>
              </a:rPr>
              <a:t>Note and File Financial Status Report as of  March 31, 2018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altLang="en-US" sz="2200" i="1" dirty="0" smtClean="0">
              <a:solidFill>
                <a:srgbClr val="C00000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i="1" dirty="0">
                <a:solidFill>
                  <a:srgbClr val="C00000"/>
                </a:solidFill>
                <a:latin typeface="Arial" charset="0"/>
              </a:rPr>
              <a:t>Council Approve Resolution of Appropriation for FY 2017-18 Third Quarter Budget Adjustments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137781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2000" y="1828800"/>
            <a:ext cx="7620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>
                <a:solidFill>
                  <a:srgbClr val="C00000"/>
                </a:solidFill>
                <a:latin typeface="Arial" charset="0"/>
              </a:rPr>
              <a:t>FY 2018-19 General Fund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32110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" y="1066800"/>
            <a:ext cx="8610600" cy="5943600"/>
          </a:xfrm>
        </p:spPr>
        <p:txBody>
          <a:bodyPr/>
          <a:lstStyle/>
          <a:p>
            <a:pPr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Late October, Budget Process starts with annual cost allocation process. This is a process to distribute General Funds support department costs to non-General Fund departments to maximize cost recovery to the General Fund</a:t>
            </a:r>
          </a:p>
          <a:p>
            <a:pPr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Late November, Internal Service Fund Rates are established for all Internal Service Funds (i.e. Medical Insurance, Workers’ Compensation Insurance, Liability Insurance, Information Services Funds, Fleet/Equipment Fund)</a:t>
            </a:r>
            <a:endParaRPr lang="en-US" sz="18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Early February, Citywide Budget Kickoff is held</a:t>
            </a:r>
          </a:p>
          <a:p>
            <a:pPr marL="685800" lvl="1" indent="-342900">
              <a:spcAft>
                <a:spcPct val="6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All key staff from all departments are present for discussion and direction on the FY2018-19 Budget</a:t>
            </a:r>
          </a:p>
          <a:p>
            <a:pPr marL="685800" lvl="1" indent="-342900">
              <a:spcAft>
                <a:spcPct val="6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Calendar of key dates and deliverables are provided and discussed</a:t>
            </a:r>
          </a:p>
          <a:p>
            <a:pPr marL="685800" lvl="1" indent="-342900">
              <a:spcAft>
                <a:spcPct val="6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Changes impacting the budget are highlighted, such as overhead rates, etc.</a:t>
            </a:r>
            <a:endParaRPr lang="en-US" sz="18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28194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</a:rPr>
              <a:t>FY 2018-19 Budget Process </a:t>
            </a:r>
          </a:p>
          <a:p>
            <a:pPr algn="ctr" eaLnBrk="1" hangingPunct="1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Timeline for Budget Development (1 of 2) 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1524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10600" cy="5105400"/>
          </a:xfrm>
        </p:spPr>
        <p:txBody>
          <a:bodyPr/>
          <a:lstStyle/>
          <a:p>
            <a:pPr marL="346075" lvl="0" indent="-346075"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Early February, budget module opens for inputting FY 2018-19 budget to all departments</a:t>
            </a:r>
          </a:p>
          <a:p>
            <a:pPr marL="688975" lvl="1" indent="-346075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</a:rPr>
              <a:t>Budget module is used to build the budget via worksheets generated for all </a:t>
            </a:r>
            <a:r>
              <a:rPr lang="en-US" sz="1800" b="1" dirty="0" smtClean="0">
                <a:solidFill>
                  <a:schemeClr val="tx1"/>
                </a:solidFill>
              </a:rPr>
              <a:t>77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</a:rPr>
              <a:t>funds across 15 departments</a:t>
            </a:r>
          </a:p>
          <a:p>
            <a:pPr marL="346075" indent="-346075"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Mid February, departments submit budget requests, which include Personnel Requests, Capital Outlay, Equipment Replacement, New Fees, and Service Level Adjustments</a:t>
            </a:r>
          </a:p>
          <a:p>
            <a:pPr marL="688975" lvl="1" indent="-346075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700" dirty="0">
                <a:solidFill>
                  <a:schemeClr val="tx1"/>
                </a:solidFill>
                <a:effectLst/>
              </a:rPr>
              <a:t>These requests are analyzed and reviewed with each department</a:t>
            </a:r>
          </a:p>
          <a:p>
            <a:pPr marL="346075" indent="-346075"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L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ate March, individual departmental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meetings 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are held with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City Manager 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and budget staff to discuss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the 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departmental submittals</a:t>
            </a:r>
            <a:endParaRPr lang="en-US" sz="18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346075" lvl="0" indent="-346075"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E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arly April, an all hands meeting with department Executives,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B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udget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</a:rPr>
              <a:t>s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taff, and the City Manager is held to review and determine which items are approved for inclusion in the proposed FY 2018-19 Budget</a:t>
            </a:r>
            <a:endParaRPr lang="en-US" sz="18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346075" lvl="0" indent="-346075">
              <a:spcAft>
                <a:spcPct val="60000"/>
              </a:spcAft>
              <a:tabLst>
                <a:tab pos="1543050" algn="l"/>
              </a:tabLs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Mid April is used to finalize the proposed FY 2018-19 Budget and             prepare for Study Sessions held in May</a:t>
            </a:r>
            <a:endParaRPr lang="en-US" sz="18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685800" lvl="2" indent="0">
              <a:spcAft>
                <a:spcPts val="0"/>
              </a:spcAft>
              <a:buNone/>
              <a:tabLst>
                <a:tab pos="1543050" algn="l"/>
              </a:tabLst>
            </a:pPr>
            <a:endParaRPr lang="en-US" sz="1600" dirty="0" smtClean="0">
              <a:effectLst/>
            </a:endParaRPr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</a:rPr>
              <a:t>FY 2018-19 Budget Process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n-US" sz="2400" dirty="0" smtClean="0"/>
              <a:t>Timeline for Budget Development (2 of 2) 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48625" y="9525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102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3389"/>
              </p:ext>
            </p:extLst>
          </p:nvPr>
        </p:nvGraphicFramePr>
        <p:xfrm>
          <a:off x="685800" y="1431492"/>
          <a:ext cx="7620000" cy="4316122"/>
        </p:xfrm>
        <a:graphic>
          <a:graphicData uri="http://schemas.openxmlformats.org/drawingml/2006/table">
            <a:tbl>
              <a:tblPr/>
              <a:tblGrid>
                <a:gridCol w="4549308"/>
                <a:gridCol w="1464742"/>
                <a:gridCol w="1605950"/>
              </a:tblGrid>
              <a:tr h="411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Starting Revenue Estimate: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215,188,136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Adjustments: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 Tax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4,108,587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Tax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2,669,860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Utility Users Tax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501,000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Occupancy &amp; Other Taxes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820,000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20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Interfund Revenue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1,982,264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103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Other Revenues (net)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3,139,399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Total Adjustments: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13,221,110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3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FY 2018-19 Revenue Estimate: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228,409,246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7358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of Assigned Econ Dev Fund Balance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985,379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7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FY 2018-19 Proposed Resources: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229,394,625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7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9268" name="Rectangle 114"/>
          <p:cNvSpPr>
            <a:spLocks noChangeArrowheads="1"/>
          </p:cNvSpPr>
          <p:nvPr/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FY 2018-19 General Fund Proposed Budget</a:t>
            </a: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rgbClr val="C00000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Proposed Resources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58150" y="381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719138"/>
            <a:ext cx="8610600" cy="5257800"/>
          </a:xfrm>
        </p:spPr>
        <p:txBody>
          <a:bodyPr/>
          <a:lstStyle/>
          <a:p>
            <a:pPr>
              <a:spcAft>
                <a:spcPct val="60000"/>
              </a:spcAft>
              <a:buClr>
                <a:srgbClr val="FFFF00"/>
              </a:buClr>
              <a:tabLst>
                <a:tab pos="1543050" algn="l"/>
              </a:tabLst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346075" indent="-346075">
              <a:spcAft>
                <a:spcPct val="600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000" dirty="0">
                <a:solidFill>
                  <a:srgbClr val="C00000"/>
                </a:solidFill>
              </a:rPr>
              <a:t>Overall General Fund revenues are expected to grow by 7.0%</a:t>
            </a:r>
          </a:p>
          <a:p>
            <a:pPr marL="346075" indent="-346075">
              <a:spcAft>
                <a:spcPct val="600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sz="2000" dirty="0">
                <a:solidFill>
                  <a:srgbClr val="C00000"/>
                </a:solidFill>
              </a:rPr>
              <a:t> Increases include: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1800" dirty="0">
                <a:solidFill>
                  <a:schemeClr val="tx1"/>
                </a:solidFill>
              </a:rPr>
              <a:t>Property Tax forecasted to increase 9.4% 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1800" dirty="0">
                <a:solidFill>
                  <a:schemeClr val="tx1"/>
                </a:solidFill>
              </a:rPr>
              <a:t>Sales Tax forecasted to increase 8.9% 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1800" dirty="0">
                <a:solidFill>
                  <a:schemeClr val="tx1"/>
                </a:solidFill>
              </a:rPr>
              <a:t>Transient Occupancy Tax (TOT) is estimated to increase by 6.2% due to continues improved economy and addition of a new hotel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1800" dirty="0">
                <a:solidFill>
                  <a:schemeClr val="tx1"/>
                </a:solidFill>
              </a:rPr>
              <a:t>Licenses and permits 1.3%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1800" dirty="0">
                <a:solidFill>
                  <a:schemeClr val="tx1"/>
                </a:solidFill>
              </a:rPr>
              <a:t>Interfund revenues are increasing by 8.2%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1800" dirty="0">
                <a:solidFill>
                  <a:schemeClr val="tx1"/>
                </a:solidFill>
              </a:rPr>
              <a:t>Electric Fund Transfer to General fund will equal to 10.0% of estimated Electric Revenues</a:t>
            </a:r>
          </a:p>
          <a:p>
            <a:pPr marL="342900" lvl="1" indent="0">
              <a:spcAft>
                <a:spcPct val="60000"/>
              </a:spcAft>
              <a:buFontTx/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FY 2018-19 General Fund Proposed Budget</a:t>
            </a: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rgbClr val="C00000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>Revenue Changes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85725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19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39711"/>
              </p:ext>
            </p:extLst>
          </p:nvPr>
        </p:nvGraphicFramePr>
        <p:xfrm>
          <a:off x="381000" y="994006"/>
          <a:ext cx="8229600" cy="5406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86400"/>
                <a:gridCol w="1295400"/>
                <a:gridCol w="1447800"/>
              </a:tblGrid>
              <a:tr h="24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Adopted FY 2017-18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$ 215,042,945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6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Salaries &amp; Benefits Increase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Salaries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$   5,494,411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8221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PERS, Net of Cost Share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6,323,246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Wages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515,718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Overtime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371,116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8221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Other Benefits (Medical, Dental, Vision, Work’ Comp, etc.)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715,696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Salaries &amp; Benefits Increase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13,420,187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Maintenance &amp; Operation Increase / (Decrease)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Liability Insurance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1,029,953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Fleet/Equipment Rental Charge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(1,017,379)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ISD Service Charge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382,248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Other M&amp;O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(2,292,883)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Maintenance &amp; Operations Increase/(Decrease)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(1,898,061)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Transfers Out/Capital Outlay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1,220,947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3623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Total Proposed FY 2018-19 General Fund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$ 227,786,018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  <a:tr h="1558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1192018" name="Rectangle 82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</a:t>
            </a:r>
            <a:r>
              <a:rPr lang="en-US" sz="2800" dirty="0">
                <a:solidFill>
                  <a:srgbClr val="C00000"/>
                </a:solidFill>
              </a:rPr>
              <a:t>General Fund Proposed Budget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Proposed </a:t>
            </a:r>
            <a:r>
              <a:rPr lang="en-US" sz="2400" dirty="0">
                <a:solidFill>
                  <a:schemeClr val="tx2"/>
                </a:solidFill>
              </a:rPr>
              <a:t>Appropriations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-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Agenda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FY </a:t>
            </a:r>
            <a:r>
              <a:rPr lang="en-US" dirty="0" smtClean="0">
                <a:solidFill>
                  <a:srgbClr val="C00000"/>
                </a:solidFill>
                <a:effectLst/>
              </a:rPr>
              <a:t>2017-18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3rd </a:t>
            </a:r>
            <a:r>
              <a:rPr lang="en-US" dirty="0" smtClean="0">
                <a:effectLst/>
              </a:rPr>
              <a:t>Quarter General Fund </a:t>
            </a:r>
            <a:r>
              <a:rPr lang="en-US" dirty="0" smtClean="0">
                <a:effectLst/>
              </a:rPr>
              <a:t>Update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>
                <a:effectLst/>
              </a:rPr>
              <a:t>Revenues </a:t>
            </a:r>
            <a:r>
              <a:rPr lang="en-US" sz="2800" dirty="0" smtClean="0">
                <a:effectLst/>
              </a:rPr>
              <a:t>&amp; </a:t>
            </a:r>
            <a:r>
              <a:rPr lang="en-US" sz="2800" dirty="0" smtClean="0">
                <a:effectLst/>
              </a:rPr>
              <a:t>Resources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/>
              <a:t>Department Expenditures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/>
              <a:t>PERS </a:t>
            </a:r>
            <a:r>
              <a:rPr lang="en-US" sz="2800" dirty="0"/>
              <a:t>Rate Stabilization </a:t>
            </a:r>
            <a:r>
              <a:rPr lang="en-US" sz="2800" dirty="0" smtClean="0"/>
              <a:t>Fund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>
                <a:effectLst/>
              </a:rPr>
              <a:t>Projected </a:t>
            </a:r>
            <a:r>
              <a:rPr lang="en-US" sz="2800" dirty="0" smtClean="0">
                <a:effectLst/>
              </a:rPr>
              <a:t>Year-end Fund Balance</a:t>
            </a:r>
          </a:p>
          <a:p>
            <a:pPr marL="0" indent="0" eaLnBrk="1" hangingPunct="1">
              <a:lnSpc>
                <a:spcPct val="90000"/>
              </a:lnSpc>
              <a:spcAft>
                <a:spcPct val="600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endParaRPr lang="en-US" dirty="0" smtClean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4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9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0575"/>
              </p:ext>
            </p:extLst>
          </p:nvPr>
        </p:nvGraphicFramePr>
        <p:xfrm>
          <a:off x="685800" y="1371600"/>
          <a:ext cx="7772400" cy="3352800"/>
        </p:xfrm>
        <a:graphic>
          <a:graphicData uri="http://schemas.openxmlformats.org/drawingml/2006/table">
            <a:tbl>
              <a:tblPr/>
              <a:tblGrid>
                <a:gridCol w="5334000"/>
                <a:gridCol w="2438400"/>
              </a:tblGrid>
              <a:tr h="23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Resources: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3819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228,409,246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of Assigned Econ Dev Fund Balance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985,379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Resources: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$  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229,394,625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Appropriations: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227,786,018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Projected Net Surplus: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    1,608,607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1192982" name="Rectangle 22"/>
          <p:cNvSpPr>
            <a:spLocks noChangeArrowheads="1"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FY </a:t>
            </a:r>
            <a:r>
              <a:rPr lang="en-US" altLang="en-US" sz="2800" dirty="0" smtClean="0">
                <a:solidFill>
                  <a:srgbClr val="C00000"/>
                </a:solidFill>
              </a:rPr>
              <a:t>2018-19 General Fund Proposed </a:t>
            </a:r>
            <a:r>
              <a:rPr lang="en-US" altLang="en-US" sz="2800" dirty="0">
                <a:solidFill>
                  <a:srgbClr val="C00000"/>
                </a:solidFill>
              </a:rPr>
              <a:t>Budget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endParaRPr lang="en-US" altLang="en-US" sz="2400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General Fund Resources and Appropriations</a:t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 lIns="91432" tIns="45716" rIns="91432" bIns="45716"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General Fund Proposed Budget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Fund Balance Projection </a:t>
            </a:r>
          </a:p>
        </p:txBody>
      </p:sp>
      <p:graphicFrame>
        <p:nvGraphicFramePr>
          <p:cNvPr id="987193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462930"/>
              </p:ext>
            </p:extLst>
          </p:nvPr>
        </p:nvGraphicFramePr>
        <p:xfrm>
          <a:off x="990600" y="1371600"/>
          <a:ext cx="6934200" cy="2514600"/>
        </p:xfrm>
        <a:graphic>
          <a:graphicData uri="http://schemas.openxmlformats.org/drawingml/2006/table">
            <a:tbl>
              <a:tblPr/>
              <a:tblGrid>
                <a:gridCol w="4038600"/>
                <a:gridCol w="1752600"/>
                <a:gridCol w="1143000"/>
              </a:tblGrid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Unassigned &amp; Charter Reserve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 Projected Reserve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Projected Beginning Balance, 7/1/2018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63,274,000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27.9%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Projected Surplus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1,608,607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1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Projected Ending Fund Balance, 6/30/2019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64,882,607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28.6%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3813" name="Text Box 37"/>
          <p:cNvSpPr txBox="1">
            <a:spLocks noChangeArrowheads="1"/>
          </p:cNvSpPr>
          <p:nvPr/>
        </p:nvSpPr>
        <p:spPr bwMode="auto">
          <a:xfrm>
            <a:off x="228600" y="53340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*Based </a:t>
            </a:r>
            <a:r>
              <a:rPr lang="en-US" sz="1200" dirty="0">
                <a:solidFill>
                  <a:srgbClr val="C00000"/>
                </a:solidFill>
              </a:rPr>
              <a:t>on </a:t>
            </a:r>
            <a:r>
              <a:rPr lang="en-US" sz="1200" dirty="0" smtClean="0">
                <a:solidFill>
                  <a:srgbClr val="C00000"/>
                </a:solidFill>
              </a:rPr>
              <a:t>proposed recurring appropriation </a:t>
            </a:r>
            <a:r>
              <a:rPr lang="en-US" sz="1200" dirty="0">
                <a:solidFill>
                  <a:srgbClr val="C00000"/>
                </a:solidFill>
              </a:rPr>
              <a:t>of </a:t>
            </a:r>
            <a:r>
              <a:rPr lang="en-US" sz="1200" dirty="0" smtClean="0">
                <a:solidFill>
                  <a:srgbClr val="C00000"/>
                </a:solidFill>
              </a:rPr>
              <a:t>$226.8 </a:t>
            </a:r>
            <a:r>
              <a:rPr lang="en-US" sz="1200" dirty="0">
                <a:solidFill>
                  <a:srgbClr val="C00000"/>
                </a:solidFill>
              </a:rPr>
              <a:t>million. </a:t>
            </a:r>
            <a:r>
              <a:rPr lang="en-US" sz="1200" dirty="0" smtClean="0">
                <a:solidFill>
                  <a:srgbClr val="C00000"/>
                </a:solidFill>
              </a:rPr>
              <a:t>Current policy is </a:t>
            </a:r>
            <a:r>
              <a:rPr lang="en-US" sz="1200" dirty="0">
                <a:solidFill>
                  <a:srgbClr val="C00000"/>
                </a:solidFill>
              </a:rPr>
              <a:t>floor of </a:t>
            </a:r>
            <a:r>
              <a:rPr lang="en-US" sz="1200" dirty="0" smtClean="0">
                <a:solidFill>
                  <a:srgbClr val="C00000"/>
                </a:solidFill>
              </a:rPr>
              <a:t>25% </a:t>
            </a:r>
            <a:r>
              <a:rPr lang="en-US" sz="1200" dirty="0">
                <a:solidFill>
                  <a:srgbClr val="C00000"/>
                </a:solidFill>
              </a:rPr>
              <a:t>with a target of 35</a:t>
            </a:r>
            <a:r>
              <a:rPr lang="en-US" sz="1200" dirty="0" smtClean="0">
                <a:solidFill>
                  <a:srgbClr val="C00000"/>
                </a:solidFill>
              </a:rPr>
              <a:t>%.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9759" y="1546369"/>
            <a:ext cx="4176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FF00"/>
                </a:solidFill>
              </a:rPr>
              <a:t>*</a:t>
            </a:r>
            <a:endParaRPr lang="en-US" sz="13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5638800"/>
          </a:xfrm>
        </p:spPr>
        <p:txBody>
          <a:bodyPr/>
          <a:lstStyle/>
          <a:p>
            <a:pPr marL="346075" indent="-346075"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</a:pPr>
            <a:r>
              <a:rPr lang="en-US" sz="2200" dirty="0">
                <a:solidFill>
                  <a:srgbClr val="C00000"/>
                </a:solidFill>
                <a:effectLst/>
              </a:rPr>
              <a:t>Salaries &amp; 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Benefits net increase of </a:t>
            </a:r>
            <a:r>
              <a:rPr lang="en-US" sz="2200" dirty="0">
                <a:solidFill>
                  <a:srgbClr val="C00000"/>
                </a:solidFill>
                <a:effectLst/>
              </a:rPr>
              <a:t>$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13.4 </a:t>
            </a:r>
            <a:r>
              <a:rPr lang="en-US" sz="2200" dirty="0">
                <a:solidFill>
                  <a:srgbClr val="C00000"/>
                </a:solidFill>
                <a:effectLst/>
              </a:rPr>
              <a:t>million 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primarily due to: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Increases In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</a:t>
            </a:r>
            <a:r>
              <a:rPr lang="en-US" sz="1800" dirty="0">
                <a:solidFill>
                  <a:schemeClr val="tx1"/>
                </a:solidFill>
              </a:rPr>
              <a:t>6.3 million </a:t>
            </a:r>
            <a:r>
              <a:rPr lang="en-US" sz="1800" dirty="0" smtClean="0">
                <a:solidFill>
                  <a:schemeClr val="tx1"/>
                </a:solidFill>
              </a:rPr>
              <a:t>for net PERS compared </a:t>
            </a:r>
            <a:r>
              <a:rPr lang="en-US" sz="1800" dirty="0">
                <a:solidFill>
                  <a:schemeClr val="tx1"/>
                </a:solidFill>
              </a:rPr>
              <a:t>to last year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</a:t>
            </a:r>
            <a:r>
              <a:rPr lang="en-US" sz="1800" dirty="0" smtClean="0">
                <a:solidFill>
                  <a:schemeClr val="tx1"/>
                </a:solidFill>
              </a:rPr>
              <a:t>2.15 </a:t>
            </a:r>
            <a:r>
              <a:rPr lang="en-US" sz="1800" dirty="0">
                <a:solidFill>
                  <a:schemeClr val="tx1"/>
                </a:solidFill>
              </a:rPr>
              <a:t>million for proposed service level adjustments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>
                <a:effectLst/>
              </a:rPr>
              <a:t>Net 7 vacant positions redirected to General </a:t>
            </a:r>
            <a:r>
              <a:rPr lang="en-US" sz="1600" dirty="0" smtClean="0"/>
              <a:t>F</a:t>
            </a:r>
            <a:r>
              <a:rPr lang="en-US" sz="1600" dirty="0" smtClean="0">
                <a:effectLst/>
              </a:rPr>
              <a:t>und - $799 thousand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400" dirty="0" smtClean="0">
                <a:effectLst/>
              </a:rPr>
              <a:t>Community Development (4)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400" dirty="0" smtClean="0">
                <a:effectLst/>
              </a:rPr>
              <a:t>Administrative Services (1)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400" dirty="0" smtClean="0">
                <a:effectLst/>
              </a:rPr>
              <a:t>Human Resources (1)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400" dirty="0" smtClean="0">
                <a:effectLst/>
              </a:rPr>
              <a:t>Police (1)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400" dirty="0" smtClean="0">
                <a:effectLst/>
              </a:rPr>
              <a:t>Public Works (1) </a:t>
            </a:r>
            <a:endParaRPr lang="en-US" sz="1400" dirty="0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</a:pPr>
            <a:endParaRPr lang="en-US" sz="1600" dirty="0" smtClean="0">
              <a:effectLst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/>
              <a:t>Additional </a:t>
            </a:r>
            <a:r>
              <a:rPr lang="en-US" sz="1600" dirty="0"/>
              <a:t>Position – </a:t>
            </a:r>
            <a:r>
              <a:rPr lang="en-US" sz="1600" dirty="0" smtClean="0"/>
              <a:t>Police (School </a:t>
            </a:r>
            <a:r>
              <a:rPr lang="en-US" sz="1600" dirty="0"/>
              <a:t>Resource </a:t>
            </a:r>
            <a:r>
              <a:rPr lang="en-US" sz="1600" dirty="0" smtClean="0"/>
              <a:t>Officer) - $229 thousand</a:t>
            </a:r>
            <a:endParaRPr lang="en-US" sz="1600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>
                <a:effectLst/>
              </a:rPr>
              <a:t>Overtime for Police Department - $250 thousand</a:t>
            </a:r>
            <a:endParaRPr lang="en-US" sz="1400" dirty="0">
              <a:effectLst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>
                <a:effectLst/>
              </a:rPr>
              <a:t>Reallocation of one position in the City Clerk’s Department - $36 thousand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>
                <a:effectLst/>
              </a:rPr>
              <a:t>Shift of 25% of a Police Officer position into the General Fund - $61 thousand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>
                <a:effectLst/>
              </a:rPr>
              <a:t>Hourly wages for Library, CS&amp;P, Police, City Clerk, and IPA - $486 thousand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/>
              <a:t>Salary Adjustments for Police Communications - $290 thousand </a:t>
            </a:r>
            <a:endParaRPr lang="en-US" sz="1600" dirty="0" smtClean="0">
              <a:effectLst/>
            </a:endParaRP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</a:pPr>
            <a:endParaRPr lang="en-US" sz="1800" dirty="0"/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</a:t>
            </a:r>
            <a:r>
              <a:rPr lang="en-US" sz="2800" dirty="0">
                <a:solidFill>
                  <a:srgbClr val="C00000"/>
                </a:solidFill>
              </a:rPr>
              <a:t>General Fund Proposed Budget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US" sz="2400" dirty="0" smtClean="0"/>
              <a:t>Budget Overview (1 of 4)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105400"/>
          </a:xfrm>
        </p:spPr>
        <p:txBody>
          <a:bodyPr/>
          <a:lstStyle/>
          <a:p>
            <a:pPr marL="346075" indent="-346075"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</a:pPr>
            <a:r>
              <a:rPr lang="en-US" sz="2200" dirty="0">
                <a:solidFill>
                  <a:srgbClr val="C00000"/>
                </a:solidFill>
              </a:rPr>
              <a:t>Salaries &amp; Benefits changes continued…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Increases In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$1.8 million in Workers</a:t>
            </a:r>
            <a:r>
              <a:rPr lang="en-US" sz="1800" dirty="0">
                <a:solidFill>
                  <a:schemeClr val="tx1"/>
                </a:solidFill>
              </a:rPr>
              <a:t>’ Comp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1600" dirty="0" smtClean="0">
                <a:effectLst/>
              </a:rPr>
              <a:t>Mainly due to increase in safety rates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Cost </a:t>
            </a:r>
            <a:r>
              <a:rPr lang="en-US" sz="1800" dirty="0">
                <a:solidFill>
                  <a:schemeClr val="tx1"/>
                </a:solidFill>
              </a:rPr>
              <a:t>of Living Adjustments for GPOA (3.5%), GMA (Police Sworn) (3.0%), GCEA (1.5%), GMA (1.5%),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Hourly Employees (1.5%)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Decreases </a:t>
            </a:r>
            <a:r>
              <a:rPr lang="en-US" sz="2000" dirty="0">
                <a:solidFill>
                  <a:schemeClr val="tx1"/>
                </a:solidFill>
              </a:rPr>
              <a:t>In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1600" dirty="0" smtClean="0">
              <a:effectLst/>
            </a:endParaRP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$1.3 million in Sick Leave/RHSP due to a decrease in rate</a:t>
            </a:r>
          </a:p>
          <a:p>
            <a:pPr marL="342900" lvl="1" indent="0">
              <a:spcAft>
                <a:spcPct val="60000"/>
              </a:spcAft>
              <a:buNone/>
              <a:tabLst>
                <a:tab pos="1543050" algn="l"/>
              </a:tabLst>
            </a:pPr>
            <a:endParaRPr lang="en-US" sz="1800" dirty="0"/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</a:t>
            </a:r>
            <a:r>
              <a:rPr lang="en-US" sz="2800" dirty="0">
                <a:solidFill>
                  <a:srgbClr val="C00000"/>
                </a:solidFill>
              </a:rPr>
              <a:t>General Fund Proposed Budget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US" sz="2400" dirty="0" smtClean="0"/>
              <a:t>Budget Overview (2 of 4)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9067800" cy="4419600"/>
          </a:xfrm>
        </p:spPr>
        <p:txBody>
          <a:bodyPr/>
          <a:lstStyle/>
          <a:p>
            <a:pPr marL="346075" indent="-346075">
              <a:spcAft>
                <a:spcPct val="60000"/>
              </a:spcAft>
              <a:buClr>
                <a:srgbClr val="C00000"/>
              </a:buClr>
              <a:tabLst>
                <a:tab pos="1543050" algn="l"/>
              </a:tabLst>
            </a:pPr>
            <a:r>
              <a:rPr lang="en-US" sz="2200" dirty="0">
                <a:solidFill>
                  <a:srgbClr val="C00000"/>
                </a:solidFill>
                <a:effectLst/>
              </a:rPr>
              <a:t>Maintenance &amp; Operation 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net decrease of $1.9 million primarily </a:t>
            </a:r>
            <a:r>
              <a:rPr lang="en-US" sz="2200" dirty="0">
                <a:solidFill>
                  <a:srgbClr val="C00000"/>
                </a:solidFill>
                <a:effectLst/>
              </a:rPr>
              <a:t>due to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:</a:t>
            </a:r>
          </a:p>
          <a:p>
            <a:pPr marL="690563" lvl="1" indent="-34766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Increases In: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$1.0 million in Liability Insurance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$382 thousand for ISD Service Charge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$152 thousand for proposed service level adjustments across various M&amp;O </a:t>
            </a:r>
            <a:r>
              <a:rPr lang="en-US" sz="1800" dirty="0" smtClean="0">
                <a:solidFill>
                  <a:schemeClr val="tx1"/>
                </a:solidFill>
              </a:rPr>
              <a:t>accounts</a:t>
            </a:r>
            <a:endParaRPr lang="en-US" sz="2200" dirty="0">
              <a:solidFill>
                <a:srgbClr val="C00000"/>
              </a:solidFill>
            </a:endParaRPr>
          </a:p>
          <a:p>
            <a:pPr marL="690563" lvl="1" indent="-34766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Decreases In: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$2.1 </a:t>
            </a:r>
            <a:r>
              <a:rPr lang="en-US" sz="1800" dirty="0">
                <a:solidFill>
                  <a:schemeClr val="tx1"/>
                </a:solidFill>
              </a:rPr>
              <a:t>million in one-time miscellaneous </a:t>
            </a:r>
            <a:r>
              <a:rPr lang="en-US" sz="1800" dirty="0" smtClean="0">
                <a:solidFill>
                  <a:schemeClr val="tx1"/>
                </a:solidFill>
              </a:rPr>
              <a:t>adjustments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$1.0 </a:t>
            </a:r>
            <a:r>
              <a:rPr lang="en-US" sz="1800" dirty="0">
                <a:solidFill>
                  <a:schemeClr val="tx1"/>
                </a:solidFill>
              </a:rPr>
              <a:t>million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>
                <a:solidFill>
                  <a:schemeClr val="tx1"/>
                </a:solidFill>
              </a:rPr>
              <a:t>Fleet/Equipment Rental </a:t>
            </a:r>
            <a:r>
              <a:rPr lang="en-US" sz="1800" dirty="0" smtClean="0">
                <a:solidFill>
                  <a:schemeClr val="tx1"/>
                </a:solidFill>
              </a:rPr>
              <a:t>Charge</a:t>
            </a:r>
            <a:endParaRPr lang="en-US" sz="1800" dirty="0">
              <a:solidFill>
                <a:schemeClr val="tx1"/>
              </a:solidFill>
            </a:endParaRP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$614 </a:t>
            </a:r>
            <a:r>
              <a:rPr lang="en-US" sz="1800" dirty="0">
                <a:solidFill>
                  <a:schemeClr val="tx1"/>
                </a:solidFill>
              </a:rPr>
              <a:t>thousand in Building </a:t>
            </a:r>
            <a:r>
              <a:rPr lang="en-US" sz="1800" dirty="0" smtClean="0">
                <a:solidFill>
                  <a:schemeClr val="tx1"/>
                </a:solidFill>
              </a:rPr>
              <a:t>Maintenance</a:t>
            </a:r>
          </a:p>
          <a:p>
            <a:pPr marL="342900" lvl="1" indent="0">
              <a:spcAft>
                <a:spcPct val="60000"/>
              </a:spcAft>
              <a:buNone/>
              <a:tabLst>
                <a:tab pos="1543050" algn="l"/>
              </a:tabLst>
            </a:pPr>
            <a:endParaRPr lang="en-US" dirty="0" smtClean="0"/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</a:t>
            </a:r>
            <a:r>
              <a:rPr lang="en-US" sz="2800" dirty="0">
                <a:solidFill>
                  <a:srgbClr val="C00000"/>
                </a:solidFill>
              </a:rPr>
              <a:t>General </a:t>
            </a:r>
            <a:r>
              <a:rPr lang="en-US" sz="2800" dirty="0" smtClean="0">
                <a:solidFill>
                  <a:srgbClr val="C00000"/>
                </a:solidFill>
              </a:rPr>
              <a:t>Fund Proposed Budget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Budget Overview (3 of 4)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029200"/>
          </a:xfrm>
        </p:spPr>
        <p:txBody>
          <a:bodyPr/>
          <a:lstStyle/>
          <a:p>
            <a:pPr marL="346075" lvl="0" indent="-346075">
              <a:spcAft>
                <a:spcPct val="60000"/>
              </a:spcAft>
              <a:buClr>
                <a:srgbClr val="C00000"/>
              </a:buClr>
              <a:tabLst>
                <a:tab pos="1543050" algn="l"/>
              </a:tabLst>
            </a:pPr>
            <a:r>
              <a:rPr lang="en-US" sz="2200" dirty="0" smtClean="0">
                <a:solidFill>
                  <a:srgbClr val="C00000"/>
                </a:solidFill>
                <a:effectLst/>
              </a:rPr>
              <a:t>Transfers </a:t>
            </a:r>
            <a:r>
              <a:rPr lang="en-US" sz="2200" dirty="0">
                <a:solidFill>
                  <a:srgbClr val="C00000"/>
                </a:solidFill>
                <a:effectLst/>
              </a:rPr>
              <a:t>and Capital Outlay 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net increase of</a:t>
            </a:r>
            <a:r>
              <a:rPr lang="en-US" sz="2200" dirty="0">
                <a:solidFill>
                  <a:srgbClr val="C00000"/>
                </a:solidFill>
                <a:effectLst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$1.2 million </a:t>
            </a:r>
            <a:r>
              <a:rPr lang="en-US" sz="2200" dirty="0">
                <a:solidFill>
                  <a:srgbClr val="C00000"/>
                </a:solidFill>
                <a:effectLst/>
              </a:rPr>
              <a:t>primarily </a:t>
            </a:r>
            <a:r>
              <a:rPr lang="en-US" sz="2200" dirty="0" smtClean="0">
                <a:solidFill>
                  <a:srgbClr val="C00000"/>
                </a:solidFill>
                <a:effectLst/>
              </a:rPr>
              <a:t>due to:</a:t>
            </a:r>
          </a:p>
          <a:p>
            <a:pPr marL="690563" lvl="1" indent="-34766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Increases In: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$1.0 million in transfers due to the 20% transfer of the GSA Loan Repayment to the Low and Mod Housing Fund 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$200 thousand in transfer to the Debt Service Fund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$116 thousand in transfer to the Capital Funds</a:t>
            </a:r>
          </a:p>
          <a:p>
            <a:pPr marL="690563" lvl="1" indent="-34766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Decrease In: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$126 thousand in Capital Outlay</a:t>
            </a:r>
          </a:p>
        </p:txBody>
      </p:sp>
      <p:sp>
        <p:nvSpPr>
          <p:cNvPr id="1219587" name="Rectangle 3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</a:t>
            </a:r>
            <a:r>
              <a:rPr lang="en-US" sz="2800" dirty="0">
                <a:solidFill>
                  <a:srgbClr val="C00000"/>
                </a:solidFill>
              </a:rPr>
              <a:t>General Fund Proposed Budget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US" sz="2400" dirty="0" smtClean="0"/>
              <a:t>Budget Overview (4 of 4)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altLang="en-US" sz="2800" dirty="0" smtClean="0">
                <a:solidFill>
                  <a:srgbClr val="C00000"/>
                </a:solidFill>
                <a:effectLst/>
              </a:rPr>
              <a:t>2018-19 General Fund Proposed </a:t>
            </a:r>
            <a:r>
              <a:rPr lang="en-US" altLang="en-US" sz="2800" dirty="0">
                <a:solidFill>
                  <a:srgbClr val="C00000"/>
                </a:solidFill>
                <a:effectLst/>
              </a:rPr>
              <a:t>Budget</a:t>
            </a:r>
            <a:r>
              <a:rPr lang="en-US" altLang="en-US" sz="32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200" dirty="0">
                <a:solidFill>
                  <a:srgbClr val="C00000"/>
                </a:solidFill>
                <a:effectLst/>
              </a:rPr>
            </a:br>
            <a:r>
              <a:rPr lang="en-US" altLang="en-US" sz="24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effectLst/>
              </a:rPr>
              <a:t>Service Level Adjustments  Recap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08784"/>
              </p:ext>
            </p:extLst>
          </p:nvPr>
        </p:nvGraphicFramePr>
        <p:xfrm>
          <a:off x="76200" y="853468"/>
          <a:ext cx="8991600" cy="5995637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3205701"/>
                <a:gridCol w="1329193"/>
                <a:gridCol w="4456706"/>
              </a:tblGrid>
              <a:tr h="51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Recurring Adjustments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51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Administrative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    41,079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vacant position redirected for Accounts Payable Tech I position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51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 Clerk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58,100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Reallocation of Admin Analyst to City Clerk Records Administrator; Hourly Wages; General Supplies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33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Innovation Performance &amp; Audit (IPA)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74,682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Wages for Data and Performance Analyst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7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573,086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 vacant positions redirected for Planning Assistant, Planning Associate, Principal Planner, and Planner positions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51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Services &amp; Parks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in Aquatic Swim Lessons &amp; Recreation Swim Hours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Human Resources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70,263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vacant position redirected for HR Technician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7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Library, Arts &amp; Culture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Contractual Services for security guard services, Hourly Wages and additional Utilities budget to maintain Central and Branch Library hours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93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1,029,966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 of a School Resource Officer position; Salary Adjustments for Communications Operator and Shift Supervisor positions; Overtime; Contractual for Medical services; Hourly Wages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51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Works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114,657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vacant position redirected for a Traffic Engineering Associate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35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Adjustments: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2,302,833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$2.15M in Salaries and Benefits, $152K in M&amp;O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smtClean="0">
                <a:solidFill>
                  <a:srgbClr val="C00000"/>
                </a:solidFill>
              </a:rPr>
              <a:t>FY 2017-18 General Fund Forecast (In Millions) </a:t>
            </a:r>
            <a:r>
              <a:rPr lang="en-US" altLang="en-US" sz="2000" dirty="0" smtClean="0">
                <a:solidFill>
                  <a:srgbClr val="C00000"/>
                </a:solidFill>
              </a:rPr>
              <a:t/>
            </a:r>
            <a:br>
              <a:rPr lang="en-US" altLang="en-US" sz="2000" dirty="0" smtClean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333333"/>
                </a:solidFill>
              </a:rPr>
              <a:t>(as of June 30, 2018)</a:t>
            </a:r>
            <a:r>
              <a:rPr lang="en-US" sz="2400" kern="0" dirty="0" smtClean="0">
                <a:solidFill>
                  <a:srgbClr val="C00000"/>
                </a:solidFill>
              </a:rPr>
              <a:t/>
            </a:r>
            <a:br>
              <a:rPr lang="en-US" sz="2400" kern="0" dirty="0" smtClean="0">
                <a:solidFill>
                  <a:srgbClr val="C00000"/>
                </a:solidFill>
              </a:rPr>
            </a:br>
            <a:endParaRPr lang="en-US" sz="2400" kern="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4469574"/>
              </p:ext>
            </p:extLst>
          </p:nvPr>
        </p:nvGraphicFramePr>
        <p:xfrm>
          <a:off x="152399" y="1024861"/>
          <a:ext cx="8839201" cy="5223539"/>
        </p:xfrm>
        <a:graphic>
          <a:graphicData uri="http://schemas.openxmlformats.org/drawingml/2006/table">
            <a:tbl>
              <a:tblPr/>
              <a:tblGrid>
                <a:gridCol w="2743201"/>
                <a:gridCol w="1066800"/>
                <a:gridCol w="1219200"/>
                <a:gridCol w="914400"/>
                <a:gridCol w="914400"/>
                <a:gridCol w="1066800"/>
                <a:gridCol w="914400"/>
              </a:tblGrid>
              <a:tr h="57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Est. Actuals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17-18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18-19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Projected  FY 19-20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Projected  FY 20-21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Projected  FY 21-22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Projected  FY 22-23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Resources</a:t>
                      </a: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218.4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  229.4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 234.6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 241.9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246.2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251.7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77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Appropriations</a:t>
                      </a: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Base Line</a:t>
                      </a: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182.0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190.2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193.6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198.4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200.0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201.4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45720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PERS 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32.4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40.6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46.9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51.7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56.0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59.7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45720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PERS Cost Share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(3.3)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(3.8)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(3.9)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(4.0)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(4.0)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(4.1)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Net PERS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29.1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36.8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43.0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47.7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52.0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55.6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CIP 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5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Appropriations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212.2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  227.8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237.5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247.0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253.0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258.0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Change in Fund Balance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6.2       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      1.6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(2.9)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 (5.1)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(6.8)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(6.3)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One-time Adjs. Approved for 3</a:t>
                      </a:r>
                      <a:r>
                        <a:rPr kumimoji="0" lang="en-US" alt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Qtr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91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One-time Service Level Inc. Approved for FY 18-19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Est. FY 17-18 Carryovers to FY 18-19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 in Fund Balance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1.8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       1.6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(2.9)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 (5.1)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(6.8)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(6.3)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15400" cy="1676400"/>
          </a:xfrm>
        </p:spPr>
        <p:txBody>
          <a:bodyPr/>
          <a:lstStyle/>
          <a:p>
            <a:pPr algn="ctr" eaLnBrk="1" hangingPunct="1"/>
            <a:r>
              <a:rPr lang="en-US" altLang="en-US" sz="3600" i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altLang="en-US" sz="3600" i="1" dirty="0" smtClean="0">
                <a:solidFill>
                  <a:srgbClr val="FFFF00"/>
                </a:solidFill>
                <a:effectLst/>
              </a:rPr>
            </a:br>
            <a:r>
              <a:rPr lang="en-US" altLang="en-US" sz="3600" i="1" dirty="0" smtClean="0">
                <a:solidFill>
                  <a:srgbClr val="C00000"/>
                </a:solidFill>
              </a:rPr>
              <a:t>FY 2018-19 Proposed Budget</a:t>
            </a:r>
            <a:br>
              <a:rPr lang="en-US" altLang="en-US" sz="3600" i="1" dirty="0" smtClean="0">
                <a:solidFill>
                  <a:srgbClr val="C00000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Revenue </a:t>
            </a:r>
            <a:r>
              <a:rPr lang="en-US" altLang="en-US" sz="3200" dirty="0">
                <a:solidFill>
                  <a:schemeClr val="tx1"/>
                </a:solidFill>
              </a:rPr>
              <a:t>Estimates </a:t>
            </a:r>
            <a:r>
              <a:rPr lang="en-US" altLang="en-U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  <a:effectLst/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&amp; Opportunities</a:t>
            </a:r>
            <a:r>
              <a:rPr lang="en-US" alt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  <a:effectLst/>
              </a:rPr>
            </a:br>
            <a:endParaRPr lang="en-US" altLang="en-US" sz="32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98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General Fund Revenues</a:t>
            </a:r>
            <a:br>
              <a:rPr lang="en-US" altLang="en-US" sz="28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Introduction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267200"/>
          </a:xfrm>
        </p:spPr>
        <p:txBody>
          <a:bodyPr/>
          <a:lstStyle/>
          <a:p>
            <a:pPr eaLnBrk="1" hangingPunct="1">
              <a:spcBef>
                <a:spcPct val="90000"/>
              </a:spcBef>
            </a:pPr>
            <a:r>
              <a:rPr lang="en-US" altLang="en-US" sz="2400" dirty="0" smtClean="0"/>
              <a:t>General Fund Revenues </a:t>
            </a:r>
          </a:p>
          <a:p>
            <a:pPr eaLnBrk="1" hangingPunct="1">
              <a:spcBef>
                <a:spcPct val="90000"/>
              </a:spcBef>
            </a:pPr>
            <a:r>
              <a:rPr lang="en-US" altLang="en-US" sz="2400" dirty="0" smtClean="0"/>
              <a:t>California Propositions</a:t>
            </a:r>
          </a:p>
          <a:p>
            <a:pPr eaLnBrk="1" hangingPunct="1">
              <a:spcBef>
                <a:spcPct val="90000"/>
              </a:spcBef>
            </a:pPr>
            <a:r>
              <a:rPr lang="en-US" altLang="en-US" sz="2400" dirty="0" smtClean="0"/>
              <a:t>Revenue Opportunities</a:t>
            </a:r>
          </a:p>
          <a:p>
            <a:pPr eaLnBrk="1" hangingPunct="1">
              <a:spcBef>
                <a:spcPct val="90000"/>
              </a:spcBef>
            </a:pPr>
            <a:r>
              <a:rPr lang="en-US" altLang="en-US" sz="2400" dirty="0" smtClean="0"/>
              <a:t>Revenue Summary</a:t>
            </a:r>
          </a:p>
          <a:p>
            <a:pPr eaLnBrk="1" hangingPunct="1">
              <a:spcBef>
                <a:spcPct val="90000"/>
              </a:spcBef>
            </a:pPr>
            <a:r>
              <a:rPr lang="en-US" altLang="en-US" sz="2400" dirty="0" smtClean="0"/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26055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Agenda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FY </a:t>
            </a:r>
            <a:r>
              <a:rPr lang="en-US" dirty="0" smtClean="0">
                <a:solidFill>
                  <a:srgbClr val="C00000"/>
                </a:solidFill>
                <a:effectLst/>
              </a:rPr>
              <a:t>2018-19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Proposed General Fund </a:t>
            </a:r>
            <a:r>
              <a:rPr lang="en-US" dirty="0" smtClean="0">
                <a:effectLst/>
              </a:rPr>
              <a:t>Budget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/>
              <a:t>Revenue </a:t>
            </a:r>
            <a:r>
              <a:rPr lang="en-US" dirty="0" smtClean="0"/>
              <a:t>Estimates &amp; Opportunities</a:t>
            </a:r>
            <a:endParaRPr lang="en-US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Organizational Profile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Summary of All Funds by Type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Department Dashboards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Budget Adoption Calendar</a:t>
            </a:r>
          </a:p>
          <a:p>
            <a:pPr eaLnBrk="1" hangingPunct="1">
              <a:lnSpc>
                <a:spcPct val="90000"/>
              </a:lnSpc>
              <a:spcAft>
                <a:spcPct val="60000"/>
              </a:spcAft>
              <a:buClr>
                <a:srgbClr val="C0000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7120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3048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FY 2017-18 General Fund Adopted Budget</a:t>
            </a:r>
            <a:br>
              <a:rPr lang="en-US" altLang="en-US" sz="28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Resources vs Appropriations</a:t>
            </a:r>
          </a:p>
        </p:txBody>
      </p:sp>
      <p:graphicFrame>
        <p:nvGraphicFramePr>
          <p:cNvPr id="8196" name="Chart 1"/>
          <p:cNvGraphicFramePr>
            <a:graphicFrameLocks/>
          </p:cNvGraphicFramePr>
          <p:nvPr/>
        </p:nvGraphicFramePr>
        <p:xfrm>
          <a:off x="482600" y="736600"/>
          <a:ext cx="83312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r:id="rId4" imgW="8333954" imgH="5968501" progId="Excel.Chart.8">
                  <p:embed/>
                </p:oleObj>
              </mc:Choice>
              <mc:Fallback>
                <p:oleObj r:id="rId4" imgW="8333954" imgH="596850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736600"/>
                        <a:ext cx="8331200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6563"/>
            <a:ext cx="8534400" cy="325437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Proposition 13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  <a:noFill/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altLang="en-US" sz="2400" dirty="0" smtClean="0"/>
              <a:t>Passed in 1978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Property-Taxpayer relief and uniformity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Established 1% rate cap. Prior to Prop 13 local jurisdictions independently established their tax rates.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Property is assessed at market value for tax purposes only when it changes ownership.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Subsequent annual values are limited to ‘base year’ amount plus an annual growth factor of 2%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Requires 2/3 voter approval for taxes raised by local governments for a designated ‘special purpose’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6563"/>
            <a:ext cx="8534400" cy="325437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Proposition 8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  <a:noFill/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altLang="en-US" sz="2400" dirty="0" smtClean="0"/>
              <a:t>Passed in 1978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Constitutional amendment to Article XIIIA that allows a temporary reduction in assessed value when real property suffers decline in value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 decline in value occurs when the current market value of real property is less than the current assessed (taxable) factored base year value as of the lien date, January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3" descr="C:\Users\paulac\Desktop\2010-PropertyTaxSavingsZones-Example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2400"/>
            <a:ext cx="88661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6563"/>
            <a:ext cx="8534400" cy="325437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Proposition 218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800600"/>
          </a:xfrm>
          <a:noFill/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altLang="en-US" sz="2400" dirty="0" smtClean="0"/>
              <a:t>Passed in 1996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Shifted most of the power over taxation from locally elected governing boards to residents &amp; property owners.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Ensures all taxes and most charges on property owners are subject to voter approval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Voter Requirements for taxes are: </a:t>
            </a:r>
          </a:p>
          <a:p>
            <a:pPr lvl="2"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C00000"/>
                </a:solidFill>
              </a:rPr>
              <a:t>General Tax </a:t>
            </a:r>
            <a:r>
              <a:rPr lang="en-US" altLang="en-US" sz="1600" dirty="0" smtClean="0"/>
              <a:t>– requires majority voter approval</a:t>
            </a:r>
          </a:p>
          <a:p>
            <a:pPr lvl="2"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C00000"/>
                </a:solidFill>
              </a:rPr>
              <a:t>Special Tax </a:t>
            </a:r>
            <a:r>
              <a:rPr lang="en-US" altLang="en-US" sz="1600" dirty="0" smtClean="0"/>
              <a:t>– requires 2/3 voter approval</a:t>
            </a:r>
          </a:p>
          <a:p>
            <a:pPr lvl="2"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C00000"/>
                </a:solidFill>
              </a:rPr>
              <a:t>Parcel Tax </a:t>
            </a:r>
            <a:r>
              <a:rPr lang="en-US" altLang="en-US" sz="1600" dirty="0"/>
              <a:t>– enacted </a:t>
            </a:r>
            <a:r>
              <a:rPr lang="en-US" altLang="en-US" sz="1600" dirty="0" smtClean="0"/>
              <a:t>as Special Tax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Provides citizens with the power to repeal taxes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Establishes a formal balloting procedure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  <a:noFill/>
        </p:spPr>
        <p:txBody>
          <a:bodyPr/>
          <a:lstStyle/>
          <a:p>
            <a:pPr marL="457200" indent="-457200" eaLnBrk="1" hangingPunct="1">
              <a:spcAft>
                <a:spcPct val="40000"/>
              </a:spcAft>
            </a:pPr>
            <a:r>
              <a:rPr lang="en-US" altLang="en-US" sz="2400" dirty="0" smtClean="0"/>
              <a:t>Passed in 2010</a:t>
            </a:r>
          </a:p>
          <a:p>
            <a:pPr marL="723900" lvl="1" indent="-381000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C00000"/>
                </a:solidFill>
              </a:rPr>
              <a:t>All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fees</a:t>
            </a:r>
            <a:r>
              <a:rPr lang="en-US" altLang="en-US" sz="2000" dirty="0" smtClean="0">
                <a:solidFill>
                  <a:srgbClr val="C00000"/>
                </a:solidFill>
              </a:rPr>
              <a:t> are deemed to be a tax unless one of the following seven exceptions apply: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Specific Benefit/Privilege (permits, franchises)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Specific Service/Product (utility charges, park &amp; rec. fees)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Reasonable Regulatory Fees for licenses &amp; permits (permits, inspections)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Fee for entry, use or purchase of government property (parks &amp; rec. entrance fees, equipment rental, some franchises)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Fines &amp; penalties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Fees imposed as a condition of property development (limited to cost by other law)</a:t>
            </a:r>
          </a:p>
          <a:p>
            <a:pPr marL="1028700" lvl="2" indent="-342900" eaLnBrk="1" hangingPunct="1">
              <a:buFontTx/>
              <a:buAutoNum type="arabicParenR"/>
            </a:pPr>
            <a:r>
              <a:rPr lang="en-US" altLang="en-US" sz="1800" dirty="0" smtClean="0"/>
              <a:t>Assessments &amp; property-related fees subject to Prop.218 (limited to cost by 218)</a:t>
            </a:r>
          </a:p>
          <a:p>
            <a:pPr marL="723900" lvl="1" indent="-381000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If fees don’t fall within one of the seven exceptions listed above, then Prop 26 defines it as a Tax for which voter approval is required under Prop 218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32543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Proposition 26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6563"/>
            <a:ext cx="8534400" cy="325437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New California Ballot Initiative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4800600"/>
          </a:xfrm>
          <a:noFill/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“Tax Fairness, Transparency and Accountability Act of 2018”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Will be destructive to Local Governments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Will eliminate the distinction between special and general tax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Will require two-thirds supermajority for any new tax, tax increase or tax extension, making it much more difficult for cities and counties to control their own financial destinies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Will not be able submit a tax to the voters at a special election unless the City Council unanimously declares an emergency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If approved the measure would retroactively wipe out any voter-improved tax investment back to the beginning of 2018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Will eliminate the Prop. 26 exception for fees for a benefit &amp; privilege </a:t>
            </a:r>
          </a:p>
          <a:p>
            <a:pPr lvl="1" eaLnBrk="1" hangingPunct="1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Opposed by the League of California Cities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1676400"/>
          </a:xfrm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400" dirty="0" smtClean="0"/>
              <a:t>Approximately 69.6% of the City’s major revenues consist of four revenue sources for FY 2017-18  budget:</a:t>
            </a:r>
          </a:p>
        </p:txBody>
      </p:sp>
      <p:graphicFrame>
        <p:nvGraphicFramePr>
          <p:cNvPr id="1452078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7017495"/>
              </p:ext>
            </p:extLst>
          </p:nvPr>
        </p:nvGraphicFramePr>
        <p:xfrm>
          <a:off x="1143000" y="2798762"/>
          <a:ext cx="6705600" cy="3089276"/>
        </p:xfrm>
        <a:graphic>
          <a:graphicData uri="http://schemas.openxmlformats.org/drawingml/2006/table">
            <a:tbl>
              <a:tblPr/>
              <a:tblGrid>
                <a:gridCol w="2819400"/>
                <a:gridCol w="2133600"/>
                <a:gridCol w="17526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 Taxes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56,229,054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Taxes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41,015,140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30,054,000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 from Utilities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21,310,000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57200" y="10668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571500" indent="-22860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2573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16002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Property Taxes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 Property Tax is imposed on real property (land &amp; permanently attached improvements such as building) and tangible personal property (movable property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342900" lvl="1" indent="0" eaLnBrk="1" hangingPunct="1">
              <a:buNone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 value of the property is based on a determination made by the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County</a:t>
            </a:r>
          </a:p>
          <a:p>
            <a:pPr marL="342900" lvl="1" indent="0" eaLnBrk="1" hangingPunct="1">
              <a:buNone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 property tax rate is limited to 1% of assessed value plus any rates imposed to fund indebtedness approved by the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voters</a:t>
            </a:r>
          </a:p>
          <a:p>
            <a:pPr marL="342900" lvl="1" indent="0" eaLnBrk="1" hangingPunct="1">
              <a:buNone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 General Fund receives about 0.1357% of the 1%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levy; specifically, the General Fund receives only 13.5 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cents for every one dollar of property taxes paid by Glendale property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owners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0.36% - Los Angeles County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0.20% - School District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152400" y="4267200"/>
            <a:ext cx="3276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Arial" charset="0"/>
              </a:rPr>
              <a:t>0.135% - Tax District #1 (City Share)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52400" y="46482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0.07% - Education Rev. Aug. Fund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52400" y="487680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0.04% - Community College District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76200" y="3657600"/>
            <a:ext cx="304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0.17%</a:t>
            </a:r>
            <a:r>
              <a:rPr lang="en-US" altLang="en-US" sz="1100" b="1">
                <a:solidFill>
                  <a:schemeClr val="tx1"/>
                </a:solidFill>
                <a:latin typeface="Arial" charset="0"/>
              </a:rPr>
              <a:t> - Educational Aug. Fund Impound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219200" y="52578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0.03% - Other</a:t>
            </a:r>
          </a:p>
        </p:txBody>
      </p:sp>
      <p:sp>
        <p:nvSpPr>
          <p:cNvPr id="17417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Tri City Comparison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Property Tax Breakdown</a:t>
            </a:r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>
            <a:off x="2590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9"/>
          <p:cNvSpPr>
            <a:spLocks noChangeShapeType="1"/>
          </p:cNvSpPr>
          <p:nvPr/>
        </p:nvSpPr>
        <p:spPr bwMode="auto">
          <a:xfrm>
            <a:off x="24384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3162300" y="5638800"/>
            <a:ext cx="51435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charset="0"/>
              </a:rPr>
              <a:t>            0.1357                       0.1847                     0.2109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charset="0"/>
              </a:rPr>
              <a:t>% of Property Tax $</a:t>
            </a:r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hidden">
          <a:xfrm>
            <a:off x="2895600" y="1752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hidden">
          <a:xfrm>
            <a:off x="2895600" y="3124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hidden">
          <a:xfrm>
            <a:off x="2895600" y="3810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hidden">
          <a:xfrm>
            <a:off x="25908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25"/>
          <p:cNvSpPr>
            <a:spLocks noChangeShapeType="1"/>
          </p:cNvSpPr>
          <p:nvPr/>
        </p:nvSpPr>
        <p:spPr bwMode="hidden">
          <a:xfrm flipV="1">
            <a:off x="3276600" y="44196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6"/>
          <p:cNvSpPr>
            <a:spLocks noChangeShapeType="1"/>
          </p:cNvSpPr>
          <p:nvPr/>
        </p:nvSpPr>
        <p:spPr bwMode="hidden">
          <a:xfrm>
            <a:off x="2895600" y="4800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7"/>
          <p:cNvSpPr>
            <a:spLocks noChangeShapeType="1"/>
          </p:cNvSpPr>
          <p:nvPr/>
        </p:nvSpPr>
        <p:spPr bwMode="hidden">
          <a:xfrm>
            <a:off x="28956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3314700" y="1143000"/>
          <a:ext cx="5772150" cy="473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City of Glendale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i="1" dirty="0" smtClean="0">
                <a:solidFill>
                  <a:srgbClr val="C00000"/>
                </a:solidFill>
              </a:rPr>
              <a:t>Third Quarter Financial Update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/>
            </a:r>
            <a:br>
              <a:rPr lang="en-US" altLang="en-US" sz="3600" i="1" dirty="0" smtClean="0">
                <a:solidFill>
                  <a:srgbClr val="FF0000"/>
                </a:solidFill>
              </a:rPr>
            </a:br>
            <a:r>
              <a:rPr lang="en-US" altLang="en-US" sz="3200" dirty="0" smtClean="0"/>
              <a:t>May 1, 2018</a:t>
            </a:r>
          </a:p>
        </p:txBody>
      </p:sp>
    </p:spTree>
    <p:extLst>
      <p:ext uri="{BB962C8B-B14F-4D97-AF65-F5344CB8AC3E}">
        <p14:creationId xmlns:p14="http://schemas.microsoft.com/office/powerpoint/2010/main" val="3584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Property Taxes 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158875"/>
          <a:ext cx="7772400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r:id="rId3" imgW="7773074" imgH="4633362" progId="Excel.Chart.8">
                  <p:embed/>
                </p:oleObj>
              </mc:Choice>
              <mc:Fallback>
                <p:oleObj r:id="rId3" imgW="7773074" imgH="463336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58875"/>
                        <a:ext cx="7772400" cy="463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 Revenues include the estimated property tax revenue from AB 1x26</a:t>
            </a: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0668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571500" indent="-22860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2573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16002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Sales &amp; Use Taxes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Current Sales Tax is 9.5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%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CDTFA (California Department of Tax and Fee Administration) collects and distributes local sales tax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revenue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 General Fund receives 1% of the 9.5% of sales tax collected in the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City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 sales and use tax revenue can be used for any general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purpose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</p:nvPr>
        </p:nvGraphicFramePr>
        <p:xfrm>
          <a:off x="266700" y="914400"/>
          <a:ext cx="6972300" cy="513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Chart 1"/>
          <p:cNvSpPr>
            <a:spLocks noRot="1" noChangeArrowheads="1" noChangeShapeType="1" noTextEdit="1"/>
          </p:cNvSpPr>
          <p:nvPr/>
        </p:nvSpPr>
        <p:spPr bwMode="auto">
          <a:xfrm>
            <a:off x="2155825" y="-2363788"/>
            <a:ext cx="5524500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76188" name="Group 604"/>
          <p:cNvGraphicFramePr>
            <a:graphicFrameLocks noGrp="1"/>
          </p:cNvGraphicFramePr>
          <p:nvPr/>
        </p:nvGraphicFramePr>
        <p:xfrm>
          <a:off x="2060575" y="-2230438"/>
          <a:ext cx="596900" cy="396875"/>
        </p:xfrm>
        <a:graphic>
          <a:graphicData uri="http://schemas.openxmlformats.org/drawingml/2006/table">
            <a:tbl>
              <a:tblPr/>
              <a:tblGrid>
                <a:gridCol w="5969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6" name="Rectangle 143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kern="1200" dirty="0">
                <a:solidFill>
                  <a:srgbClr val="C00000"/>
                </a:solidFill>
              </a:rPr>
              <a:t>Sales Tax Breakdown</a:t>
            </a:r>
          </a:p>
        </p:txBody>
      </p:sp>
      <p:sp>
        <p:nvSpPr>
          <p:cNvPr id="3079" name="Line 1437"/>
          <p:cNvSpPr>
            <a:spLocks noChangeShapeType="1"/>
          </p:cNvSpPr>
          <p:nvPr/>
        </p:nvSpPr>
        <p:spPr bwMode="auto">
          <a:xfrm flipH="1">
            <a:off x="4648200" y="114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1438"/>
          <p:cNvSpPr>
            <a:spLocks noChangeShapeType="1"/>
          </p:cNvSpPr>
          <p:nvPr/>
        </p:nvSpPr>
        <p:spPr bwMode="auto">
          <a:xfrm flipH="1">
            <a:off x="4648200" y="129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1439"/>
          <p:cNvSpPr>
            <a:spLocks noChangeShapeType="1"/>
          </p:cNvSpPr>
          <p:nvPr/>
        </p:nvSpPr>
        <p:spPr bwMode="auto">
          <a:xfrm flipH="1">
            <a:off x="4648200" y="144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440"/>
          <p:cNvSpPr>
            <a:spLocks noChangeShapeType="1"/>
          </p:cNvSpPr>
          <p:nvPr/>
        </p:nvSpPr>
        <p:spPr bwMode="auto">
          <a:xfrm flipH="1">
            <a:off x="4648200" y="167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441"/>
          <p:cNvSpPr>
            <a:spLocks noChangeShapeType="1"/>
          </p:cNvSpPr>
          <p:nvPr/>
        </p:nvSpPr>
        <p:spPr bwMode="auto">
          <a:xfrm flipH="1">
            <a:off x="4648200" y="2057400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442"/>
          <p:cNvSpPr>
            <a:spLocks noChangeShapeType="1"/>
          </p:cNvSpPr>
          <p:nvPr/>
        </p:nvSpPr>
        <p:spPr bwMode="auto">
          <a:xfrm flipH="1">
            <a:off x="4648200" y="2590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443"/>
          <p:cNvSpPr>
            <a:spLocks noChangeShapeType="1"/>
          </p:cNvSpPr>
          <p:nvPr/>
        </p:nvSpPr>
        <p:spPr bwMode="auto">
          <a:xfrm flipH="1"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444"/>
          <p:cNvSpPr>
            <a:spLocks noChangeShapeType="1"/>
          </p:cNvSpPr>
          <p:nvPr/>
        </p:nvSpPr>
        <p:spPr bwMode="auto">
          <a:xfrm flipH="1">
            <a:off x="4648200" y="4343400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Text Box 1445"/>
          <p:cNvSpPr txBox="1">
            <a:spLocks noChangeArrowheads="1"/>
          </p:cNvSpPr>
          <p:nvPr/>
        </p:nvSpPr>
        <p:spPr bwMode="auto">
          <a:xfrm>
            <a:off x="5562600" y="1538288"/>
            <a:ext cx="3657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 0.50% - Public Safety Augmentation Fund</a:t>
            </a:r>
          </a:p>
        </p:txBody>
      </p:sp>
      <p:sp>
        <p:nvSpPr>
          <p:cNvPr id="3088" name="Text Box 1446"/>
          <p:cNvSpPr txBox="1">
            <a:spLocks noChangeArrowheads="1"/>
          </p:cNvSpPr>
          <p:nvPr/>
        </p:nvSpPr>
        <p:spPr bwMode="auto">
          <a:xfrm>
            <a:off x="5553075" y="4205288"/>
            <a:ext cx="2819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3.94% - State General Fund</a:t>
            </a:r>
          </a:p>
        </p:txBody>
      </p:sp>
      <p:sp>
        <p:nvSpPr>
          <p:cNvPr id="3089" name="Text Box 1447"/>
          <p:cNvSpPr txBox="1">
            <a:spLocks noChangeArrowheads="1"/>
          </p:cNvSpPr>
          <p:nvPr/>
        </p:nvSpPr>
        <p:spPr bwMode="auto">
          <a:xfrm>
            <a:off x="5553075" y="3138488"/>
            <a:ext cx="3657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1.06% - State Local Revenue Fund</a:t>
            </a:r>
          </a:p>
        </p:txBody>
      </p:sp>
      <p:sp>
        <p:nvSpPr>
          <p:cNvPr id="3090" name="Text Box 1448"/>
          <p:cNvSpPr txBox="1">
            <a:spLocks noChangeArrowheads="1"/>
          </p:cNvSpPr>
          <p:nvPr/>
        </p:nvSpPr>
        <p:spPr bwMode="auto">
          <a:xfrm>
            <a:off x="5553075" y="2316163"/>
            <a:ext cx="365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 2.00% - L.A. County Transportation (Includes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              Prop A, C and Measure R, M Funds)</a:t>
            </a:r>
          </a:p>
        </p:txBody>
      </p:sp>
      <p:sp>
        <p:nvSpPr>
          <p:cNvPr id="3091" name="Text Box 1449"/>
          <p:cNvSpPr txBox="1">
            <a:spLocks noChangeArrowheads="1"/>
          </p:cNvSpPr>
          <p:nvPr/>
        </p:nvSpPr>
        <p:spPr bwMode="auto">
          <a:xfrm>
            <a:off x="5562600" y="1903413"/>
            <a:ext cx="3276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6600"/>
                </a:solidFill>
                <a:latin typeface="Arial" charset="0"/>
              </a:rPr>
              <a:t> 1.00% - Glendale Allocation</a:t>
            </a:r>
          </a:p>
        </p:txBody>
      </p:sp>
      <p:sp>
        <p:nvSpPr>
          <p:cNvPr id="3092" name="Line 1453"/>
          <p:cNvSpPr>
            <a:spLocks noChangeShapeType="1"/>
          </p:cNvSpPr>
          <p:nvPr/>
        </p:nvSpPr>
        <p:spPr bwMode="auto">
          <a:xfrm>
            <a:off x="5334000" y="91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1454"/>
          <p:cNvSpPr>
            <a:spLocks noChangeShapeType="1"/>
          </p:cNvSpPr>
          <p:nvPr/>
        </p:nvSpPr>
        <p:spPr bwMode="auto">
          <a:xfrm>
            <a:off x="5334000" y="91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Text Box 1455"/>
          <p:cNvSpPr txBox="1">
            <a:spLocks noChangeArrowheads="1"/>
          </p:cNvSpPr>
          <p:nvPr/>
        </p:nvSpPr>
        <p:spPr bwMode="auto">
          <a:xfrm>
            <a:off x="5562600" y="776288"/>
            <a:ext cx="3200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 0.25% - Measure H (Homelessness)</a:t>
            </a:r>
          </a:p>
        </p:txBody>
      </p:sp>
      <p:sp>
        <p:nvSpPr>
          <p:cNvPr id="3095" name="Text Box 1456"/>
          <p:cNvSpPr txBox="1">
            <a:spLocks noChangeArrowheads="1"/>
          </p:cNvSpPr>
          <p:nvPr/>
        </p:nvSpPr>
        <p:spPr bwMode="auto">
          <a:xfrm>
            <a:off x="5562600" y="1004888"/>
            <a:ext cx="3048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0.25% - County Transportation Fund</a:t>
            </a:r>
          </a:p>
        </p:txBody>
      </p:sp>
      <p:sp>
        <p:nvSpPr>
          <p:cNvPr id="3096" name="Line 1457"/>
          <p:cNvSpPr>
            <a:spLocks noChangeShapeType="1"/>
          </p:cNvSpPr>
          <p:nvPr/>
        </p:nvSpPr>
        <p:spPr bwMode="auto">
          <a:xfrm>
            <a:off x="5410200" y="114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1458"/>
          <p:cNvSpPr>
            <a:spLocks noChangeShapeType="1"/>
          </p:cNvSpPr>
          <p:nvPr/>
        </p:nvSpPr>
        <p:spPr bwMode="auto">
          <a:xfrm>
            <a:off x="54102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1459"/>
          <p:cNvSpPr txBox="1">
            <a:spLocks noChangeArrowheads="1"/>
          </p:cNvSpPr>
          <p:nvPr/>
        </p:nvSpPr>
        <p:spPr bwMode="auto">
          <a:xfrm>
            <a:off x="5553075" y="1309688"/>
            <a:ext cx="3048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0.50% - County Health/Welfare</a:t>
            </a:r>
          </a:p>
        </p:txBody>
      </p:sp>
      <p:sp>
        <p:nvSpPr>
          <p:cNvPr id="3099" name="Text Box 1460"/>
          <p:cNvSpPr txBox="1">
            <a:spLocks noChangeArrowheads="1"/>
          </p:cNvSpPr>
          <p:nvPr/>
        </p:nvSpPr>
        <p:spPr bwMode="auto">
          <a:xfrm>
            <a:off x="2667000" y="5715000"/>
            <a:ext cx="1905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charset="0"/>
              </a:rPr>
              <a:t>9.5% Sales Tax</a:t>
            </a:r>
          </a:p>
        </p:txBody>
      </p:sp>
      <p:sp>
        <p:nvSpPr>
          <p:cNvPr id="3100" name="Text Box 1463"/>
          <p:cNvSpPr txBox="1">
            <a:spLocks noChangeArrowheads="1"/>
          </p:cNvSpPr>
          <p:nvPr/>
        </p:nvSpPr>
        <p:spPr bwMode="auto">
          <a:xfrm>
            <a:off x="6705600" y="5064125"/>
            <a:ext cx="2133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State Taxes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6600"/>
                </a:solidFill>
                <a:latin typeface="Arial" charset="0"/>
              </a:rPr>
              <a:t>Local / Direct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Local / Per Capita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Local / Based on Need</a:t>
            </a:r>
            <a:endParaRPr lang="en-US" altLang="en-US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228600" y="609600"/>
          <a:ext cx="7239000" cy="554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Chart 1"/>
          <p:cNvSpPr>
            <a:spLocks noRot="1" noChangeArrowheads="1" noChangeShapeType="1" noTextEdit="1"/>
          </p:cNvSpPr>
          <p:nvPr/>
        </p:nvSpPr>
        <p:spPr bwMode="auto">
          <a:xfrm>
            <a:off x="2155825" y="-2363788"/>
            <a:ext cx="5524500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76188" name="Group 604"/>
          <p:cNvGraphicFramePr>
            <a:graphicFrameLocks noGrp="1"/>
          </p:cNvGraphicFramePr>
          <p:nvPr/>
        </p:nvGraphicFramePr>
        <p:xfrm>
          <a:off x="2060575" y="-2230438"/>
          <a:ext cx="596900" cy="396875"/>
        </p:xfrm>
        <a:graphic>
          <a:graphicData uri="http://schemas.openxmlformats.org/drawingml/2006/table">
            <a:tbl>
              <a:tblPr/>
              <a:tblGrid>
                <a:gridCol w="5969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0" name="Rectangle 143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kern="1200" dirty="0">
                <a:solidFill>
                  <a:srgbClr val="C00000"/>
                </a:solidFill>
              </a:rPr>
              <a:t>Sales Tax Breakdown With Add-on Tax</a:t>
            </a:r>
          </a:p>
        </p:txBody>
      </p:sp>
      <p:sp>
        <p:nvSpPr>
          <p:cNvPr id="4103" name="Line 1437"/>
          <p:cNvSpPr>
            <a:spLocks noChangeShapeType="1"/>
          </p:cNvSpPr>
          <p:nvPr/>
        </p:nvSpPr>
        <p:spPr bwMode="auto">
          <a:xfrm flipH="1">
            <a:off x="4648200" y="121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1438"/>
          <p:cNvSpPr>
            <a:spLocks noChangeShapeType="1"/>
          </p:cNvSpPr>
          <p:nvPr/>
        </p:nvSpPr>
        <p:spPr bwMode="auto">
          <a:xfrm flipH="1">
            <a:off x="4648200" y="137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439"/>
          <p:cNvSpPr>
            <a:spLocks noChangeShapeType="1"/>
          </p:cNvSpPr>
          <p:nvPr/>
        </p:nvSpPr>
        <p:spPr bwMode="auto">
          <a:xfrm flipH="1">
            <a:off x="4648200" y="152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440"/>
          <p:cNvSpPr>
            <a:spLocks noChangeShapeType="1"/>
          </p:cNvSpPr>
          <p:nvPr/>
        </p:nvSpPr>
        <p:spPr bwMode="auto">
          <a:xfrm flipH="1">
            <a:off x="4648200" y="1752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441"/>
          <p:cNvSpPr>
            <a:spLocks noChangeShapeType="1"/>
          </p:cNvSpPr>
          <p:nvPr/>
        </p:nvSpPr>
        <p:spPr bwMode="auto">
          <a:xfrm flipH="1" flipV="1">
            <a:off x="46482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442"/>
          <p:cNvSpPr>
            <a:spLocks noChangeShapeType="1"/>
          </p:cNvSpPr>
          <p:nvPr/>
        </p:nvSpPr>
        <p:spPr bwMode="auto">
          <a:xfrm flipH="1">
            <a:off x="4648200" y="2590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443"/>
          <p:cNvSpPr>
            <a:spLocks noChangeShapeType="1"/>
          </p:cNvSpPr>
          <p:nvPr/>
        </p:nvSpPr>
        <p:spPr bwMode="auto">
          <a:xfrm flipH="1"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444"/>
          <p:cNvSpPr>
            <a:spLocks noChangeShapeType="1"/>
          </p:cNvSpPr>
          <p:nvPr/>
        </p:nvSpPr>
        <p:spPr bwMode="auto">
          <a:xfrm flipH="1">
            <a:off x="4648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Text Box 1445"/>
          <p:cNvSpPr txBox="1">
            <a:spLocks noChangeArrowheads="1"/>
          </p:cNvSpPr>
          <p:nvPr/>
        </p:nvSpPr>
        <p:spPr bwMode="auto">
          <a:xfrm>
            <a:off x="5562600" y="1614487"/>
            <a:ext cx="3533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Arial" charset="0"/>
              </a:rPr>
              <a:t> 0.50% - Public Safety Augmentation Fund</a:t>
            </a:r>
          </a:p>
        </p:txBody>
      </p:sp>
      <p:sp>
        <p:nvSpPr>
          <p:cNvPr id="4112" name="Text Box 1446"/>
          <p:cNvSpPr txBox="1">
            <a:spLocks noChangeArrowheads="1"/>
          </p:cNvSpPr>
          <p:nvPr/>
        </p:nvSpPr>
        <p:spPr bwMode="auto">
          <a:xfrm>
            <a:off x="5562600" y="41910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3.94% - State General Fund</a:t>
            </a:r>
          </a:p>
        </p:txBody>
      </p:sp>
      <p:sp>
        <p:nvSpPr>
          <p:cNvPr id="4113" name="Text Box 1447"/>
          <p:cNvSpPr txBox="1">
            <a:spLocks noChangeArrowheads="1"/>
          </p:cNvSpPr>
          <p:nvPr/>
        </p:nvSpPr>
        <p:spPr bwMode="auto">
          <a:xfrm>
            <a:off x="5562600" y="31242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1.06% - State Local Revenue Fund</a:t>
            </a:r>
          </a:p>
        </p:txBody>
      </p:sp>
      <p:sp>
        <p:nvSpPr>
          <p:cNvPr id="4114" name="Text Box 1448"/>
          <p:cNvSpPr txBox="1">
            <a:spLocks noChangeArrowheads="1"/>
          </p:cNvSpPr>
          <p:nvPr/>
        </p:nvSpPr>
        <p:spPr bwMode="auto">
          <a:xfrm>
            <a:off x="5562600" y="2438400"/>
            <a:ext cx="358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 2.00% - L.A. County Transportation (Includes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              Prop A, C and Measure R, M Funds)</a:t>
            </a:r>
          </a:p>
        </p:txBody>
      </p:sp>
      <p:sp>
        <p:nvSpPr>
          <p:cNvPr id="4115" name="Text Box 1449"/>
          <p:cNvSpPr txBox="1">
            <a:spLocks noChangeArrowheads="1"/>
          </p:cNvSpPr>
          <p:nvPr/>
        </p:nvSpPr>
        <p:spPr bwMode="auto">
          <a:xfrm>
            <a:off x="5562600" y="1919288"/>
            <a:ext cx="3219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6600"/>
                </a:solidFill>
                <a:latin typeface="Arial" charset="0"/>
              </a:rPr>
              <a:t> 1.00% - Glendale Allocation</a:t>
            </a:r>
          </a:p>
        </p:txBody>
      </p:sp>
      <p:sp>
        <p:nvSpPr>
          <p:cNvPr id="4116" name="Line 1453"/>
          <p:cNvSpPr>
            <a:spLocks noChangeShapeType="1"/>
          </p:cNvSpPr>
          <p:nvPr/>
        </p:nvSpPr>
        <p:spPr bwMode="auto">
          <a:xfrm>
            <a:off x="53340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1454"/>
          <p:cNvSpPr>
            <a:spLocks noChangeShapeType="1"/>
          </p:cNvSpPr>
          <p:nvPr/>
        </p:nvSpPr>
        <p:spPr bwMode="auto">
          <a:xfrm>
            <a:off x="5334000" y="106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Text Box 1455"/>
          <p:cNvSpPr txBox="1">
            <a:spLocks noChangeArrowheads="1"/>
          </p:cNvSpPr>
          <p:nvPr/>
        </p:nvSpPr>
        <p:spPr bwMode="auto">
          <a:xfrm>
            <a:off x="5562600" y="944563"/>
            <a:ext cx="3581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 0.25% - Measure H (Homelessness)</a:t>
            </a:r>
          </a:p>
        </p:txBody>
      </p:sp>
      <p:sp>
        <p:nvSpPr>
          <p:cNvPr id="4119" name="Text Box 1456"/>
          <p:cNvSpPr txBox="1">
            <a:spLocks noChangeArrowheads="1"/>
          </p:cNvSpPr>
          <p:nvPr/>
        </p:nvSpPr>
        <p:spPr bwMode="auto">
          <a:xfrm>
            <a:off x="5562600" y="1171575"/>
            <a:ext cx="3581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 0.25% - County Transportation Fund</a:t>
            </a:r>
          </a:p>
        </p:txBody>
      </p:sp>
      <p:sp>
        <p:nvSpPr>
          <p:cNvPr id="4120" name="Line 1457"/>
          <p:cNvSpPr>
            <a:spLocks noChangeShapeType="1"/>
          </p:cNvSpPr>
          <p:nvPr/>
        </p:nvSpPr>
        <p:spPr bwMode="auto">
          <a:xfrm>
            <a:off x="5410200" y="1295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1458"/>
          <p:cNvSpPr>
            <a:spLocks noChangeShapeType="1"/>
          </p:cNvSpPr>
          <p:nvPr/>
        </p:nvSpPr>
        <p:spPr bwMode="auto">
          <a:xfrm>
            <a:off x="5410200" y="129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Text Box 1459"/>
          <p:cNvSpPr txBox="1">
            <a:spLocks noChangeArrowheads="1"/>
          </p:cNvSpPr>
          <p:nvPr/>
        </p:nvSpPr>
        <p:spPr bwMode="auto">
          <a:xfrm>
            <a:off x="5562600" y="1385887"/>
            <a:ext cx="3581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Arial" charset="0"/>
              </a:rPr>
              <a:t> 0.50% - County Health / Welfare Fund</a:t>
            </a:r>
          </a:p>
        </p:txBody>
      </p:sp>
      <p:sp>
        <p:nvSpPr>
          <p:cNvPr id="4123" name="Text Box 1460"/>
          <p:cNvSpPr txBox="1">
            <a:spLocks noChangeArrowheads="1"/>
          </p:cNvSpPr>
          <p:nvPr/>
        </p:nvSpPr>
        <p:spPr bwMode="auto">
          <a:xfrm>
            <a:off x="2667000" y="5715000"/>
            <a:ext cx="2514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charset="0"/>
              </a:rPr>
              <a:t>10.25% Sales Tax</a:t>
            </a:r>
          </a:p>
        </p:txBody>
      </p:sp>
      <p:sp>
        <p:nvSpPr>
          <p:cNvPr id="4124" name="Text Box 1463"/>
          <p:cNvSpPr txBox="1">
            <a:spLocks noChangeArrowheads="1"/>
          </p:cNvSpPr>
          <p:nvPr/>
        </p:nvSpPr>
        <p:spPr bwMode="auto">
          <a:xfrm>
            <a:off x="6705600" y="5368925"/>
            <a:ext cx="2133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</a:rPr>
              <a:t>State Taxes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6600"/>
                </a:solidFill>
                <a:latin typeface="Arial" charset="0"/>
              </a:rPr>
              <a:t>Local / Direct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70C0"/>
                </a:solidFill>
                <a:latin typeface="Arial" charset="0"/>
              </a:rPr>
              <a:t>Local / Per Capita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Local / Based on Need</a:t>
            </a:r>
            <a:endParaRPr lang="en-US" altLang="en-US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25" name="Line 1437"/>
          <p:cNvSpPr>
            <a:spLocks noChangeShapeType="1"/>
          </p:cNvSpPr>
          <p:nvPr/>
        </p:nvSpPr>
        <p:spPr bwMode="auto">
          <a:xfrm flipH="1" flipV="1">
            <a:off x="4648200" y="83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Text Box 1455"/>
          <p:cNvSpPr txBox="1">
            <a:spLocks noChangeArrowheads="1"/>
          </p:cNvSpPr>
          <p:nvPr/>
        </p:nvSpPr>
        <p:spPr bwMode="auto">
          <a:xfrm>
            <a:off x="5591175" y="682625"/>
            <a:ext cx="3552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B050"/>
                </a:solidFill>
                <a:latin typeface="Arial" charset="0"/>
              </a:rPr>
              <a:t> 0.75% - Available for Local Use</a:t>
            </a: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Sales Tax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/>
          </p:nvPr>
        </p:nvGraphicFramePr>
        <p:xfrm>
          <a:off x="354013" y="990600"/>
          <a:ext cx="8199437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r:id="rId3" imgW="8199831" imgH="4925995" progId="Excel.Chart.8">
                  <p:embed/>
                </p:oleObj>
              </mc:Choice>
              <mc:Fallback>
                <p:oleObj r:id="rId3" imgW="8199831" imgH="492599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990600"/>
                        <a:ext cx="8199437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52400" y="6245225"/>
            <a:ext cx="6629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FY 2015-16 includes the one-time revenue from the triple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095E17C-3C6C-4154-988B-DE3CE6734E2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Sales Tax Recap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57200" y="990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571500" indent="-22860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2573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16002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Glendale receives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1.0% 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out of the 9.5%</a:t>
            </a: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This produces over $40 million for the General Fund</a:t>
            </a:r>
          </a:p>
          <a:p>
            <a:pPr lvl="1"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State current limitation is 10.25% for total sales tax</a:t>
            </a: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State could raise that for its own use</a:t>
            </a:r>
          </a:p>
          <a:p>
            <a:pPr lvl="1"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There is a limit of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2.0% for local use</a:t>
            </a: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1.0 % has been utilized by LA County for Prop A </a:t>
            </a:r>
            <a:r>
              <a:rPr lang="en-US" altLang="en-US" sz="1600" smtClean="0">
                <a:solidFill>
                  <a:schemeClr val="tx1"/>
                </a:solidFill>
                <a:latin typeface="Arial" charset="0"/>
              </a:rPr>
              <a:t>and C</a:t>
            </a:r>
            <a:endParaRPr lang="en-US" altLang="en-US" sz="1600" dirty="0" smtClean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0.25% was implemented for Measure H (Homeless Services)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Only 0.75% left for local use</a:t>
            </a:r>
          </a:p>
          <a:p>
            <a:pPr lvl="1"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Burbank, 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and likely Pasadena, are initiating ballot measures of 0.75% local tax on the November ballot</a:t>
            </a: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Burbank will generate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approx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. $24 million</a:t>
            </a: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Pasadena will generate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approx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. $26 million</a:t>
            </a:r>
          </a:p>
          <a:p>
            <a:pPr lvl="1"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Similar measure in Glendale would generate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approx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altLang="en-US" sz="2000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$30 million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 for use in Glendale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Other Sales Tax Recap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1066800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571500" indent="-22860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2573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16002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Other local sales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taxes that have been voted in historically in Los Angeles County that apply to Glendale are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Prop A:  0.50% tax allocated on a per capita basis to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Glendale for transit operations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Prop C:  0.50% tax allocated on a per capita basis to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Glendale for transit capital projects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Measure R:  0.50% tax allocated on a per capita basis to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Glendale for multi-jurisdictional coordinated projects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Measure M: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0.50</a:t>
            </a: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% tax allocated on a per capita basis to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Glendale to improve transit services and ease traffic congestion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Aft>
                <a:spcPct val="400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Arial" charset="0"/>
              </a:rPr>
              <a:t>Measure H:  0.25% tax allocated per homeless count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for homeless services	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900" lvl="1" indent="0" eaLnBrk="1" hangingPunct="1">
              <a:spcAft>
                <a:spcPct val="40000"/>
              </a:spcAft>
              <a:buSzPct val="90000"/>
              <a:buNone/>
            </a:pPr>
            <a:endParaRPr lang="en-US" altLang="en-US" sz="20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Non-General Fund Sales Tax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2% County 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Transit: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 A &amp; 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C, Measure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 &amp; 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M, and 0.25% Measure H</a:t>
            </a:r>
            <a:endParaRPr lang="en-US" altLang="en-US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7414517"/>
              </p:ext>
            </p:extLst>
          </p:nvPr>
        </p:nvGraphicFramePr>
        <p:xfrm>
          <a:off x="404813" y="1041400"/>
          <a:ext cx="8097837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228600" y="6245225"/>
            <a:ext cx="6629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- Data is based on FY 2018-19 Estimates for the Local Returns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0" y="-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095E17C-3C6C-4154-988B-DE3CE6734E2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Utility Users Tax</a:t>
            </a:r>
          </a:p>
        </p:txBody>
      </p:sp>
      <p:graphicFrame>
        <p:nvGraphicFramePr>
          <p:cNvPr id="1340420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54898663"/>
              </p:ext>
            </p:extLst>
          </p:nvPr>
        </p:nvGraphicFramePr>
        <p:xfrm>
          <a:off x="609600" y="1676400"/>
          <a:ext cx="7772400" cy="3078163"/>
        </p:xfrm>
        <a:graphic>
          <a:graphicData uri="http://schemas.openxmlformats.org/drawingml/2006/table">
            <a:tbl>
              <a:tblPr/>
              <a:tblGrid>
                <a:gridCol w="2431806"/>
                <a:gridCol w="1223987"/>
                <a:gridCol w="1151227"/>
                <a:gridCol w="1353339"/>
                <a:gridCol w="1612041"/>
              </a:tblGrid>
              <a:tr h="3962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Glendale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Burbank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Pasadena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74370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Telecommunication: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Prepaid Wireless*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6.50%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6.50%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746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(Cable)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6.50%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9.40%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7622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7.67%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778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7.67%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095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685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028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371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286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2743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200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26671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8915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- In 2009 voters approved a rate reduction for Telecommunications and Video (reduced from 7% to 6.5%)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095E17C-3C6C-4154-988B-DE3CE6734E2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Utility Users Tax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/>
          </p:nvPr>
        </p:nvGraphicFramePr>
        <p:xfrm>
          <a:off x="381000" y="1031875"/>
          <a:ext cx="79756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r:id="rId3" imgW="7974259" imgH="5066215" progId="Excel.Chart.8">
                  <p:embed/>
                </p:oleObj>
              </mc:Choice>
              <mc:Fallback>
                <p:oleObj r:id="rId3" imgW="7974259" imgH="506621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31875"/>
                        <a:ext cx="7975600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2857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095E17C-3C6C-4154-988B-DE3CE6734E2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FY 2017-18 3rd Quarter Update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400" dirty="0" smtClean="0"/>
              <a:t>General Fund Revenues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228600" y="1219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400" dirty="0">
                <a:solidFill>
                  <a:srgbClr val="111111"/>
                </a:solidFill>
              </a:rPr>
              <a:t>Revenues received as of March 31, 2018 were $125.5 million versus $121.1 million compared to the same period last year, an increase of 3.6%.</a:t>
            </a:r>
          </a:p>
          <a:p>
            <a:pPr marL="342900" indent="-342900" fontAlgn="base">
              <a:spcBef>
                <a:spcPct val="20000"/>
              </a:spcBef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400" dirty="0">
                <a:solidFill>
                  <a:srgbClr val="111111"/>
                </a:solidFill>
              </a:rPr>
              <a:t>For FY 2017-18 the Revenue estimates have been increased by $1.7 million, due to: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111111"/>
                </a:solidFill>
              </a:rPr>
              <a:t>Increase in property tax, sales tax and occupancy and other taxes categories based on actuals </a:t>
            </a:r>
            <a:r>
              <a:rPr lang="en-US" sz="2200" dirty="0" smtClean="0">
                <a:solidFill>
                  <a:srgbClr val="111111"/>
                </a:solidFill>
              </a:rPr>
              <a:t>received</a:t>
            </a:r>
            <a:endParaRPr lang="en-US" sz="2200" dirty="0">
              <a:solidFill>
                <a:srgbClr val="111111"/>
              </a:solidFill>
            </a:endParaRPr>
          </a:p>
          <a:p>
            <a:pPr lvl="1">
              <a:spcBef>
                <a:spcPct val="20000"/>
              </a:spcBef>
              <a:tabLst>
                <a:tab pos="1543050" algn="l"/>
              </a:tabLst>
              <a:defRPr/>
            </a:pPr>
            <a:endParaRPr lang="en-US" sz="2200" dirty="0">
              <a:solidFill>
                <a:srgbClr val="11111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111111"/>
                </a:solidFill>
              </a:rPr>
              <a:t>Revenues are expected to meet forecast by year-end, no adjustments </a:t>
            </a:r>
            <a:r>
              <a:rPr lang="en-US" sz="2200" dirty="0" smtClean="0">
                <a:solidFill>
                  <a:srgbClr val="111111"/>
                </a:solidFill>
              </a:rPr>
              <a:t>to recurring revenues proposed </a:t>
            </a:r>
            <a:r>
              <a:rPr lang="en-US" sz="2200" dirty="0">
                <a:solidFill>
                  <a:srgbClr val="111111"/>
                </a:solidFill>
              </a:rPr>
              <a:t>at this </a:t>
            </a:r>
            <a:r>
              <a:rPr lang="en-US" sz="2200" dirty="0" smtClean="0">
                <a:solidFill>
                  <a:srgbClr val="111111"/>
                </a:solidFill>
              </a:rPr>
              <a:t>time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>
                <a:solidFill>
                  <a:srgbClr val="111111"/>
                </a:solidFill>
              </a:rPr>
              <a:t>One-time </a:t>
            </a:r>
            <a:r>
              <a:rPr lang="en-US" sz="2200" dirty="0">
                <a:solidFill>
                  <a:srgbClr val="111111"/>
                </a:solidFill>
              </a:rPr>
              <a:t>sales tax audit revenue adjustment of $9.0 million</a:t>
            </a:r>
          </a:p>
          <a:p>
            <a:pPr marL="342900" lvl="1" eaLnBrk="0" hangingPunct="0">
              <a:spcBef>
                <a:spcPct val="20000"/>
              </a:spcBef>
              <a:spcAft>
                <a:spcPct val="30000"/>
              </a:spcAft>
              <a:tabLst>
                <a:tab pos="1543050" algn="l"/>
              </a:tabLst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GF Revenue Sources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419600"/>
          </a:xfrm>
        </p:spPr>
        <p:txBody>
          <a:bodyPr lIns="91432" tIns="45716" rIns="91432" bIns="45716"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en-US" sz="2400" dirty="0" smtClean="0"/>
              <a:t>Transient Occupancy Tax (TOT)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H</a:t>
            </a:r>
            <a:r>
              <a:rPr lang="en-US" altLang="en-US" sz="2000" dirty="0" smtClean="0"/>
              <a:t>otel/motel operators in the City are required to charge the 12% TOT of the rent charged to ‘Transient’ guests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The increase from 10% to 12% was approved by voters at the General Municipal Election on April 7, 2015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‘Transient’ is any person who exercises occupancy in a hotel/motel for a period of 30 consecutive calendar days or less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Currently there are 25 hotels/motels in the City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GF Revenue Sources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5029200"/>
          </a:xfrm>
        </p:spPr>
        <p:txBody>
          <a:bodyPr lIns="91432" tIns="45716" rIns="91432" bIns="45716"/>
          <a:lstStyle/>
          <a:p>
            <a:pPr eaLnBrk="1" hangingPunct="1">
              <a:spcAft>
                <a:spcPct val="40000"/>
              </a:spcAft>
            </a:pPr>
            <a:r>
              <a:rPr lang="en-US" altLang="en-US" sz="2400" dirty="0" smtClean="0"/>
              <a:t>Franchise Tax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Amount received from Franchisee for ‘rental’ or ‘toll’ for use of the City streets and right-of-way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Following are some of the Firms that have a franchise agreement with the City: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Southern Cal. Edison Co.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Southern Cal. Gas Co.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Pacific Pipeline System LLC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Charter Communications, etc.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8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1534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General Fund Revenues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24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GF Revenue Sources</a:t>
            </a:r>
          </a:p>
        </p:txBody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5029200"/>
          </a:xfrm>
        </p:spPr>
        <p:txBody>
          <a:bodyPr lIns="91432" tIns="45716" rIns="91432" bIns="45716"/>
          <a:lstStyle/>
          <a:p>
            <a:pPr eaLnBrk="1" hangingPunct="1"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Licenses &amp; Permits category includes: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Building Permits, Planning Permits, </a:t>
            </a:r>
            <a:r>
              <a:rPr lang="en-US" sz="2000" dirty="0" smtClean="0"/>
              <a:t>Business Registration, </a:t>
            </a:r>
            <a:r>
              <a:rPr lang="en-US" sz="2000" dirty="0"/>
              <a:t>Dog Licenses, </a:t>
            </a:r>
            <a:r>
              <a:rPr lang="en-US" sz="2000" dirty="0" smtClean="0"/>
              <a:t>etc</a:t>
            </a:r>
            <a:r>
              <a:rPr lang="en-US" sz="2000" dirty="0"/>
              <a:t>.</a:t>
            </a:r>
          </a:p>
          <a:p>
            <a:pPr eaLnBrk="1" hangingPunct="1"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Charges for Services include: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Emergency Medical Response Fees, Other Fire Fees, Police Fees, Zoning-Subdivision Fees, Express Plan Check Fees, Code Enforcement Fees, Library Misc. Fees, Etc.</a:t>
            </a:r>
          </a:p>
          <a:p>
            <a:pPr eaLnBrk="1" hangingPunct="1"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Cost Allocation Revenue: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General Fund recapturing </a:t>
            </a:r>
            <a:r>
              <a:rPr lang="en-US" sz="2000" dirty="0" smtClean="0"/>
              <a:t>overhead cost </a:t>
            </a:r>
            <a:r>
              <a:rPr lang="en-US" sz="2000" dirty="0"/>
              <a:t>from other funds</a:t>
            </a:r>
          </a:p>
          <a:p>
            <a:pPr eaLnBrk="1" hangingPunct="1"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Fines &amp; Forfeitures include: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Traffic Safety Fines</a:t>
            </a:r>
          </a:p>
          <a:p>
            <a:pPr marL="685800" lvl="1" indent="-342900" eaLnBrk="1" hangingPunct="1"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762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750" name="Group 12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63293496"/>
              </p:ext>
            </p:extLst>
          </p:nvPr>
        </p:nvGraphicFramePr>
        <p:xfrm>
          <a:off x="533400" y="1219200"/>
          <a:ext cx="8118475" cy="4343402"/>
        </p:xfrm>
        <a:graphic>
          <a:graphicData uri="http://schemas.openxmlformats.org/drawingml/2006/table">
            <a:tbl>
              <a:tblPr/>
              <a:tblGrid>
                <a:gridCol w="2343150"/>
                <a:gridCol w="1978025"/>
                <a:gridCol w="1898650"/>
                <a:gridCol w="189865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Glendale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Pasadena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30.58 sq. ml.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17.38 sq. ml.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23.13 sq. ml.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Parcels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44,559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28,896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Taxable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$30,468,249,664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$23,088,309,691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$29,270,814,989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of Taxable Value: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87.0%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731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Home Value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(Detached SFR)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$905,000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$830,000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$940,000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1434745" name="Rectangle 121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Tri City Revenue Comparison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City Profile</a:t>
            </a:r>
          </a:p>
        </p:txBody>
      </p:sp>
      <p:sp>
        <p:nvSpPr>
          <p:cNvPr id="31804" name="Text Box 3"/>
          <p:cNvSpPr txBox="1">
            <a:spLocks noChangeArrowheads="1"/>
          </p:cNvSpPr>
          <p:nvPr/>
        </p:nvSpPr>
        <p:spPr bwMode="auto">
          <a:xfrm>
            <a:off x="457200" y="6019800"/>
            <a:ext cx="838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Arial" charset="0"/>
              </a:rPr>
              <a:t>Data Source: </a:t>
            </a:r>
            <a:r>
              <a:rPr lang="en-US" altLang="en-US" sz="1400" dirty="0" err="1">
                <a:solidFill>
                  <a:schemeClr val="tx1"/>
                </a:solidFill>
                <a:latin typeface="Arial" charset="0"/>
              </a:rPr>
              <a:t>HdL</a:t>
            </a:r>
            <a:r>
              <a:rPr lang="en-US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charset="0"/>
              </a:rPr>
              <a:t>Coren</a:t>
            </a:r>
            <a:r>
              <a:rPr lang="en-US" altLang="en-US" sz="1400" dirty="0">
                <a:solidFill>
                  <a:schemeClr val="tx1"/>
                </a:solidFill>
                <a:latin typeface="Arial" charset="0"/>
              </a:rPr>
              <a:t> &amp; Cone – FY 2017-18  (Entire City)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095E17C-3C6C-4154-988B-DE3CE6734E2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/>
            <a:r>
              <a:rPr lang="en-US" altLang="en-US" sz="2800" kern="1200" dirty="0">
                <a:solidFill>
                  <a:srgbClr val="C00000"/>
                </a:solidFill>
              </a:rPr>
              <a:t>Tri City Revenue Comparison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800" kern="1200" dirty="0">
                <a:solidFill>
                  <a:schemeClr val="tx1"/>
                </a:solidFill>
              </a:rPr>
              <a:t> </a:t>
            </a:r>
            <a:r>
              <a:rPr lang="en-US" altLang="en-US" sz="2400" kern="1200" dirty="0">
                <a:solidFill>
                  <a:schemeClr val="tx1"/>
                </a:solidFill>
              </a:rPr>
              <a:t>FY 2017-18 </a:t>
            </a:r>
            <a:r>
              <a:rPr lang="en-US" altLang="en-US" sz="2400" kern="1200" dirty="0" smtClean="0">
                <a:solidFill>
                  <a:schemeClr val="tx1"/>
                </a:solidFill>
              </a:rPr>
              <a:t>Adopted General Fund Budget</a:t>
            </a:r>
            <a:endParaRPr lang="en-US" altLang="en-US" sz="2400" kern="1200" dirty="0">
              <a:solidFill>
                <a:schemeClr val="tx1"/>
              </a:solidFill>
            </a:endParaRPr>
          </a:p>
        </p:txBody>
      </p:sp>
      <p:graphicFrame>
        <p:nvGraphicFramePr>
          <p:cNvPr id="1433742" name="Group 1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725482"/>
              </p:ext>
            </p:extLst>
          </p:nvPr>
        </p:nvGraphicFramePr>
        <p:xfrm>
          <a:off x="838200" y="1173163"/>
          <a:ext cx="7543800" cy="4511673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752600"/>
                <a:gridCol w="1752600"/>
              </a:tblGrid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Glendale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Burbank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Pasadena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Population: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201,748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105,033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142,059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 Tax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56,229,054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41,811,106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61,375,000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Tax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41,015,140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32,833,500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35,557,209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30,054,000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19,930,344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29,101,000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8,058,661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11,749,009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16,510,000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Parking Tax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3,018,996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Tax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2,405,000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6,543,000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Licenses &amp; Permits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9,597,000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3,004,718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3,908,000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Revenues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47,244,281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41,256,674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64,566,000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Subtotal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192,198,136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156,009,347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217,560,209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 In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21,310,000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8,889,775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19,261,000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87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213,508,136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164,899,122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236,821,209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/>
            <a:r>
              <a:rPr lang="en-US" altLang="en-US" sz="2800" kern="1200" dirty="0">
                <a:solidFill>
                  <a:srgbClr val="C00000"/>
                </a:solidFill>
              </a:rPr>
              <a:t>Tri City Per Capita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800" kern="1200" dirty="0">
                <a:solidFill>
                  <a:schemeClr val="tx1"/>
                </a:solidFill>
              </a:rPr>
              <a:t> </a:t>
            </a:r>
            <a:r>
              <a:rPr lang="en-US" altLang="en-US" sz="2400" kern="1200" dirty="0">
                <a:solidFill>
                  <a:schemeClr val="tx1"/>
                </a:solidFill>
              </a:rPr>
              <a:t>FY </a:t>
            </a:r>
            <a:r>
              <a:rPr lang="en-US" altLang="en-US" sz="2400" kern="1200" dirty="0" smtClean="0">
                <a:solidFill>
                  <a:schemeClr val="tx1"/>
                </a:solidFill>
              </a:rPr>
              <a:t>2017-18 Adopted General Fund Budget</a:t>
            </a:r>
            <a:endParaRPr lang="en-US" altLang="en-US" sz="2400" kern="1200" dirty="0">
              <a:solidFill>
                <a:schemeClr val="tx1"/>
              </a:solidFill>
            </a:endParaRPr>
          </a:p>
        </p:txBody>
      </p:sp>
      <p:graphicFrame>
        <p:nvGraphicFramePr>
          <p:cNvPr id="1408195" name="Group 19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726358"/>
              </p:ext>
            </p:extLst>
          </p:nvPr>
        </p:nvGraphicFramePr>
        <p:xfrm>
          <a:off x="762000" y="1143000"/>
          <a:ext cx="7543800" cy="4465639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752600"/>
                <a:gridCol w="1752600"/>
              </a:tblGrid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Glendale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Burbank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Pasadena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201,748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105,033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138,101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 Tax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279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398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432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Tax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203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Parking Tax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Tax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Licenses &amp; Permits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Revenues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234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Subtotal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953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$1,487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$1,532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 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41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1,059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$1,572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$1,668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Revenue Opportunities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800600"/>
          </a:xfrm>
        </p:spPr>
        <p:txBody>
          <a:bodyPr/>
          <a:lstStyle/>
          <a:p>
            <a:pPr marL="685800" lvl="1" indent="-342900" eaLnBrk="1" hangingPunct="1">
              <a:buFontTx/>
              <a:buNone/>
            </a:pPr>
            <a:endParaRPr lang="en-US" altLang="en-US" sz="900" dirty="0" smtClean="0">
              <a:solidFill>
                <a:srgbClr val="FFFF00"/>
              </a:solidFill>
            </a:endParaRPr>
          </a:p>
          <a:p>
            <a:pPr marL="685800" lvl="1" indent="-342900" eaLnBrk="1" hangingPunct="1"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What can Glendale Implement to Enhance Tax Revenues to fund future programs and services?:</a:t>
            </a:r>
          </a:p>
          <a:p>
            <a:pPr marL="1085850" lvl="2" indent="-342900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dditional </a:t>
            </a:r>
            <a:r>
              <a:rPr lang="en-US" altLang="en-US" sz="2000" dirty="0"/>
              <a:t>0.75% Local Sales </a:t>
            </a:r>
            <a:r>
              <a:rPr lang="en-US" altLang="en-US" sz="2000" dirty="0" smtClean="0"/>
              <a:t>Tax</a:t>
            </a:r>
          </a:p>
          <a:p>
            <a:pPr marL="1085850" lvl="2" indent="-342900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Business Tax</a:t>
            </a:r>
          </a:p>
          <a:p>
            <a:pPr marL="1085850" lvl="2" indent="-342900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Parcel Tax </a:t>
            </a:r>
            <a:endParaRPr lang="en-US" altLang="en-US" sz="2000" i="1" dirty="0" smtClean="0">
              <a:solidFill>
                <a:srgbClr val="FFFF00"/>
              </a:solidFill>
            </a:endParaRPr>
          </a:p>
          <a:p>
            <a:pPr marL="1085850" lvl="2" indent="-342900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Transient Parking Tax</a:t>
            </a:r>
          </a:p>
          <a:p>
            <a:pPr marL="1085850" lvl="2" indent="-342900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Special Assessment Districts </a:t>
            </a:r>
          </a:p>
          <a:p>
            <a:pPr marL="1085850" lvl="2" indent="-342900">
              <a:spcAft>
                <a:spcPct val="60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Additional Development Impact Fees</a:t>
            </a:r>
          </a:p>
          <a:p>
            <a:pPr marL="1200150" lvl="3" indent="0">
              <a:spcAft>
                <a:spcPct val="60000"/>
              </a:spcAft>
              <a:buNone/>
            </a:pPr>
            <a:endParaRPr lang="en-US" alt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E51117A-DEA0-462D-8AA9-28A1C5B3B1B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Revenue </a:t>
            </a:r>
            <a:r>
              <a:rPr lang="en-US" altLang="en-U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Options Summary</a:t>
            </a:r>
            <a:endParaRPr lang="en-US" alt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577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20941038"/>
              </p:ext>
            </p:extLst>
          </p:nvPr>
        </p:nvGraphicFramePr>
        <p:xfrm>
          <a:off x="457200" y="1447800"/>
          <a:ext cx="8382000" cy="3943351"/>
        </p:xfrm>
        <a:graphic>
          <a:graphicData uri="http://schemas.openxmlformats.org/drawingml/2006/table">
            <a:tbl>
              <a:tblPr/>
              <a:tblGrid>
                <a:gridCol w="1661773"/>
                <a:gridCol w="1660241"/>
                <a:gridCol w="1660241"/>
                <a:gridCol w="1661773"/>
                <a:gridCol w="1737972"/>
              </a:tblGrid>
              <a:tr h="579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Revenue Options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Tax Applied to: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Vote Requirement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Estimated Gross Revenue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57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Tax 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Residents /   Non-Residents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 Majority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$25 - $30 Million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573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Tax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Glendale Businesses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 Majority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Various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$5 - $6 Million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58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Parcel Tax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Glendale Property Owners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 Majority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Various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$3.9 Million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589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Transient Parking Tax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Residents /   Non-Residents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 Majority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 - 12%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$0.8 - $1.0 Million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731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Various Assessment Districts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Glendale Property Owners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 Majority / 2/3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Various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Various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8095E17C-3C6C-4154-988B-DE3CE6734E2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21336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Questions </a:t>
            </a:r>
            <a:br>
              <a:rPr lang="en-US" altLang="en-US" sz="4000" dirty="0" smtClean="0"/>
            </a:br>
            <a:r>
              <a:rPr lang="en-US" altLang="en-US" sz="4000" kern="1200" dirty="0">
                <a:solidFill>
                  <a:schemeClr val="tx1"/>
                </a:solidFill>
              </a:rPr>
              <a:t>&amp;</a:t>
            </a:r>
            <a:br>
              <a:rPr lang="en-US" altLang="en-US" sz="4000" kern="1200" dirty="0">
                <a:solidFill>
                  <a:schemeClr val="tx1"/>
                </a:solidFill>
              </a:rPr>
            </a:br>
            <a:r>
              <a:rPr lang="en-US" altLang="en-US" sz="4000" kern="1200" dirty="0">
                <a:solidFill>
                  <a:schemeClr val="tx1"/>
                </a:solidFill>
              </a:rPr>
              <a:t> Comments</a:t>
            </a:r>
          </a:p>
        </p:txBody>
      </p:sp>
    </p:spTree>
    <p:extLst>
      <p:ext uri="{BB962C8B-B14F-4D97-AF65-F5344CB8AC3E}">
        <p14:creationId xmlns:p14="http://schemas.microsoft.com/office/powerpoint/2010/main" val="2243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15400" cy="1676400"/>
          </a:xfrm>
        </p:spPr>
        <p:txBody>
          <a:bodyPr/>
          <a:lstStyle/>
          <a:p>
            <a:pPr algn="ctr" eaLnBrk="1" hangingPunct="1"/>
            <a:r>
              <a:rPr lang="en-US" altLang="en-US" sz="3600" i="1" dirty="0" smtClean="0">
                <a:solidFill>
                  <a:srgbClr val="C00000"/>
                </a:solidFill>
                <a:effectLst/>
              </a:rPr>
              <a:t>FY 2018-19</a:t>
            </a:r>
            <a:r>
              <a:rPr lang="en-US" altLang="en-US" sz="3600" i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altLang="en-US" sz="3600" i="1" dirty="0" smtClean="0">
                <a:solidFill>
                  <a:srgbClr val="FFFF00"/>
                </a:solidFill>
                <a:effectLst/>
              </a:rPr>
            </a:br>
            <a:r>
              <a:rPr lang="en-US" altLang="en-US" sz="3600" dirty="0" smtClean="0">
                <a:solidFill>
                  <a:schemeClr val="tx1"/>
                </a:solidFill>
                <a:effectLst/>
              </a:rPr>
              <a:t>Organizational Profile </a:t>
            </a:r>
            <a:br>
              <a:rPr lang="en-US" altLang="en-US" sz="3600" dirty="0" smtClean="0">
                <a:solidFill>
                  <a:schemeClr val="tx1"/>
                </a:solidFill>
                <a:effectLst/>
              </a:rPr>
            </a:br>
            <a:endParaRPr lang="en-US" altLang="en-US" sz="32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7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534400" cy="457200"/>
          </a:xfrm>
        </p:spPr>
        <p:txBody>
          <a:bodyPr/>
          <a:lstStyle/>
          <a:p>
            <a:pPr algn="ctr" eaLnBrk="1" hangingPunct="1"/>
            <a:r>
              <a:rPr lang="en-US" altLang="en-US" sz="2000" dirty="0" smtClean="0">
                <a:solidFill>
                  <a:srgbClr val="C00000"/>
                </a:solidFill>
              </a:rPr>
              <a:t>General Fund Resources - </a:t>
            </a:r>
            <a:r>
              <a:rPr lang="en-US" altLang="en-US" sz="1800" dirty="0" smtClean="0">
                <a:solidFill>
                  <a:srgbClr val="C00000"/>
                </a:solidFill>
              </a:rPr>
              <a:t>March 31, 2018 (In Thousands)</a:t>
            </a:r>
          </a:p>
        </p:txBody>
      </p:sp>
      <p:graphicFrame>
        <p:nvGraphicFramePr>
          <p:cNvPr id="6" name="Group 1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59169410"/>
              </p:ext>
            </p:extLst>
          </p:nvPr>
        </p:nvGraphicFramePr>
        <p:xfrm>
          <a:off x="244474" y="615948"/>
          <a:ext cx="8747126" cy="6165852"/>
        </p:xfrm>
        <a:graphic>
          <a:graphicData uri="http://schemas.openxmlformats.org/drawingml/2006/table">
            <a:tbl>
              <a:tblPr/>
              <a:tblGrid>
                <a:gridCol w="2971800"/>
                <a:gridCol w="1160561"/>
                <a:gridCol w="1230605"/>
                <a:gridCol w="1153690"/>
                <a:gridCol w="1307517"/>
                <a:gridCol w="922953"/>
              </a:tblGrid>
              <a:tr h="487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 Budget</a:t>
                      </a:r>
                    </a:p>
                  </a:txBody>
                  <a:tcPr marL="91433" marR="91433"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Adjustments</a:t>
                      </a:r>
                    </a:p>
                  </a:txBody>
                  <a:tcPr marL="91433" marR="91433"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Revised Resources</a:t>
                      </a:r>
                    </a:p>
                  </a:txBody>
                  <a:tcPr marL="91433" marR="91433"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Actual Receipts</a:t>
                      </a:r>
                    </a:p>
                  </a:txBody>
                  <a:tcPr marL="91433" marR="91433"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 Received</a:t>
                      </a:r>
                    </a:p>
                  </a:txBody>
                  <a:tcPr marL="91433" marR="91433"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 Taxes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$ 56,229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   1,200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57,429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34,413   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59.9%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Taxes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41,015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42,015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24,502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58.3%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Utility Users Taxes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30,054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(700)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29,354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17,951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61.2%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Occupancy &amp; Other Taxes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14,859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15,459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8,542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55.3%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Licenses And Permits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9,597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9,727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7,827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80.5%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From Other Agencies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112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98.9%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Charges For Services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9,225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9,225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7,095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76.9%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Interfund Revenue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18,099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(500)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17,599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13,058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74.2%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Fines &amp; Forfeitures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2,622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(100)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2,522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1,791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71.0%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Interest/Use Of Money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4,045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4,045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3,696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91.4%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Misc. &amp; Non-Operating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1,456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1,456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822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56.5%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 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21,310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21,310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767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GSA Reimbursement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4,885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4,885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4,885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Subtotal Revenues: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$213,508 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1,680         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215,188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$125,509 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58.3%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of Assigned Fund Bal.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906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2,316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3,222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of Unassigned Fund Bal.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629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4,126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4,755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Resources: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$215,043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8,122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223,165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$125,509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56.2%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One-Time CDTFA Sales Tax Audit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9,000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9,000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9,000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7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Resources: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$215,043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$17,122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$232,165</a:t>
                      </a: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$134,509</a:t>
                      </a: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13714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182865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2018-19 Citywide Organizational Profile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07679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423437"/>
              </p:ext>
            </p:extLst>
          </p:nvPr>
        </p:nvGraphicFramePr>
        <p:xfrm>
          <a:off x="533400" y="925515"/>
          <a:ext cx="8229600" cy="4661288"/>
        </p:xfrm>
        <a:graphic>
          <a:graphicData uri="http://schemas.openxmlformats.org/drawingml/2006/table">
            <a:tbl>
              <a:tblPr/>
              <a:tblGrid>
                <a:gridCol w="4724400"/>
                <a:gridCol w="1524000"/>
                <a:gridCol w="228600"/>
                <a:gridCol w="1752600"/>
              </a:tblGrid>
              <a:tr h="551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388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Population       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201,748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201,748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Citywide City Employees (FTE)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1,587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1,588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49354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General Fund FTE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879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894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283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Adopted Budget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$ 836,914,477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920,966,353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General Fund Adopted Budget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$ 215,042,945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227,786,018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493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Residents served per FTE (All Funds)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82697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Residents served per FTE (General Fund)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4742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 per capita (All Funds)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$4,148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$4,565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 per capita (General Fund)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$1,066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$1,129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97223"/>
            <a:ext cx="42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6019800"/>
            <a:ext cx="838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</a:rPr>
              <a:t>Estimated population. Department of Finance Annual Publication not yet available.</a:t>
            </a:r>
            <a:endParaRPr lang="en-US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864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135414"/>
              </p:ext>
            </p:extLst>
          </p:nvPr>
        </p:nvGraphicFramePr>
        <p:xfrm>
          <a:off x="209550" y="981103"/>
          <a:ext cx="8764917" cy="4276697"/>
        </p:xfrm>
        <a:graphic>
          <a:graphicData uri="http://schemas.openxmlformats.org/drawingml/2006/table">
            <a:tbl>
              <a:tblPr/>
              <a:tblGrid>
                <a:gridCol w="2381250"/>
                <a:gridCol w="1371600"/>
                <a:gridCol w="914400"/>
                <a:gridCol w="228600"/>
                <a:gridCol w="1371600"/>
                <a:gridCol w="990600"/>
                <a:gridCol w="228600"/>
                <a:gridCol w="1278267"/>
              </a:tblGrid>
              <a:tr h="780298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Expenditure% Change from 17-18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0637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Safety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$ 157,358,189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$ 164,001,316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4.2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2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Public Works &amp; Utilities*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433,861,634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502,783,505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56.6%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75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Community* Development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75,728,806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66,196,041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7.4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(12.6%)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of Life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43,314,139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48,201,191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Administration &amp; Internal Service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100,762,032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107,561,748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Expenditures**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$ 811,024,800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$ 888,743,801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73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7927" name="Text Box 57"/>
          <p:cNvSpPr txBox="1">
            <a:spLocks noChangeArrowheads="1"/>
          </p:cNvSpPr>
          <p:nvPr/>
        </p:nvSpPr>
        <p:spPr bwMode="auto">
          <a:xfrm>
            <a:off x="152400" y="5712023"/>
            <a:ext cx="89916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dirty="0" smtClean="0"/>
              <a:t>*Transit section is stated under “Community Development” category in FY 17-18 however beginning FY 18-19              Transit Funds are shifting to Public Works and are reflected under “Public Works &amp; Utilities” category.</a:t>
            </a:r>
          </a:p>
          <a:p>
            <a:pPr algn="l">
              <a:spcBef>
                <a:spcPct val="50000"/>
              </a:spcBef>
            </a:pPr>
            <a:r>
              <a:rPr lang="en-US" altLang="en-US" sz="1400" dirty="0" smtClean="0"/>
              <a:t>**Data </a:t>
            </a:r>
            <a:r>
              <a:rPr lang="en-US" altLang="en-US" sz="1400" dirty="0"/>
              <a:t>excludes </a:t>
            </a:r>
            <a:r>
              <a:rPr lang="en-US" altLang="en-US" sz="1400" dirty="0" smtClean="0"/>
              <a:t>transfers out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228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rgbClr val="C00000"/>
                </a:solidFill>
                <a:effectLst/>
              </a:rPr>
              <a:t>FY 2018-19 Citywide Organizational Profile</a:t>
            </a:r>
            <a:r>
              <a:rPr lang="en-US" kern="0" dirty="0" smtClean="0">
                <a:solidFill>
                  <a:srgbClr val="C00000"/>
                </a:solidFill>
                <a:effectLst/>
              </a:rPr>
              <a:t/>
            </a:r>
            <a:br>
              <a:rPr lang="en-US" kern="0" dirty="0" smtClean="0">
                <a:solidFill>
                  <a:srgbClr val="C00000"/>
                </a:solidFill>
                <a:effectLst/>
              </a:rPr>
            </a:br>
            <a:endParaRPr lang="en-US" sz="2000" kern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77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800" dirty="0"/>
              <a:t>Total Personnel Appropriation </a:t>
            </a:r>
            <a:r>
              <a:rPr lang="en-US" sz="1800" dirty="0" smtClean="0"/>
              <a:t>- </a:t>
            </a:r>
            <a:r>
              <a:rPr lang="en-US" sz="1800" kern="12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All Funds</a:t>
            </a:r>
            <a:r>
              <a:rPr lang="en-US" sz="18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</a:br>
            <a:r>
              <a:rPr lang="en-US" sz="1800" dirty="0"/>
              <a:t>Four-Year Comparison (in millions)</a:t>
            </a:r>
          </a:p>
        </p:txBody>
      </p:sp>
      <p:sp>
        <p:nvSpPr>
          <p:cNvPr id="1009739" name="Rectangle 75"/>
          <p:cNvSpPr>
            <a:spLocks noChangeArrowheads="1"/>
          </p:cNvSpPr>
          <p:nvPr/>
        </p:nvSpPr>
        <p:spPr bwMode="auto">
          <a:xfrm>
            <a:off x="304800" y="47625"/>
            <a:ext cx="8534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Citywide Organizational </a:t>
            </a:r>
            <a:r>
              <a:rPr lang="en-US" sz="2800" dirty="0">
                <a:solidFill>
                  <a:srgbClr val="C00000"/>
                </a:solidFill>
              </a:rPr>
              <a:t>Profile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4" name="Text Box 87"/>
          <p:cNvSpPr txBox="1">
            <a:spLocks noChangeArrowheads="1"/>
          </p:cNvSpPr>
          <p:nvPr/>
        </p:nvSpPr>
        <p:spPr bwMode="auto">
          <a:xfrm>
            <a:off x="171450" y="5682091"/>
            <a:ext cx="70866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400" dirty="0"/>
              <a:t>*   Operating Cost does not include transfers </a:t>
            </a:r>
            <a:r>
              <a:rPr lang="en-US" sz="1400" dirty="0" smtClean="0"/>
              <a:t>or </a:t>
            </a:r>
            <a:r>
              <a:rPr lang="en-US" sz="1400" dirty="0"/>
              <a:t>capital improvement</a:t>
            </a:r>
          </a:p>
          <a:p>
            <a:pPr algn="l">
              <a:spcBef>
                <a:spcPct val="20000"/>
              </a:spcBef>
            </a:pPr>
            <a:r>
              <a:rPr lang="en-US" sz="1400" dirty="0"/>
              <a:t>**  </a:t>
            </a:r>
            <a:r>
              <a:rPr lang="en-US" sz="1400" dirty="0" smtClean="0"/>
              <a:t>Does not meet </a:t>
            </a:r>
            <a:r>
              <a:rPr lang="en-US" sz="1400" dirty="0"/>
              <a:t>target of 35</a:t>
            </a:r>
            <a:r>
              <a:rPr lang="en-US" sz="1400" dirty="0" smtClean="0"/>
              <a:t>% or less</a:t>
            </a:r>
            <a:endParaRPr lang="en-US" sz="1400" dirty="0"/>
          </a:p>
        </p:txBody>
      </p:sp>
      <p:graphicFrame>
        <p:nvGraphicFramePr>
          <p:cNvPr id="7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59773"/>
              </p:ext>
            </p:extLst>
          </p:nvPr>
        </p:nvGraphicFramePr>
        <p:xfrm>
          <a:off x="152400" y="1328740"/>
          <a:ext cx="8896349" cy="3422833"/>
        </p:xfrm>
        <a:graphic>
          <a:graphicData uri="http://schemas.openxmlformats.org/drawingml/2006/table">
            <a:tbl>
              <a:tblPr/>
              <a:tblGrid>
                <a:gridCol w="2419349"/>
                <a:gridCol w="1295400"/>
                <a:gridCol w="1295400"/>
                <a:gridCol w="1295400"/>
                <a:gridCol w="1295400"/>
                <a:gridCol w="1295400"/>
              </a:tblGrid>
              <a:tr h="81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2015-16</a:t>
                      </a:r>
                    </a:p>
                  </a:txBody>
                  <a:tcPr marT="45725" marB="45725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FY 2016-17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  FY 2017-18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 FY 2018-19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 Change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from 17-18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00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Salaries &amp; Benefits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230.4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241.6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257.4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278.7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185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Maintenance &amp; Operation/Capital Outlay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465.1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490.2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511.4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505.1  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(1.2%)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185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Operating Costs*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695.5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731.8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768.8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783.8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02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Personnel v. Operating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33.1%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33.0%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33.5%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35.6%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Count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1,566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1,579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1,587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1,588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0.1%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3800" y="3761601"/>
            <a:ext cx="42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 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800" dirty="0">
                <a:effectLst/>
              </a:rPr>
              <a:t>Total Personnel Appropriation </a:t>
            </a:r>
            <a:r>
              <a:rPr lang="en-US" sz="1800" dirty="0" smtClean="0">
                <a:effectLst/>
              </a:rPr>
              <a:t>- </a:t>
            </a:r>
            <a:r>
              <a:rPr lang="en-US" sz="1800" dirty="0">
                <a:solidFill>
                  <a:srgbClr val="C00000"/>
                </a:solidFill>
                <a:effectLst/>
              </a:rPr>
              <a:t>General Fund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Four-Year Comparison (in millions)</a:t>
            </a:r>
          </a:p>
        </p:txBody>
      </p:sp>
      <p:sp>
        <p:nvSpPr>
          <p:cNvPr id="1010762" name="Rectangle 74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</a:rPr>
              <a:t>FY </a:t>
            </a:r>
            <a:r>
              <a:rPr lang="en-US" sz="2800" dirty="0" smtClean="0">
                <a:solidFill>
                  <a:srgbClr val="C00000"/>
                </a:solidFill>
              </a:rPr>
              <a:t>2018-19 Citywide Organizational </a:t>
            </a:r>
            <a:r>
              <a:rPr lang="en-US" sz="2800" dirty="0">
                <a:solidFill>
                  <a:srgbClr val="C00000"/>
                </a:solidFill>
              </a:rPr>
              <a:t>Profile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Rectangle 84"/>
          <p:cNvSpPr>
            <a:spLocks noChangeArrowheads="1"/>
          </p:cNvSpPr>
          <p:nvPr/>
        </p:nvSpPr>
        <p:spPr bwMode="auto">
          <a:xfrm>
            <a:off x="212964" y="5801380"/>
            <a:ext cx="5806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 *Operating </a:t>
            </a:r>
            <a:r>
              <a:rPr lang="en-US" sz="1400" dirty="0"/>
              <a:t>Cost does not include </a:t>
            </a:r>
            <a:r>
              <a:rPr lang="en-US" sz="1400" dirty="0" smtClean="0"/>
              <a:t>transfers</a:t>
            </a:r>
            <a:endParaRPr lang="en-US" sz="1400" dirty="0"/>
          </a:p>
          <a:p>
            <a:pPr algn="l"/>
            <a:r>
              <a:rPr lang="en-US" sz="1400" dirty="0" smtClean="0"/>
              <a:t>**Does </a:t>
            </a:r>
            <a:r>
              <a:rPr lang="en-US" sz="1400" dirty="0"/>
              <a:t>not meet target </a:t>
            </a:r>
            <a:r>
              <a:rPr lang="en-US" sz="1400" dirty="0" smtClean="0"/>
              <a:t>of </a:t>
            </a:r>
            <a:r>
              <a:rPr lang="en-US" sz="1400" dirty="0"/>
              <a:t>75</a:t>
            </a:r>
            <a:r>
              <a:rPr lang="en-US" sz="1400" dirty="0" smtClean="0"/>
              <a:t>% or less</a:t>
            </a:r>
            <a:endParaRPr lang="en-US" sz="1400" dirty="0"/>
          </a:p>
        </p:txBody>
      </p:sp>
      <p:graphicFrame>
        <p:nvGraphicFramePr>
          <p:cNvPr id="76" name="Group 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26562225"/>
              </p:ext>
            </p:extLst>
          </p:nvPr>
        </p:nvGraphicFramePr>
        <p:xfrm>
          <a:off x="76200" y="1524000"/>
          <a:ext cx="8991600" cy="3140394"/>
        </p:xfrm>
        <a:graphic>
          <a:graphicData uri="http://schemas.openxmlformats.org/drawingml/2006/table">
            <a:tbl>
              <a:tblPr/>
              <a:tblGrid>
                <a:gridCol w="2438400"/>
                <a:gridCol w="1371600"/>
                <a:gridCol w="1295400"/>
                <a:gridCol w="1295400"/>
                <a:gridCol w="1371600"/>
                <a:gridCol w="1219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FY 2015-16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FY 2016-17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Adopted  FY 2017-18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Proposed  FY 2018-19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Change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from 17-18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110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Salaries &amp; Benefits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 142.2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147.7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162.6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  176.0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96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Maintenance &amp; Operation/Capital Outlay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38.6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49.8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47.8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(3.8%)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5110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Operating Costs*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180.8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191.8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212.4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      223.8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5.4%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7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Personnel v. Operating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78.7%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77.0%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76.6%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78.6%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Count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879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894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1.8%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0" y="4382869"/>
            <a:ext cx="557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*</a:t>
            </a:r>
            <a:endParaRPr lang="en-US" sz="12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4545" y="3810000"/>
            <a:ext cx="42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238" y="8382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800" dirty="0"/>
              <a:t>Total Personnel </a:t>
            </a:r>
            <a:r>
              <a:rPr lang="en-US" sz="1800" dirty="0" smtClean="0"/>
              <a:t>- </a:t>
            </a:r>
            <a:r>
              <a:rPr lang="en-US" sz="1800" kern="12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All Funds</a:t>
            </a:r>
            <a:r>
              <a:rPr lang="en-US" sz="16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6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</a:br>
            <a:r>
              <a:rPr lang="en-US" sz="1800" dirty="0" smtClean="0"/>
              <a:t>Management to Non-Management Ratio</a:t>
            </a:r>
            <a:endParaRPr lang="en-US" sz="1800" dirty="0"/>
          </a:p>
        </p:txBody>
      </p:sp>
      <p:graphicFrame>
        <p:nvGraphicFramePr>
          <p:cNvPr id="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15415741"/>
              </p:ext>
            </p:extLst>
          </p:nvPr>
        </p:nvGraphicFramePr>
        <p:xfrm>
          <a:off x="1066800" y="1970308"/>
          <a:ext cx="7238999" cy="1965960"/>
        </p:xfrm>
        <a:graphic>
          <a:graphicData uri="http://schemas.openxmlformats.org/drawingml/2006/table">
            <a:tbl>
              <a:tblPr/>
              <a:tblGrid>
                <a:gridCol w="2362199"/>
                <a:gridCol w="1219200"/>
                <a:gridCol w="477644"/>
                <a:gridCol w="1351156"/>
                <a:gridCol w="533401"/>
                <a:gridCol w="1295399"/>
              </a:tblGrid>
              <a:tr h="62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Employee  Count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Employee  Count 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Salary %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415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172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10.8%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16.8%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91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Non-Management**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1,416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89.2%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83.2%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282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1,588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719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52400" y="5486401"/>
            <a:ext cx="70866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600" dirty="0" smtClean="0"/>
              <a:t>*  Meets </a:t>
            </a:r>
            <a:r>
              <a:rPr lang="en-US" sz="1600" dirty="0"/>
              <a:t>target of </a:t>
            </a:r>
            <a:r>
              <a:rPr lang="en-US" sz="1600" dirty="0" smtClean="0"/>
              <a:t>25% maximum</a:t>
            </a:r>
          </a:p>
          <a:p>
            <a:pPr algn="l">
              <a:spcBef>
                <a:spcPct val="20000"/>
              </a:spcBef>
            </a:pPr>
            <a:r>
              <a:rPr lang="en-US" sz="1600" dirty="0" smtClean="0"/>
              <a:t>** Includes Supervisor, Technical/Professional, and General Employees</a:t>
            </a:r>
            <a:endParaRPr lang="en-US" sz="1600" dirty="0"/>
          </a:p>
        </p:txBody>
      </p:sp>
      <p:sp>
        <p:nvSpPr>
          <p:cNvPr id="8" name="Rectangle 59"/>
          <p:cNvSpPr txBox="1"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2018-19 Citywide Organizational Profile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550" y="259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534400" cy="609600"/>
          </a:xfrm>
        </p:spPr>
        <p:txBody>
          <a:bodyPr/>
          <a:lstStyle/>
          <a:p>
            <a:pPr algn="ctr"/>
            <a:r>
              <a:rPr lang="en-US" sz="3600" i="1" dirty="0" smtClean="0">
                <a:solidFill>
                  <a:srgbClr val="C00000"/>
                </a:solidFill>
                <a:effectLst/>
              </a:rPr>
              <a:t>FY 2018-19 Proposed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effectLst/>
              </a:rPr>
              <a:t>Summary of All Funds by Type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>
                <a:effectLst/>
              </a:rPr>
              <a:t>Definitions</a:t>
            </a:r>
            <a:endParaRPr lang="en-US" sz="24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848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Two Categories of Fund Type:</a:t>
            </a:r>
          </a:p>
          <a:p>
            <a:pPr algn="l">
              <a:buClr>
                <a:schemeClr val="tx1"/>
              </a:buClr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Governmental Funds </a:t>
            </a:r>
            <a:r>
              <a:rPr lang="en-US" sz="2400" dirty="0" smtClean="0"/>
              <a:t>– Used for specific governmental purposes and report on a modified accrual basis</a:t>
            </a:r>
          </a:p>
          <a:p>
            <a:pPr marL="1200150" lvl="2" indent="-285750" algn="l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marL="742950" lvl="1" indent="-285750"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Proprietary Funds </a:t>
            </a:r>
            <a:r>
              <a:rPr lang="en-US" sz="2400" dirty="0" smtClean="0"/>
              <a:t>– Used to report business-like operations and report </a:t>
            </a:r>
            <a:r>
              <a:rPr lang="en-US" sz="2400" dirty="0"/>
              <a:t>on a full accrual </a:t>
            </a:r>
            <a:r>
              <a:rPr lang="en-US" sz="2400" dirty="0" smtClean="0"/>
              <a:t>basis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>
                <a:effectLst/>
              </a:rPr>
              <a:t>Governmental Funds</a:t>
            </a:r>
            <a:endParaRPr lang="en-US" sz="24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4" y="1294100"/>
            <a:ext cx="8848725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342900" algn="l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General Fund: </a:t>
            </a:r>
            <a:r>
              <a:rPr lang="en-US" sz="2000" dirty="0" smtClean="0"/>
              <a:t>The </a:t>
            </a:r>
            <a:r>
              <a:rPr lang="en-US" sz="2000" dirty="0"/>
              <a:t>primary fund of the City used to account for all revenues and expenditures of the City not legally restricted as to </a:t>
            </a:r>
            <a:r>
              <a:rPr lang="en-US" sz="2000" dirty="0" smtClean="0"/>
              <a:t>use</a:t>
            </a:r>
          </a:p>
          <a:p>
            <a:pPr marL="514350" lvl="2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Special Revenue Funds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This fund type collects revenues that are restricted by the City, State, or Federal Government as to how they may be spent. Most of the special revenue funds are grant </a:t>
            </a:r>
            <a:r>
              <a:rPr lang="en-US" sz="2000" dirty="0" smtClean="0"/>
              <a:t>revenues</a:t>
            </a: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Debt Service Funds: </a:t>
            </a:r>
            <a:r>
              <a:rPr lang="en-US" sz="2000" dirty="0" smtClean="0"/>
              <a:t>This fund type is used to account for the </a:t>
            </a:r>
            <a:r>
              <a:rPr lang="en-US" sz="2000" dirty="0"/>
              <a:t>payment of principal and interest on an obligation resulting from the issuance of bonds, notes, or certificates of </a:t>
            </a:r>
            <a:r>
              <a:rPr lang="en-US" sz="2000" dirty="0" smtClean="0"/>
              <a:t>participation</a:t>
            </a: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Capital Improvement Funds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/>
              <a:t>U</a:t>
            </a:r>
            <a:r>
              <a:rPr lang="en-US" sz="2000" dirty="0" smtClean="0"/>
              <a:t>sed for </a:t>
            </a:r>
            <a:r>
              <a:rPr lang="en-US" sz="2000" dirty="0"/>
              <a:t>capital outlays including the acquisition or construction of capital facilities or other capital </a:t>
            </a:r>
            <a:r>
              <a:rPr lang="en-US" sz="2000" dirty="0" smtClean="0"/>
              <a:t>assets </a:t>
            </a:r>
            <a:endParaRPr lang="en-US" sz="2000" dirty="0"/>
          </a:p>
          <a:p>
            <a:pPr marL="1200150" lvl="2" indent="-28575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Budget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>
                <a:solidFill>
                  <a:schemeClr val="tx1"/>
                </a:solidFill>
              </a:rPr>
              <a:t>Proprietary </a:t>
            </a:r>
            <a:r>
              <a:rPr lang="en-US" sz="2400" dirty="0">
                <a:solidFill>
                  <a:schemeClr val="tx1"/>
                </a:solidFill>
              </a:rPr>
              <a:t>Funds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4" y="1788855"/>
            <a:ext cx="884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Enterprise Funds: </a:t>
            </a:r>
            <a:r>
              <a:rPr lang="en-US" sz="2000" dirty="0" smtClean="0"/>
              <a:t>This fund type serves the public and charges a fee for services or goods. Fees</a:t>
            </a:r>
            <a:r>
              <a:rPr lang="en-US" sz="2000" dirty="0"/>
              <a:t>, rather than taxes or transfers, are charged in order to fund the business which makes the fund </a:t>
            </a:r>
            <a:r>
              <a:rPr lang="en-US" sz="2000" dirty="0" smtClean="0"/>
              <a:t>self-supporting</a:t>
            </a:r>
          </a:p>
          <a:p>
            <a:pPr marL="514350" lvl="1" indent="-342900" algn="l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Internal Service Funds: </a:t>
            </a:r>
            <a:r>
              <a:rPr lang="en-US" sz="2000" dirty="0" smtClean="0"/>
              <a:t>This fund type provides </a:t>
            </a:r>
            <a:r>
              <a:rPr lang="en-US" sz="2000" dirty="0"/>
              <a:t>services to other City departments </a:t>
            </a:r>
            <a:r>
              <a:rPr lang="en-US" sz="2000" dirty="0" smtClean="0"/>
              <a:t>and </a:t>
            </a:r>
            <a:r>
              <a:rPr lang="en-US" sz="2000" dirty="0"/>
              <a:t>charges for services rendered, similar to a private business. It </a:t>
            </a:r>
            <a:r>
              <a:rPr lang="en-US" sz="2000" dirty="0" smtClean="0"/>
              <a:t>is intended </a:t>
            </a:r>
            <a:r>
              <a:rPr lang="en-US" sz="2000" dirty="0"/>
              <a:t>to be </a:t>
            </a:r>
            <a:r>
              <a:rPr lang="en-US" sz="2000" dirty="0" smtClean="0"/>
              <a:t>self-supporting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Proposed Budget</a:t>
            </a:r>
            <a:r>
              <a:rPr lang="en-US" sz="3200" i="1" dirty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>
                <a:solidFill>
                  <a:srgbClr val="C00000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Appropriations-All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Overview </a:t>
            </a:r>
          </a:p>
        </p:txBody>
      </p:sp>
      <p:graphicFrame>
        <p:nvGraphicFramePr>
          <p:cNvPr id="117967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45108"/>
              </p:ext>
            </p:extLst>
          </p:nvPr>
        </p:nvGraphicFramePr>
        <p:xfrm>
          <a:off x="381000" y="1295400"/>
          <a:ext cx="8382000" cy="4370832"/>
        </p:xfrm>
        <a:graphic>
          <a:graphicData uri="http://schemas.openxmlformats.org/drawingml/2006/table">
            <a:tbl>
              <a:tblPr/>
              <a:tblGrid>
                <a:gridCol w="457200"/>
                <a:gridCol w="2362200"/>
                <a:gridCol w="1600200"/>
                <a:gridCol w="1447800"/>
                <a:gridCol w="1524000"/>
                <a:gridCol w="990600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Fund 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Increase / 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Change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745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Governmental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Fund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$    215,042,945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227,786,018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12,743,073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 Revenue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98,780,317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110,812,413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12,032,096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Debt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2,222,150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397,759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16,008,821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28,403,000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12,394,179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45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Proprietary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Enterprise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393,568,677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433,641,396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40,072,719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111,291,567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117,703,617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6,412,050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87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All Funds – Grand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$ 836,914,477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$ 920,966,353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$ 84,051,876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0480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2017-18 </a:t>
            </a:r>
            <a:r>
              <a:rPr lang="en-US" sz="2800" dirty="0" smtClean="0">
                <a:solidFill>
                  <a:srgbClr val="C00000"/>
                </a:solidFill>
              </a:rPr>
              <a:t>3rd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 Quarter Update          </a:t>
            </a:r>
            <a:r>
              <a:rPr lang="en-US" sz="2800" dirty="0">
                <a:solidFill>
                  <a:srgbClr val="0070C0"/>
                </a:solidFill>
                <a:effectLst/>
              </a:rPr>
              <a:t/>
            </a:r>
            <a:br>
              <a:rPr lang="en-US" sz="2800" dirty="0">
                <a:solidFill>
                  <a:srgbClr val="0070C0"/>
                </a:solidFill>
                <a:effectLst/>
              </a:rPr>
            </a:br>
            <a:r>
              <a:rPr lang="en-US" sz="2400" dirty="0" smtClean="0">
                <a:effectLst/>
              </a:rPr>
              <a:t>General Fund Expenditures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FFFF00"/>
                </a:solidFill>
                <a:effectLst/>
              </a:rPr>
            </a:b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304800" y="139065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400" dirty="0">
                <a:solidFill>
                  <a:srgbClr val="111111"/>
                </a:solidFill>
              </a:rPr>
              <a:t>Department expenditures are tracking as expected</a:t>
            </a:r>
          </a:p>
          <a:p>
            <a:pPr marL="685800" lvl="1" indent="-342900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>
                <a:solidFill>
                  <a:srgbClr val="111111"/>
                </a:solidFill>
              </a:rPr>
              <a:t>Total expenditures </a:t>
            </a:r>
            <a:r>
              <a:rPr lang="en-US" sz="2200" dirty="0" smtClean="0">
                <a:solidFill>
                  <a:srgbClr val="111111"/>
                </a:solidFill>
              </a:rPr>
              <a:t>are $155.5 million (70% of total budget) compared to $146.2 </a:t>
            </a:r>
            <a:r>
              <a:rPr lang="en-US" sz="2200" dirty="0">
                <a:solidFill>
                  <a:srgbClr val="111111"/>
                </a:solidFill>
              </a:rPr>
              <a:t>million </a:t>
            </a:r>
            <a:r>
              <a:rPr lang="en-US" sz="2200" dirty="0" smtClean="0">
                <a:solidFill>
                  <a:srgbClr val="111111"/>
                </a:solidFill>
              </a:rPr>
              <a:t>(70.9%) at </a:t>
            </a:r>
            <a:r>
              <a:rPr lang="en-US" sz="2200" dirty="0">
                <a:solidFill>
                  <a:srgbClr val="111111"/>
                </a:solidFill>
              </a:rPr>
              <a:t>the same point last year</a:t>
            </a:r>
          </a:p>
          <a:p>
            <a:pPr marL="685800" lvl="1" indent="-342900" algn="l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All departments </a:t>
            </a:r>
            <a:r>
              <a:rPr lang="en-US" sz="2200" dirty="0">
                <a:solidFill>
                  <a:srgbClr val="111111"/>
                </a:solidFill>
              </a:rPr>
              <a:t>are </a:t>
            </a:r>
            <a:r>
              <a:rPr lang="en-US" sz="2200" dirty="0" smtClean="0">
                <a:solidFill>
                  <a:srgbClr val="111111"/>
                </a:solidFill>
              </a:rPr>
              <a:t>below </a:t>
            </a:r>
            <a:r>
              <a:rPr lang="en-US" sz="2200" dirty="0">
                <a:solidFill>
                  <a:srgbClr val="111111"/>
                </a:solidFill>
              </a:rPr>
              <a:t>the </a:t>
            </a:r>
            <a:r>
              <a:rPr lang="en-US" sz="2200" dirty="0" smtClean="0">
                <a:solidFill>
                  <a:srgbClr val="111111"/>
                </a:solidFill>
              </a:rPr>
              <a:t>75% mark</a:t>
            </a:r>
          </a:p>
          <a:p>
            <a:pPr marL="685800" lvl="1" indent="-342900" fontAlgn="base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>
                <a:solidFill>
                  <a:srgbClr val="111111"/>
                </a:solidFill>
              </a:rPr>
              <a:t>Transferring $9.0 million from one time sales tax audit to </a:t>
            </a:r>
            <a:r>
              <a:rPr lang="en-US" sz="2200" dirty="0" smtClean="0">
                <a:solidFill>
                  <a:srgbClr val="111111"/>
                </a:solidFill>
              </a:rPr>
              <a:t>CIP</a:t>
            </a:r>
          </a:p>
          <a:p>
            <a:pPr marL="1143000" lvl="2" indent="-342900" fontAlgn="base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Purchase of Maryland Street Retail Units - $1.5 million</a:t>
            </a:r>
          </a:p>
          <a:p>
            <a:pPr marL="1143000" lvl="2" indent="-342900" fontAlgn="base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Maryland Street &amp;  Alley Improvements - $3 million</a:t>
            </a:r>
          </a:p>
          <a:p>
            <a:pPr marL="1143000" lvl="2" indent="-342900" fontAlgn="base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Central Park Block Project - $2 million</a:t>
            </a:r>
          </a:p>
          <a:p>
            <a:pPr marL="1143000" lvl="2" indent="-342900" fontAlgn="base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Fremont Park Renovation - $2.5 million</a:t>
            </a:r>
          </a:p>
          <a:p>
            <a:pPr marL="1143000" lvl="2" indent="-342900" fontAlgn="base"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endParaRPr lang="en-US" sz="2200" dirty="0">
              <a:solidFill>
                <a:srgbClr val="11111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Budget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Appropriations-General Fund (1 of 2)</a:t>
            </a:r>
          </a:p>
        </p:txBody>
      </p:sp>
      <p:graphicFrame>
        <p:nvGraphicFramePr>
          <p:cNvPr id="118172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90487"/>
              </p:ext>
            </p:extLst>
          </p:nvPr>
        </p:nvGraphicFramePr>
        <p:xfrm>
          <a:off x="609600" y="1247860"/>
          <a:ext cx="8077200" cy="4441105"/>
        </p:xfrm>
        <a:graphic>
          <a:graphicData uri="http://schemas.openxmlformats.org/drawingml/2006/table">
            <a:tbl>
              <a:tblPr/>
              <a:tblGrid>
                <a:gridCol w="2895600"/>
                <a:gridCol w="1447800"/>
                <a:gridCol w="1447800"/>
                <a:gridCol w="1371600"/>
                <a:gridCol w="914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General Fund Department</a:t>
                      </a:r>
                    </a:p>
                  </a:txBody>
                  <a:tcPr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Increase / (Decrease)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Administrative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 5,000,178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5,787,467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 787,289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City Attorney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3,693,779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3,801,964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108,185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City Clerk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1,426,103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1,451,530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25,427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City Treasurer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751,262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793,464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42,202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Community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Development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16,173,654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17,465,318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1,291,664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Community Services &amp; Parks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12,388,470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12,830,845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442,375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lvl="1"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Continuous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Improvement, Performance &amp;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Audit*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1,253,381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1,384,355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130,974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58,345,524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59,414,713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1,069,189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Human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2,997,059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3,187,075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190,016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/>
            </a:r>
            <a:br>
              <a:rPr lang="en-US" sz="28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Appropriations-General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3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85330"/>
              </p:ext>
            </p:extLst>
          </p:nvPr>
        </p:nvGraphicFramePr>
        <p:xfrm>
          <a:off x="304800" y="1416367"/>
          <a:ext cx="8534400" cy="3030665"/>
        </p:xfrm>
        <a:graphic>
          <a:graphicData uri="http://schemas.openxmlformats.org/drawingml/2006/table">
            <a:tbl>
              <a:tblPr/>
              <a:tblGrid>
                <a:gridCol w="2743200"/>
                <a:gridCol w="1524000"/>
                <a:gridCol w="1600200"/>
                <a:gridCol w="1571625"/>
                <a:gridCol w="10953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General Fund Department</a:t>
                      </a:r>
                    </a:p>
                  </a:txBody>
                  <a:tcPr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Increase / (Decrease)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Library, Arts &amp; Culture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10,536,152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10,560,186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      24,034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Management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4,376,123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4,619,299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243,176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80,621,340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87,315,322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6,693,982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14,900,243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15,248,228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347,985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Transfers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2,579,677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3,926,252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1,346,575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885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General Fund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215,042,945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227,786,018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12,743,073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/>
            </a:r>
            <a:br>
              <a:rPr lang="en-US" sz="28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Revenue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4)</a:t>
            </a:r>
          </a:p>
        </p:txBody>
      </p:sp>
      <p:graphicFrame>
        <p:nvGraphicFramePr>
          <p:cNvPr id="11858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17865"/>
              </p:ext>
            </p:extLst>
          </p:nvPr>
        </p:nvGraphicFramePr>
        <p:xfrm>
          <a:off x="304800" y="1271905"/>
          <a:ext cx="8610600" cy="4699127"/>
        </p:xfrm>
        <a:graphic>
          <a:graphicData uri="http://schemas.openxmlformats.org/drawingml/2006/table">
            <a:tbl>
              <a:tblPr/>
              <a:tblGrid>
                <a:gridCol w="3505200"/>
                <a:gridCol w="1295400"/>
                <a:gridCol w="1371600"/>
                <a:gridCol w="1295400"/>
                <a:gridCol w="1143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201 - CDBG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1,674,621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1,689,680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15,059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0.9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202 - Housing Assistance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32,511,799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38,029,143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5,517,344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203 - Home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958,800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1,272,951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314,151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204 - Continuum of Care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1,524,809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2,416,477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891,668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205 - Emergency Solutions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180,382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147,970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(32,412)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(18.0%)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1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206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Workforce Innovation and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Opportunity Act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5,822,971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6,123,399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300,428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209 - Affordable Housing Trust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20,000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24,739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4,739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210 - Urban Art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292,850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89,500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(203,350)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(69.4%)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211 - Glendale Youth Alliance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1,904,061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2,088,316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184,255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/>
            </a:r>
            <a:br>
              <a:rPr lang="en-US" sz="28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</a:t>
            </a:r>
            <a:r>
              <a:rPr lang="en-US" sz="2400" dirty="0">
                <a:solidFill>
                  <a:schemeClr val="tx1"/>
                </a:solidFill>
                <a:effectLst/>
              </a:rPr>
              <a:t>Revenue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4)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793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79237"/>
              </p:ext>
            </p:extLst>
          </p:nvPr>
        </p:nvGraphicFramePr>
        <p:xfrm>
          <a:off x="365760" y="1143000"/>
          <a:ext cx="8625840" cy="5056632"/>
        </p:xfrm>
        <a:graphic>
          <a:graphicData uri="http://schemas.openxmlformats.org/drawingml/2006/table">
            <a:tbl>
              <a:tblPr/>
              <a:tblGrid>
                <a:gridCol w="3825240"/>
                <a:gridCol w="1295400"/>
                <a:gridCol w="1371600"/>
                <a:gridCol w="1219200"/>
                <a:gridCol w="914400"/>
              </a:tblGrid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212 - BEGIN Affordable Homeownership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$ 300,000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$ 300,000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   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213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– Low &amp; Mod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Income Housing Asset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1,612,257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1,660,143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47,886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216 -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923,618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367,004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(556,614)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(60.3%)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217 - Filming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481,604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609,464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127,860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222 - Measure M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1,911,100              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2,043,282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132,182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224 – Measure H Fund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278,114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278,114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251 - Air Quality Improvement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326,978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334,283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7,305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253 - San Fernando Landscape District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91,457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90,575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(882)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254 - Measure R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400,904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340,000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(60,904)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(15.2%)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255 - Measure R-Regional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1,765,000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4,520,000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2,755,000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156.1%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1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i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 smtClean="0">
                <a:solidFill>
                  <a:srgbClr val="C00000"/>
                </a:solidFill>
                <a:effectLst/>
              </a:rPr>
            </a:b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>
                <a:solidFill>
                  <a:srgbClr val="C00000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Appropriation-Special Revenue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4)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991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0273"/>
              </p:ext>
            </p:extLst>
          </p:nvPr>
        </p:nvGraphicFramePr>
        <p:xfrm>
          <a:off x="437198" y="1143000"/>
          <a:ext cx="8554402" cy="4675632"/>
        </p:xfrm>
        <a:graphic>
          <a:graphicData uri="http://schemas.openxmlformats.org/drawingml/2006/table">
            <a:tbl>
              <a:tblPr/>
              <a:tblGrid>
                <a:gridCol w="3733800"/>
                <a:gridCol w="1295400"/>
                <a:gridCol w="1371600"/>
                <a:gridCol w="1219200"/>
                <a:gridCol w="934402"/>
              </a:tblGrid>
              <a:tr h="362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256 - Transit Prop A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$4,202,315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$3,856,048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$(346,267)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(8.2%)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257 - Transit Prop C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4,005,369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4,146,567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141,198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258 - Transit Utility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9,944,008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10,333,998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389,990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260 - Asset Forfeiture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775,200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727,036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(48,164)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261 - Police Special Grants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781,536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775,682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(5,854)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(0.7%)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262 - Supplemental Law Enforcement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436,196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485,429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49,233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265 - Fire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4,400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4,400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266 - Fire Mutual Aid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300,001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299,999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267 - Special Events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481,294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1,195,010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713,716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148.3%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FY 2018-19 Proposed Budget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Summary of Appropriation-Special Revenue Funds (4 of 4)</a:t>
            </a:r>
          </a:p>
        </p:txBody>
      </p:sp>
      <p:graphicFrame>
        <p:nvGraphicFramePr>
          <p:cNvPr id="119201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29091"/>
              </p:ext>
            </p:extLst>
          </p:nvPr>
        </p:nvGraphicFramePr>
        <p:xfrm>
          <a:off x="304800" y="1048152"/>
          <a:ext cx="8686800" cy="4389480"/>
        </p:xfrm>
        <a:graphic>
          <a:graphicData uri="http://schemas.openxmlformats.org/drawingml/2006/table">
            <a:tbl>
              <a:tblPr/>
              <a:tblGrid>
                <a:gridCol w="3735885"/>
                <a:gridCol w="1296123"/>
                <a:gridCol w="1296123"/>
                <a:gridCol w="1444269"/>
                <a:gridCol w="914400"/>
              </a:tblGrid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270 - Nutritional Meals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442,712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457,464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14,752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275 - Library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694,625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185,267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(509,358)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(73.3%)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280 - Cable Access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291 - Electric Public Benefit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8,284,181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9,243,196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959,015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501 - Recreation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4,230,715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4,216,969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(13,746)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(0.3%)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510 - Hazardous Disposal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1,640,565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1,761,348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120,783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520 - Parking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9,853,989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9,533,959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(320,030)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4139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Special Revenue Total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$98,780,317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$110,812,413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$12,032,096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Appropriation-Debt Service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40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14121"/>
              </p:ext>
            </p:extLst>
          </p:nvPr>
        </p:nvGraphicFramePr>
        <p:xfrm>
          <a:off x="152400" y="1428115"/>
          <a:ext cx="8915400" cy="1543685"/>
        </p:xfrm>
        <a:graphic>
          <a:graphicData uri="http://schemas.openxmlformats.org/drawingml/2006/table">
            <a:tbl>
              <a:tblPr/>
              <a:tblGrid>
                <a:gridCol w="3595688"/>
                <a:gridCol w="1497012"/>
                <a:gridCol w="1423988"/>
                <a:gridCol w="1497012"/>
                <a:gridCol w="901700"/>
              </a:tblGrid>
              <a:tr h="286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303-Police Building Project 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$2,222,150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$2,619,909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$397,759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Debt Service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$2,222,150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$397,759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95250"/>
            <a:ext cx="8763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Appropriation-Capital Improvement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2)</a:t>
            </a:r>
          </a:p>
        </p:txBody>
      </p:sp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30464"/>
              </p:ext>
            </p:extLst>
          </p:nvPr>
        </p:nvGraphicFramePr>
        <p:xfrm>
          <a:off x="152400" y="1047758"/>
          <a:ext cx="8763000" cy="4972042"/>
        </p:xfrm>
        <a:graphic>
          <a:graphicData uri="http://schemas.openxmlformats.org/drawingml/2006/table">
            <a:tbl>
              <a:tblPr/>
              <a:tblGrid>
                <a:gridCol w="3657600"/>
                <a:gridCol w="1295400"/>
                <a:gridCol w="1447800"/>
                <a:gridCol w="1295400"/>
                <a:gridCol w="1066800"/>
              </a:tblGrid>
              <a:tr h="67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 401 Capital Improvement (GF)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$      450,000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100,000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(350,000)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(77.8%)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5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663,000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(613,000)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(92.5%)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5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2,616,100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2,833,000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216,900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5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Community Services &amp; Parks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3,171,771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5,250,000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2,078,229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65.5%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5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Community Development Department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6,500,000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187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Library, Arts &amp; Culture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(200,000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Transfer to Scholl Canyon Landfill Post-closure Fund (403)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4,560,000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2,560,000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128.0%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0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2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Total Fund 401 Capital Improvement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9,100,871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19,293,000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10,192,129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Appropriation-Capital Improvement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77212"/>
              </p:ext>
            </p:extLst>
          </p:nvPr>
        </p:nvGraphicFramePr>
        <p:xfrm>
          <a:off x="245746" y="1179139"/>
          <a:ext cx="8745854" cy="3099375"/>
        </p:xfrm>
        <a:graphic>
          <a:graphicData uri="http://schemas.openxmlformats.org/drawingml/2006/table">
            <a:tbl>
              <a:tblPr/>
              <a:tblGrid>
                <a:gridCol w="3696652"/>
                <a:gridCol w="1295400"/>
                <a:gridCol w="1295400"/>
                <a:gridCol w="1391602"/>
                <a:gridCol w="1066800"/>
              </a:tblGrid>
              <a:tr h="32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402-State Gas Tax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$4,135,000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$7,610,000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$3,475,000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84.0%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2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405-Parks Mitigation Fee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-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2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407-Library Mitigation Fee Fund</a:t>
                      </a: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-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(250,000)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68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409-CIP Reimbursement Fund</a:t>
                      </a: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2,122,950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(2,122,950)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3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410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San Fernando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Corr.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Tax Share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400,000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(400,000)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384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Capital Improvement Total</a:t>
                      </a: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$16,008,821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$28,403,000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$12,394,179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Appropriation-Enterprise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(1 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81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64417"/>
              </p:ext>
            </p:extLst>
          </p:nvPr>
        </p:nvGraphicFramePr>
        <p:xfrm>
          <a:off x="437198" y="1371600"/>
          <a:ext cx="8554402" cy="3733800"/>
        </p:xfrm>
        <a:graphic>
          <a:graphicData uri="http://schemas.openxmlformats.org/drawingml/2006/table">
            <a:tbl>
              <a:tblPr/>
              <a:tblGrid>
                <a:gridCol w="3429000"/>
                <a:gridCol w="1371600"/>
                <a:gridCol w="1467802"/>
                <a:gridCol w="1371600"/>
                <a:gridCol w="9144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525 - Sewer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$32,803,047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$39,630,237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$6,827,190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530 - Refuse Disposal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28,721,438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28,627,349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(94,089)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(0.3%)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582 - Electric Works Revenue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258,624,130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243,504,907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(15,119,223)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583 - Electric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6,485,320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47,158,938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40,673,618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627.2%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585 - Electric Customer Capital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1,819,781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2,000,000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180,219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588 – Electric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-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592 - Water Works Revenue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53,275,960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55,080,416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1,804,456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lvl="0"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76200" y="6611779"/>
            <a:ext cx="350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dirty="0"/>
              <a:t> * Includes </a:t>
            </a:r>
            <a:r>
              <a:rPr lang="en-US" sz="1000" dirty="0" smtClean="0"/>
              <a:t>Carryovers &amp; Adjustments</a:t>
            </a:r>
            <a:endParaRPr lang="en-US" sz="1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6018" y="76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algn="ctr" eaLnBrk="1" hangingPunct="1"/>
            <a:r>
              <a:rPr lang="en-US" sz="2800" kern="0" dirty="0" smtClean="0">
                <a:solidFill>
                  <a:srgbClr val="C00000"/>
                </a:solidFill>
              </a:rPr>
              <a:t>FY 2017-18 3rd Quarter Update</a:t>
            </a:r>
            <a:r>
              <a:rPr lang="en-US" sz="2400" kern="0" dirty="0" smtClean="0">
                <a:solidFill>
                  <a:srgbClr val="FFFF00"/>
                </a:solidFill>
              </a:rPr>
              <a:t/>
            </a:r>
            <a:br>
              <a:rPr lang="en-US" sz="2400" kern="0" dirty="0" smtClean="0">
                <a:solidFill>
                  <a:srgbClr val="FFFF00"/>
                </a:solidFill>
              </a:rPr>
            </a:br>
            <a:r>
              <a:rPr lang="en-US" sz="2400" kern="0" dirty="0" smtClean="0"/>
              <a:t>General Fund Expenditures</a:t>
            </a:r>
            <a:r>
              <a:rPr lang="en-US" sz="2400" kern="0" dirty="0" smtClean="0">
                <a:solidFill>
                  <a:srgbClr val="FFFF00"/>
                </a:solidFill>
              </a:rPr>
              <a:t/>
            </a:r>
            <a:br>
              <a:rPr lang="en-US" sz="2400" kern="0" dirty="0" smtClean="0">
                <a:solidFill>
                  <a:srgbClr val="FFFF00"/>
                </a:solidFill>
              </a:rPr>
            </a:br>
            <a:endParaRPr lang="en-US" sz="24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Group 2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27760214"/>
              </p:ext>
            </p:extLst>
          </p:nvPr>
        </p:nvGraphicFramePr>
        <p:xfrm>
          <a:off x="609600" y="844722"/>
          <a:ext cx="8001000" cy="5784678"/>
        </p:xfrm>
        <a:graphic>
          <a:graphicData uri="http://schemas.openxmlformats.org/drawingml/2006/table">
            <a:tbl>
              <a:tblPr/>
              <a:tblGrid>
                <a:gridCol w="2683329"/>
                <a:gridCol w="947057"/>
                <a:gridCol w="1170214"/>
                <a:gridCol w="1143000"/>
                <a:gridCol w="1143000"/>
                <a:gridCol w="914400"/>
              </a:tblGrid>
              <a:tr h="33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Adjustments*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Expended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Expended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374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Administrative 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231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  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5,231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     3,594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374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City Attorney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3,694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3,745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2,548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Clerk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1,426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1,776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595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Treasurer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751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837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555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Development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16,174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2,452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18,626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10,895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Comm. Services &amp; Parks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12,389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556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12,945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9,118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58,346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1,224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59,570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44,093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44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2,997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3,037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1,939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IPA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1,253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1,265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669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Library, Arts &amp; Culture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10,536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731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11,267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7,481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Services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4,376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4,576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2,990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80,621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384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81,005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59,222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14,900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380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15,280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9,919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2,580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385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2,965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1,840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Subtotal: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$215,043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$7,082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$222,125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$155,458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Pend. Approval 3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Qtr. Adj.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-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1,040</a:t>
                      </a:r>
                      <a:endParaRPr lang="en-US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1,040</a:t>
                      </a:r>
                      <a:endParaRPr lang="en-US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-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-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Subtotal: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$215,043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$8,122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$223,165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$155,458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 one-time sales tax to CIP 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-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9,000</a:t>
                      </a:r>
                      <a:endParaRPr lang="en-US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9,000</a:t>
                      </a:r>
                      <a:endParaRPr lang="en-US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-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-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Expenditures: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$215,043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$17,122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$232,165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$155,458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i="0" u="none" strike="noStrike" kern="1200" dirty="0" smtClean="0"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-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Appropriation-Enterprise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sz="24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0020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82673"/>
              </p:ext>
            </p:extLst>
          </p:nvPr>
        </p:nvGraphicFramePr>
        <p:xfrm>
          <a:off x="152400" y="1157097"/>
          <a:ext cx="8839200" cy="2772791"/>
        </p:xfrm>
        <a:graphic>
          <a:graphicData uri="http://schemas.openxmlformats.org/drawingml/2006/table">
            <a:tbl>
              <a:tblPr/>
              <a:tblGrid>
                <a:gridCol w="3276600"/>
                <a:gridCol w="1524000"/>
                <a:gridCol w="1600200"/>
                <a:gridCol w="1371600"/>
                <a:gridCol w="1066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593 - Water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$2,983,680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$8,602,062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$5,618,382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188.3%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595 - Water Customer Capital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1,471,000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1,471,000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-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598 – Water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701 - Fire Communication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7,384,321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7,416,487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32,166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Enterprise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$393,568,677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$433,641,396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$40,072,719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Appropriation-Internal Service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0220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18116"/>
              </p:ext>
            </p:extLst>
          </p:nvPr>
        </p:nvGraphicFramePr>
        <p:xfrm>
          <a:off x="76200" y="1160907"/>
          <a:ext cx="8915400" cy="4630293"/>
        </p:xfrm>
        <a:graphic>
          <a:graphicData uri="http://schemas.openxmlformats.org/drawingml/2006/table">
            <a:tbl>
              <a:tblPr/>
              <a:tblGrid>
                <a:gridCol w="3352800"/>
                <a:gridCol w="1524000"/>
                <a:gridCol w="1635442"/>
                <a:gridCol w="1336358"/>
                <a:gridCol w="1066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601 - Fleet Management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$18,228,087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$20,273,915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$2,045,828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602 - Joint Helicopter Operation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3,252,662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1,535,980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(1,716,682)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(52.8%)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603 - ISD Infrastructure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8,507,798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13,430,865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4,923,067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604 - ISD Applications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11,241,365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9,920,494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(1,320,871)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(11.8%)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607 - Building Maintenance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8,546,671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8,672,128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125,457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12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610 - Unemployment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75,020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741,028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666,008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887.8%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612 - Liability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8,548,211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7,327,247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(1,220,964)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(14.3%)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614 - Compensation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13,513,294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14,996,770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1,483,476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615 - Dental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1,490,082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1,960,222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470,140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C00000"/>
                </a:solidFill>
                <a:effectLst/>
              </a:rPr>
              <a:t/>
            </a:r>
            <a:br>
              <a:rPr lang="en-US" i="1" dirty="0">
                <a:solidFill>
                  <a:srgbClr val="C00000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Appropriation-Internal Service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alt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0425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03750"/>
              </p:ext>
            </p:extLst>
          </p:nvPr>
        </p:nvGraphicFramePr>
        <p:xfrm>
          <a:off x="228600" y="1189482"/>
          <a:ext cx="8729980" cy="3763518"/>
        </p:xfrm>
        <a:graphic>
          <a:graphicData uri="http://schemas.openxmlformats.org/drawingml/2006/table">
            <a:tbl>
              <a:tblPr/>
              <a:tblGrid>
                <a:gridCol w="3548380"/>
                <a:gridCol w="1371600"/>
                <a:gridCol w="1447800"/>
                <a:gridCol w="1328420"/>
                <a:gridCol w="103378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616 - Medical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$25,774,990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$25,097,496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$(677,494)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617 - Vision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261,840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490,844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229,004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87.5%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640 - Compensated Absences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5,261,012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4,706,368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(554,644)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641 - RHSP Benefits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2,028,643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1,528,375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(500,268)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(24.7%)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642 - Post Employment Benefits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222,429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628,842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406,413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182.7%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660 - ISD Wireless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4,339,463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6,393,043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2,053,580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Internal Service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$111,291,567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$117,703,617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$6,412,050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FY 2018-19 </a:t>
            </a:r>
            <a:r>
              <a:rPr lang="en-US" sz="2800" dirty="0">
                <a:solidFill>
                  <a:srgbClr val="C0000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Appropriations-All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Recap </a:t>
            </a:r>
          </a:p>
        </p:txBody>
      </p:sp>
      <p:graphicFrame>
        <p:nvGraphicFramePr>
          <p:cNvPr id="117967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58971"/>
              </p:ext>
            </p:extLst>
          </p:nvPr>
        </p:nvGraphicFramePr>
        <p:xfrm>
          <a:off x="381000" y="1333119"/>
          <a:ext cx="8382000" cy="4278249"/>
        </p:xfrm>
        <a:graphic>
          <a:graphicData uri="http://schemas.openxmlformats.org/drawingml/2006/table">
            <a:tbl>
              <a:tblPr/>
              <a:tblGrid>
                <a:gridCol w="457200"/>
                <a:gridCol w="2362200"/>
                <a:gridCol w="1600200"/>
                <a:gridCol w="1447800"/>
                <a:gridCol w="1524000"/>
                <a:gridCol w="990600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Fund 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Increase / 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Change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745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Governmental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Fund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$    215,042,945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227,786,018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12,743,073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 Revenue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98,780,317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110,812,413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12,032,096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Debt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2,222,150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397,759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16,008,821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28,403,000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12,394,179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45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Proprietary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Enterprise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393,568,677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433,641,396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40,072,719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111,291,567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117,703,617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6,412,050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All Funds – Grand Total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836,914,477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920,966,353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84,051,876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FY 2018-19 Departmental Dashboards</a:t>
            </a:r>
          </a:p>
        </p:txBody>
      </p:sp>
    </p:spTree>
    <p:extLst>
      <p:ext uri="{BB962C8B-B14F-4D97-AF65-F5344CB8AC3E}">
        <p14:creationId xmlns:p14="http://schemas.microsoft.com/office/powerpoint/2010/main" val="2027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Administrative</a:t>
            </a:r>
            <a:r>
              <a:rPr lang="en-US" alt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effectLst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694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Administrative Services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>
                <a:solidFill>
                  <a:srgbClr val="C00000"/>
                </a:solidFill>
              </a:rPr>
              <a:t>Proposed 2018-19 Budget Summary</a:t>
            </a: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1137803"/>
              </p:ext>
            </p:extLst>
          </p:nvPr>
        </p:nvGraphicFramePr>
        <p:xfrm>
          <a:off x="76200" y="1005840"/>
          <a:ext cx="4419600" cy="2194560"/>
        </p:xfrm>
        <a:graphic>
          <a:graphicData uri="http://schemas.openxmlformats.org/drawingml/2006/table">
            <a:tbl>
              <a:tblPr/>
              <a:tblGrid>
                <a:gridCol w="2570163"/>
                <a:gridCol w="1849437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$ 4,781,613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1,005,854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$ 5,787,467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63157245"/>
              </p:ext>
            </p:extLst>
          </p:nvPr>
        </p:nvGraphicFramePr>
        <p:xfrm>
          <a:off x="304800" y="3581400"/>
          <a:ext cx="8458200" cy="1402080"/>
        </p:xfrm>
        <a:graphic>
          <a:graphicData uri="http://schemas.openxmlformats.org/drawingml/2006/table">
            <a:tbl>
              <a:tblPr/>
              <a:tblGrid>
                <a:gridCol w="2678113"/>
                <a:gridCol w="1665287"/>
                <a:gridCol w="1752600"/>
                <a:gridCol w="1600200"/>
                <a:gridCol w="762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$  5,000,178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$  5,787,467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$ 787,289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20636"/>
              </p:ext>
            </p:extLst>
          </p:nvPr>
        </p:nvGraphicFramePr>
        <p:xfrm>
          <a:off x="4876800" y="990600"/>
          <a:ext cx="4191000" cy="221996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28.35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37.35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City Attorney</a:t>
            </a:r>
          </a:p>
        </p:txBody>
      </p:sp>
    </p:spTree>
    <p:extLst>
      <p:ext uri="{BB962C8B-B14F-4D97-AF65-F5344CB8AC3E}">
        <p14:creationId xmlns:p14="http://schemas.microsoft.com/office/powerpoint/2010/main" val="18076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City</a:t>
            </a:r>
            <a:r>
              <a:rPr lang="en-US" sz="2800" dirty="0" smtClean="0"/>
              <a:t> </a:t>
            </a:r>
            <a:r>
              <a:rPr lang="en-US" sz="2800" dirty="0" smtClean="0">
                <a:effectLst/>
              </a:rPr>
              <a:t>Attorney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4268640"/>
              </p:ext>
            </p:extLst>
          </p:nvPr>
        </p:nvGraphicFramePr>
        <p:xfrm>
          <a:off x="228600" y="1264920"/>
          <a:ext cx="4267200" cy="2164080"/>
        </p:xfrm>
        <a:graphic>
          <a:graphicData uri="http://schemas.openxmlformats.org/drawingml/2006/table">
            <a:tbl>
              <a:tblPr/>
              <a:tblGrid>
                <a:gridCol w="2570163"/>
                <a:gridCol w="1697037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3,983,478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7,145,733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$ 11,129,211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48930221"/>
              </p:ext>
            </p:extLst>
          </p:nvPr>
        </p:nvGraphicFramePr>
        <p:xfrm>
          <a:off x="228600" y="3810000"/>
          <a:ext cx="8763000" cy="2057400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1524000"/>
                <a:gridCol w="1600200"/>
                <a:gridCol w="1066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3,693,779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3,801,964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  108,185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612 - Liability Insurance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8,548,211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7,327,247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(1,220,964)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(14.3%)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12,241,990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$ 11,129,211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(1,112,779)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(9.1%)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14985"/>
              </p:ext>
            </p:extLst>
          </p:nvPr>
        </p:nvGraphicFramePr>
        <p:xfrm>
          <a:off x="4800600" y="1264920"/>
          <a:ext cx="4191000" cy="216408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35.5%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10.31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19.73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City Clerk</a:t>
            </a:r>
          </a:p>
        </p:txBody>
      </p:sp>
    </p:spTree>
    <p:extLst>
      <p:ext uri="{BB962C8B-B14F-4D97-AF65-F5344CB8AC3E}">
        <p14:creationId xmlns:p14="http://schemas.microsoft.com/office/powerpoint/2010/main" val="8677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FY 2017-18 3rd Quarter Update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400" dirty="0" smtClean="0"/>
              <a:t>Pending Budget Adjustments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559314"/>
              </p:ext>
            </p:extLst>
          </p:nvPr>
        </p:nvGraphicFramePr>
        <p:xfrm>
          <a:off x="381000" y="1509303"/>
          <a:ext cx="8305801" cy="3748498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1971805"/>
                <a:gridCol w="2194155"/>
                <a:gridCol w="4139841"/>
              </a:tblGrid>
              <a:tr h="54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Pending One-time Adjustments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 Clerk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       7,000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 &amp; Training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762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Plans &amp; Outreach Efforts; East/West Community Plan Historic Context &amp; Resource Survey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762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488,860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Emergency Operation Plan; Equipment for Engines; Upgrades to Equipment; Various Capital Outlay Items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64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Dispatch Consoles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317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Works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 Impact Studies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  <a:tr h="317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Adjustments: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 1,039,860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8229600" y="0"/>
            <a:ext cx="914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City</a:t>
            </a:r>
            <a:r>
              <a:rPr lang="en-US" sz="2800" dirty="0" smtClean="0"/>
              <a:t> </a:t>
            </a:r>
            <a:r>
              <a:rPr lang="en-US" sz="2800" dirty="0" smtClean="0">
                <a:effectLst/>
              </a:rPr>
              <a:t>Clerk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7100782"/>
              </p:ext>
            </p:extLst>
          </p:nvPr>
        </p:nvGraphicFramePr>
        <p:xfrm>
          <a:off x="228600" y="1341120"/>
          <a:ext cx="4267200" cy="2164080"/>
        </p:xfrm>
        <a:graphic>
          <a:graphicData uri="http://schemas.openxmlformats.org/drawingml/2006/table">
            <a:tbl>
              <a:tblPr/>
              <a:tblGrid>
                <a:gridCol w="2570163"/>
                <a:gridCol w="1697037"/>
              </a:tblGrid>
              <a:tr h="152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 757,917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693,613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$ 1,451,530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43177402"/>
              </p:ext>
            </p:extLst>
          </p:nvPr>
        </p:nvGraphicFramePr>
        <p:xfrm>
          <a:off x="457200" y="4191000"/>
          <a:ext cx="8000999" cy="1447800"/>
        </p:xfrm>
        <a:graphic>
          <a:graphicData uri="http://schemas.openxmlformats.org/drawingml/2006/table">
            <a:tbl>
              <a:tblPr/>
              <a:tblGrid>
                <a:gridCol w="2730115"/>
                <a:gridCol w="1308484"/>
                <a:gridCol w="1398973"/>
                <a:gridCol w="1320553"/>
                <a:gridCol w="124287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1,426,103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1,451,530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25,427   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9571"/>
              </p:ext>
            </p:extLst>
          </p:nvPr>
        </p:nvGraphicFramePr>
        <p:xfrm>
          <a:off x="4724400" y="1341120"/>
          <a:ext cx="4191000" cy="216408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69.0%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7.25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City Treasurer</a:t>
            </a:r>
          </a:p>
        </p:txBody>
      </p:sp>
    </p:spTree>
    <p:extLst>
      <p:ext uri="{BB962C8B-B14F-4D97-AF65-F5344CB8AC3E}">
        <p14:creationId xmlns:p14="http://schemas.microsoft.com/office/powerpoint/2010/main" val="35738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City</a:t>
            </a:r>
            <a:r>
              <a:rPr lang="en-US" sz="2800" dirty="0" smtClean="0"/>
              <a:t> </a:t>
            </a:r>
            <a:r>
              <a:rPr lang="en-US" sz="2800" dirty="0" smtClean="0">
                <a:effectLst/>
              </a:rPr>
              <a:t>Treasurer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>
                <a:solidFill>
                  <a:srgbClr val="C00000"/>
                </a:solidFill>
                <a:effectLst/>
              </a:rPr>
              <a:t>Proposed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0987810"/>
              </p:ext>
            </p:extLst>
          </p:nvPr>
        </p:nvGraphicFramePr>
        <p:xfrm>
          <a:off x="228600" y="1295400"/>
          <a:ext cx="4267200" cy="2209800"/>
        </p:xfrm>
        <a:graphic>
          <a:graphicData uri="http://schemas.openxmlformats.org/drawingml/2006/table">
            <a:tbl>
              <a:tblPr/>
              <a:tblGrid>
                <a:gridCol w="2570163"/>
                <a:gridCol w="1697037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  675,421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118,043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$ 793,464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60356788"/>
              </p:ext>
            </p:extLst>
          </p:nvPr>
        </p:nvGraphicFramePr>
        <p:xfrm>
          <a:off x="609600" y="4114800"/>
          <a:ext cx="7874961" cy="1473200"/>
        </p:xfrm>
        <a:graphic>
          <a:graphicData uri="http://schemas.openxmlformats.org/drawingml/2006/table">
            <a:tbl>
              <a:tblPr/>
              <a:tblGrid>
                <a:gridCol w="2743200"/>
                <a:gridCol w="1436687"/>
                <a:gridCol w="1322387"/>
                <a:gridCol w="1184945"/>
                <a:gridCol w="1187742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$   751,262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$   793,464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$  42,202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96673"/>
              </p:ext>
            </p:extLst>
          </p:nvPr>
        </p:nvGraphicFramePr>
        <p:xfrm>
          <a:off x="4724400" y="1295400"/>
          <a:ext cx="4191000" cy="220980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3.1%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5.16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9081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Community Development (1 of 3)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295028"/>
              </p:ext>
            </p:extLst>
          </p:nvPr>
        </p:nvGraphicFramePr>
        <p:xfrm>
          <a:off x="228600" y="1188720"/>
          <a:ext cx="4267200" cy="2164080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16,832,102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42,832,939</a:t>
                      </a: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6,500,000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$  66,196,041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84022"/>
              </p:ext>
            </p:extLst>
          </p:nvPr>
        </p:nvGraphicFramePr>
        <p:xfrm>
          <a:off x="4724400" y="1219200"/>
          <a:ext cx="4191000" cy="2164080"/>
        </p:xfrm>
        <a:graphic>
          <a:graphicData uri="http://schemas.openxmlformats.org/drawingml/2006/table">
            <a:tbl>
              <a:tblPr/>
              <a:tblGrid>
                <a:gridCol w="2224088"/>
                <a:gridCol w="976312"/>
                <a:gridCol w="990600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101.64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71.5%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142.05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32117"/>
              </p:ext>
            </p:extLst>
          </p:nvPr>
        </p:nvGraphicFramePr>
        <p:xfrm>
          <a:off x="228600" y="3810000"/>
          <a:ext cx="8763000" cy="2286000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524000"/>
                <a:gridCol w="1295400"/>
                <a:gridCol w="914400"/>
              </a:tblGrid>
              <a:tr h="346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678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$ 16,173,654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$ 17,465,318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$ 1,291,664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9834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202 - Housing Assistance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32,511,799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38,029,143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5,517,344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63651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203 - Home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958,800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1,272,951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314,151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209 - Affordable Housing Trust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20,000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24,739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4,739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0291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Community Development (2 of 3)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>
                <a:solidFill>
                  <a:srgbClr val="C00000"/>
                </a:solidFill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</a:rPr>
              <a:t>2018-19 </a:t>
            </a:r>
            <a:r>
              <a:rPr lang="en-US" sz="2400" dirty="0">
                <a:solidFill>
                  <a:srgbClr val="C00000"/>
                </a:solidFill>
              </a:rPr>
              <a:t>Budget Summary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6102638"/>
              </p:ext>
            </p:extLst>
          </p:nvPr>
        </p:nvGraphicFramePr>
        <p:xfrm>
          <a:off x="152400" y="1280106"/>
          <a:ext cx="8915400" cy="3901494"/>
        </p:xfrm>
        <a:graphic>
          <a:graphicData uri="http://schemas.openxmlformats.org/drawingml/2006/table">
            <a:tbl>
              <a:tblPr/>
              <a:tblGrid>
                <a:gridCol w="3733800"/>
                <a:gridCol w="1295400"/>
                <a:gridCol w="1524000"/>
                <a:gridCol w="1295400"/>
                <a:gridCol w="1066800"/>
              </a:tblGrid>
              <a:tr h="33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8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212 - BEGIN Affordable Home.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 300,000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    300,000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-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&amp; Mod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Housing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1,612,257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1,660,143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47,886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216 -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923,618 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(923,618) 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(100.0%)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217 - Filming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481,604  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609,464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127,860   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222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 M Local Return 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1,911,100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(1,911,100)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(100.0%)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251 - Air Quality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326,978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334,283                         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7,305                               </a:t>
                      </a: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2.2%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254 - Measure R Local Return 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400,904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2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(400,904)</a:t>
                      </a: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52400" y="5715000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400" dirty="0" smtClean="0"/>
              <a:t>*  Fund shifting to Public Works beginning FY 2018-19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Community Development (3 of 3)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>
                <a:solidFill>
                  <a:srgbClr val="C00000"/>
                </a:solidFill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</a:rPr>
              <a:t>2018-19 </a:t>
            </a:r>
            <a:r>
              <a:rPr lang="en-US" sz="2400" dirty="0">
                <a:solidFill>
                  <a:srgbClr val="C00000"/>
                </a:solidFill>
              </a:rPr>
              <a:t>Budget Summary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7521342"/>
              </p:ext>
            </p:extLst>
          </p:nvPr>
        </p:nvGraphicFramePr>
        <p:xfrm>
          <a:off x="76200" y="1356306"/>
          <a:ext cx="8991600" cy="4053894"/>
        </p:xfrm>
        <a:graphic>
          <a:graphicData uri="http://schemas.openxmlformats.org/drawingml/2006/table">
            <a:tbl>
              <a:tblPr/>
              <a:tblGrid>
                <a:gridCol w="3733800"/>
                <a:gridCol w="1295400"/>
                <a:gridCol w="1371600"/>
                <a:gridCol w="1447800"/>
                <a:gridCol w="1143000"/>
              </a:tblGrid>
              <a:tr h="33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8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1111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256 - Transit Prop A Local Return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$ 4,202,315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               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(4,202,315)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257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Transit Prop C Local Return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4,005,369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(4,005,369)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Transit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Utility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9,944,008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(9,944,008)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401 -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6,500,000</a:t>
                      </a: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6,500,000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409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CIP Reimbursement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1,556,400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2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(1,556,400)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410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San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Fern. Corr.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Tax Share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400,000 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2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(400,000)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 Budget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$75,728,806 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$ 66,196,041 </a:t>
                      </a:r>
                      <a:endParaRPr lang="en-US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(9,532,765)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(12.6%)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200" b="0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52400" y="5864423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400" dirty="0" smtClean="0"/>
              <a:t>*  Fund shifting to Public Works beginning FY 2018-19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  <a:effectLst/>
              </a:rPr>
              <a:t>Community Services &amp; Parks</a:t>
            </a:r>
          </a:p>
        </p:txBody>
      </p:sp>
    </p:spTree>
    <p:extLst>
      <p:ext uri="{BB962C8B-B14F-4D97-AF65-F5344CB8AC3E}">
        <p14:creationId xmlns:p14="http://schemas.microsoft.com/office/powerpoint/2010/main" val="20301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Community</a:t>
            </a:r>
            <a:r>
              <a:rPr lang="en-US" sz="2800" dirty="0" smtClean="0"/>
              <a:t> </a:t>
            </a:r>
            <a:r>
              <a:rPr lang="en-US" sz="2800" dirty="0" smtClean="0">
                <a:effectLst/>
              </a:rPr>
              <a:t>Services</a:t>
            </a:r>
            <a:r>
              <a:rPr lang="en-US" sz="2800" dirty="0" smtClean="0"/>
              <a:t> &amp; </a:t>
            </a:r>
            <a:r>
              <a:rPr lang="en-US" sz="2800" dirty="0" smtClean="0">
                <a:effectLst/>
              </a:rPr>
              <a:t>Parks</a:t>
            </a:r>
            <a:r>
              <a:rPr lang="en-US" sz="2800" dirty="0" smtClean="0"/>
              <a:t> (1 </a:t>
            </a:r>
            <a:r>
              <a:rPr lang="en-US" sz="2800" dirty="0" smtClean="0">
                <a:effectLst/>
              </a:rPr>
              <a:t>of</a:t>
            </a:r>
            <a:r>
              <a:rPr lang="en-US" sz="2800" dirty="0" smtClean="0"/>
              <a:t> 2)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9853184"/>
              </p:ext>
            </p:extLst>
          </p:nvPr>
        </p:nvGraphicFramePr>
        <p:xfrm>
          <a:off x="152400" y="960120"/>
          <a:ext cx="4419600" cy="2133600"/>
        </p:xfrm>
        <a:graphic>
          <a:graphicData uri="http://schemas.openxmlformats.org/drawingml/2006/table">
            <a:tbl>
              <a:tblPr/>
              <a:tblGrid>
                <a:gridCol w="2525486"/>
                <a:gridCol w="1894114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Salaries &amp;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$  17,071,314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M&amp;O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13,544,924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Outlay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-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Improvement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6,750,000   </a:t>
                      </a:r>
                    </a:p>
                  </a:txBody>
                  <a:tcPr marL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$ 37,366,238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79101"/>
              </p:ext>
            </p:extLst>
          </p:nvPr>
        </p:nvGraphicFramePr>
        <p:xfrm>
          <a:off x="4724400" y="990600"/>
          <a:ext cx="4343400" cy="2133600"/>
        </p:xfrm>
        <a:graphic>
          <a:graphicData uri="http://schemas.openxmlformats.org/drawingml/2006/table">
            <a:tbl>
              <a:tblPr/>
              <a:tblGrid>
                <a:gridCol w="2304964"/>
                <a:gridCol w="1011814"/>
                <a:gridCol w="1026622"/>
              </a:tblGrid>
              <a:tr h="1524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15.00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5.4%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82.25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179.67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277.92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14287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32949"/>
              </p:ext>
            </p:extLst>
          </p:nvPr>
        </p:nvGraphicFramePr>
        <p:xfrm>
          <a:off x="152400" y="3429000"/>
          <a:ext cx="8915400" cy="2590800"/>
        </p:xfrm>
        <a:graphic>
          <a:graphicData uri="http://schemas.openxmlformats.org/drawingml/2006/table">
            <a:tbl>
              <a:tblPr/>
              <a:tblGrid>
                <a:gridCol w="3657600"/>
                <a:gridCol w="1524000"/>
                <a:gridCol w="1524000"/>
                <a:gridCol w="1219200"/>
                <a:gridCol w="990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101 -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$ 12,388,470 </a:t>
                      </a:r>
                      <a:endParaRPr kumimoji="0" lang="en-US" sz="16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$12,830,845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$ 442,375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201 - CDBG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1,674,621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1,689,680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15,059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.9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204 - Continuum of Care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1,524,809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2,416,477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891,668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58.5%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205 - Emergency Solutions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180,382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147,970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(32,412)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(18.0%)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>Community Services &amp; Parks (2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solidFill>
                  <a:srgbClr val="C00000"/>
                </a:solidFill>
                <a:effectLst/>
              </a:rPr>
              <a:t>Proposed 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2018-19 </a:t>
            </a:r>
            <a:r>
              <a:rPr lang="en-US" sz="2400" dirty="0">
                <a:solidFill>
                  <a:srgbClr val="C00000"/>
                </a:solidFill>
                <a:effectLst/>
              </a:rPr>
              <a:t>Budget Summary</a:t>
            </a:r>
            <a:endParaRPr lang="en-US" sz="24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3472540"/>
              </p:ext>
            </p:extLst>
          </p:nvPr>
        </p:nvGraphicFramePr>
        <p:xfrm>
          <a:off x="76200" y="1143000"/>
          <a:ext cx="8991600" cy="4572000"/>
        </p:xfrm>
        <a:graphic>
          <a:graphicData uri="http://schemas.openxmlformats.org/drawingml/2006/table">
            <a:tbl>
              <a:tblPr/>
              <a:tblGrid>
                <a:gridCol w="3962400"/>
                <a:gridCol w="1371600"/>
                <a:gridCol w="1447800"/>
                <a:gridCol w="1219200"/>
                <a:gridCol w="990600"/>
              </a:tblGrid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Adopted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2017-18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   Proposed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206 - Workforce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Innov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Opport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Act 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5,822,971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6,123,399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300,428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211 - Glendale Youth Alliance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1,904,061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2,088,316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184,255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216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Grant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367,004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367,004   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224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Measure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278,114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278,114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270 - Nutritional Meals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442,712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457,464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14,752     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3.3%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401 -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3,171,771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5,250,000  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2,078,229                       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65.5%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405 - Parks Mitigation Fee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501 - Recreation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4,230,715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4,216,969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(13,746)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(0.3%)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57200" marR="0" lvl="2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$31,340,512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$37,366,238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$6,025,726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457200" marR="0" lvl="2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762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venir LT Std 65 Medium"/>
      <a:ea typeface=""/>
      <a:cs typeface=""/>
    </a:majorFont>
    <a:minorFont>
      <a:latin typeface="Avenir LT Std 45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Bea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Bea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MarigoldPowerPointTemplate</Template>
  <TotalTime>4234</TotalTime>
  <Words>9898</Words>
  <Application>Microsoft Office PowerPoint</Application>
  <PresentationFormat>On-screen Show (4:3)</PresentationFormat>
  <Paragraphs>3326</Paragraphs>
  <Slides>125</Slides>
  <Notes>91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9" baseType="lpstr">
      <vt:lpstr>Custom Design</vt:lpstr>
      <vt:lpstr>2_Custom Design</vt:lpstr>
      <vt:lpstr>1_Custom Design</vt:lpstr>
      <vt:lpstr>Microsoft Excel Chart</vt:lpstr>
      <vt:lpstr>PowerPoint Presentation</vt:lpstr>
      <vt:lpstr>Agenda</vt:lpstr>
      <vt:lpstr>Agenda</vt:lpstr>
      <vt:lpstr>City of Glendale  Third Quarter Financial Update May 1, 2018</vt:lpstr>
      <vt:lpstr>FY 2017-18 3rd Quarter Update General Fund Revenues </vt:lpstr>
      <vt:lpstr>General Fund Resources - March 31, 2018 (In Thousands)</vt:lpstr>
      <vt:lpstr>FY 2017-18 3rd Quarter Update           General Fund Expenditures </vt:lpstr>
      <vt:lpstr>PowerPoint Presentation</vt:lpstr>
      <vt:lpstr>FY 2017-18 3rd Quarter Update Pending Budget Adjustments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2018-19 General Fund Proposed Budget Fund Balance Projection </vt:lpstr>
      <vt:lpstr>PowerPoint Presentation</vt:lpstr>
      <vt:lpstr>PowerPoint Presentation</vt:lpstr>
      <vt:lpstr>PowerPoint Presentation</vt:lpstr>
      <vt:lpstr>PowerPoint Presentation</vt:lpstr>
      <vt:lpstr>FY 2018-19 General Fund Proposed Budget Proposed Service Level Adjustments  Recap</vt:lpstr>
      <vt:lpstr>PowerPoint Presentation</vt:lpstr>
      <vt:lpstr> FY 2018-19 Proposed Budget Revenue Estimates  &amp; Opportunities </vt:lpstr>
      <vt:lpstr>General Fund Revenues Introduction </vt:lpstr>
      <vt:lpstr>FY 2017-18 General Fund Adopted Budget Resources vs Appropriations</vt:lpstr>
      <vt:lpstr>Proposition 13</vt:lpstr>
      <vt:lpstr>Proposition 8</vt:lpstr>
      <vt:lpstr>PowerPoint Presentation</vt:lpstr>
      <vt:lpstr>Proposition 218</vt:lpstr>
      <vt:lpstr>Proposition 26</vt:lpstr>
      <vt:lpstr>New California Ballot Initiative</vt:lpstr>
      <vt:lpstr>PowerPoint Presentation</vt:lpstr>
      <vt:lpstr>PowerPoint Presentation</vt:lpstr>
      <vt:lpstr>Tri City Comparison Property Tax Breakdown</vt:lpstr>
      <vt:lpstr>PowerPoint Presentation</vt:lpstr>
      <vt:lpstr>PowerPoint Presentation</vt:lpstr>
      <vt:lpstr>Sales Tax Breakdown</vt:lpstr>
      <vt:lpstr>Sales Tax Breakdown With Add-on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 City Revenue Comparison  FY 2017-18 Adopted General Fund Budget</vt:lpstr>
      <vt:lpstr>Tri City Per Capita  FY 2017-18 Adopted General Fund Budget</vt:lpstr>
      <vt:lpstr>PowerPoint Presentation</vt:lpstr>
      <vt:lpstr>PowerPoint Presentation</vt:lpstr>
      <vt:lpstr>Questions  &amp;  Comments</vt:lpstr>
      <vt:lpstr>FY 2018-19 Organizational Profile  </vt:lpstr>
      <vt:lpstr>FY 2018-19 Citywide Organizational Profile </vt:lpstr>
      <vt:lpstr>PowerPoint Presentation</vt:lpstr>
      <vt:lpstr>Total Personnel Appropriation - All Funds Four-Year Comparison (in millions)</vt:lpstr>
      <vt:lpstr>Total Personnel Appropriation - General Fund Four-Year Comparison (in millions)</vt:lpstr>
      <vt:lpstr>Total Personnel - All Funds Management to Non-Management Ratio</vt:lpstr>
      <vt:lpstr>FY 2018-19 Proposed Budget Summary of All Funds by Type</vt:lpstr>
      <vt:lpstr>FY 2018-19 Proposed Budget Definitions</vt:lpstr>
      <vt:lpstr>FY 2018-19 Proposed Budget Governmental Funds</vt:lpstr>
      <vt:lpstr>FY 2018-19 Proposed Budget Proprietary Funds</vt:lpstr>
      <vt:lpstr>FY 2018-19 Proposed Budget Summary of Appropriations-All Funds Overview </vt:lpstr>
      <vt:lpstr>FY 2018-19 Proposed Budget Summary of Appropriations-General Fund (1 of 2)</vt:lpstr>
      <vt:lpstr>FY 2018-19 Proposed Budget Summary of Appropriations-General Fund (2 of 2)</vt:lpstr>
      <vt:lpstr>FY 2018-19 Proposed Budget Summary of Appropriations-Special Revenue Funds (1 of 4)</vt:lpstr>
      <vt:lpstr>FY 2018-19 Proposed Budget Summary of Appropriations-Special Revenue Funds (2 of 4)</vt:lpstr>
      <vt:lpstr> FY 2018-19 Proposed Budget Summary of Appropriation-Special Revenue Funds (3 of 4)</vt:lpstr>
      <vt:lpstr>FY 2018-19 Proposed Budget Summary of Appropriation-Special Revenue Funds (4 of 4)</vt:lpstr>
      <vt:lpstr>FY 2018-19 Proposed Budget Summary of Appropriation-Debt Service Funds </vt:lpstr>
      <vt:lpstr>FY 2018-19 Proposed Budget Summary of Appropriation-Capital Improvement Funds (1 of 2)</vt:lpstr>
      <vt:lpstr>FY 2018-19 Proposed Budget Summary of Appropriation-Capital Improvement Funds (2 of 2)</vt:lpstr>
      <vt:lpstr>FY 2018-19 Proposed Budget Summary of Appropriation-Enterprise Funds (1 of 2)</vt:lpstr>
      <vt:lpstr>FY 2018-19 Proposed Budget Summary of Appropriation-Enterprise Funds (2 of 2)</vt:lpstr>
      <vt:lpstr>FY 2018-19 Proposed Budget Summary of Appropriation-Internal Service Funds (1 of 2)</vt:lpstr>
      <vt:lpstr>FY 2018-19 Proposed Budget Summary of Appropriation-Internal Service Funds (2 of 2)</vt:lpstr>
      <vt:lpstr>FY 2018-19 Proposed Budget Summary of Appropriations-All Funds Recap </vt:lpstr>
      <vt:lpstr>FY 2018-19 Departmental Dashboards</vt:lpstr>
      <vt:lpstr>Administrative Services</vt:lpstr>
      <vt:lpstr>Administrative Services Proposed 2018-19 Budget Summary</vt:lpstr>
      <vt:lpstr>City Attorney</vt:lpstr>
      <vt:lpstr>City Attorney Proposed 2018-19 Budget Summary</vt:lpstr>
      <vt:lpstr>City Clerk</vt:lpstr>
      <vt:lpstr>City Clerk Proposed 2018-19 Budget Summary</vt:lpstr>
      <vt:lpstr>City Treasurer</vt:lpstr>
      <vt:lpstr>City Treasurer Proposed 2018-19 Budget Summary</vt:lpstr>
      <vt:lpstr>Community Development</vt:lpstr>
      <vt:lpstr>Community Development (1 of 3) Proposed 2018-19 Budget Summary</vt:lpstr>
      <vt:lpstr>Community Development (2 of 3) Proposed 2018-19 Budget Summary</vt:lpstr>
      <vt:lpstr>Community Development (3 of 3) Proposed 2018-19 Budget Summary</vt:lpstr>
      <vt:lpstr>Community Services &amp; Parks</vt:lpstr>
      <vt:lpstr>Community Services &amp; Parks (1 of 2) Proposed 2018-19 Budget Summary</vt:lpstr>
      <vt:lpstr>Community Services &amp; Parks (2 of 2) Proposed 2018-19 Budget Summary</vt:lpstr>
      <vt:lpstr>Fire Department</vt:lpstr>
      <vt:lpstr>Fire Department (1 of 2) Proposed 2018-19 Budget Summary</vt:lpstr>
      <vt:lpstr>Fire Department (2 of 2) Proposed 2018-19 Budget Summary</vt:lpstr>
      <vt:lpstr>Glendale Water &amp; Power</vt:lpstr>
      <vt:lpstr>Glendale Water &amp; Power (1 of 2) Proposed 2018-19 Budget Summary</vt:lpstr>
      <vt:lpstr>Glendale Water &amp; Power (2 of 2) Proposed 2018-19 Budget Summary</vt:lpstr>
      <vt:lpstr>Human Resources</vt:lpstr>
      <vt:lpstr>Human Resources (1 of 2) Proposed 2018-19 Budget Summary</vt:lpstr>
      <vt:lpstr>Human Resources (2 of 2) Proposed 2018-19 Budget Summary</vt:lpstr>
      <vt:lpstr>Information Services</vt:lpstr>
      <vt:lpstr>Information Services Proposed 2018-19 Budget Summary</vt:lpstr>
      <vt:lpstr>Innovation, Performance &amp; Audit</vt:lpstr>
      <vt:lpstr>Innovation, Performance &amp; Audit Proposed 2018-19 Budget Summary</vt:lpstr>
      <vt:lpstr>Library, Arts &amp; Culture</vt:lpstr>
      <vt:lpstr>Library, Arts &amp; Culture Proposed 2018-19 Budget Summary</vt:lpstr>
      <vt:lpstr>Management Services</vt:lpstr>
      <vt:lpstr>Management Services Proposed 2018-19 Budget Summary</vt:lpstr>
      <vt:lpstr>Police Department</vt:lpstr>
      <vt:lpstr>Police Department (1 of 2) Proposed 2018-19 Budget Summary</vt:lpstr>
      <vt:lpstr>Police Department (2 of 2) Proposed 2018-19 Budget Summary</vt:lpstr>
      <vt:lpstr>Public Works</vt:lpstr>
      <vt:lpstr>Public Works (1 of 2) Proposed 2018-19 Budget Summary</vt:lpstr>
      <vt:lpstr>Public Works (2 of 2) Proposed 2018-19 Budget Summary</vt:lpstr>
      <vt:lpstr>FY 2018-19 Budget Adoption Calendar</vt:lpstr>
      <vt:lpstr>FY 2018-19 Budget Adoption Calendar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Dashboards</dc:title>
  <dc:creator>Jacobsen, Jason</dc:creator>
  <cp:lastModifiedBy>Isayan, Adrine</cp:lastModifiedBy>
  <cp:revision>621</cp:revision>
  <cp:lastPrinted>2018-04-30T23:10:56Z</cp:lastPrinted>
  <dcterms:created xsi:type="dcterms:W3CDTF">2017-04-25T15:05:36Z</dcterms:created>
  <dcterms:modified xsi:type="dcterms:W3CDTF">2018-05-01T00:28:43Z</dcterms:modified>
</cp:coreProperties>
</file>