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drawings/drawing2.xml" ContentType="application/vnd.openxmlformats-officedocument.drawingml.chartshapes+xml"/>
  <Override PartName="/ppt/charts/chart4.xml" ContentType="application/vnd.openxmlformats-officedocument.drawingml.chart+xml"/>
  <Override PartName="/ppt/drawings/drawing3.xml" ContentType="application/vnd.openxmlformats-officedocument.drawingml.chartshapes+xml"/>
  <Override PartName="/ppt/charts/chart5.xml" ContentType="application/vnd.openxmlformats-officedocument.drawingml.chart+xml"/>
  <Override PartName="/ppt/drawings/drawing4.xml" ContentType="application/vnd.openxmlformats-officedocument.drawingml.chartshapes+xml"/>
  <Override PartName="/ppt/charts/chart6.xml" ContentType="application/vnd.openxmlformats-officedocument.drawingml.chart+xml"/>
  <Override PartName="/ppt/drawings/drawing5.xml" ContentType="application/vnd.openxmlformats-officedocument.drawingml.chartshapes+xml"/>
  <Override PartName="/ppt/charts/chart7.xml" ContentType="application/vnd.openxmlformats-officedocument.drawingml.chart+xml"/>
  <Override PartName="/ppt/drawings/drawing6.xml" ContentType="application/vnd.openxmlformats-officedocument.drawingml.chartshapes+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rts/chart8.xml" ContentType="application/vnd.openxmlformats-officedocument.drawingml.chart+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8107" r:id="rId1"/>
  </p:sldMasterIdLst>
  <p:notesMasterIdLst>
    <p:notesMasterId r:id="rId64"/>
  </p:notesMasterIdLst>
  <p:handoutMasterIdLst>
    <p:handoutMasterId r:id="rId65"/>
  </p:handoutMasterIdLst>
  <p:sldIdLst>
    <p:sldId id="1503" r:id="rId2"/>
    <p:sldId id="1507" r:id="rId3"/>
    <p:sldId id="1602" r:id="rId4"/>
    <p:sldId id="1603" r:id="rId5"/>
    <p:sldId id="1604" r:id="rId6"/>
    <p:sldId id="1605" r:id="rId7"/>
    <p:sldId id="1606" r:id="rId8"/>
    <p:sldId id="1607" r:id="rId9"/>
    <p:sldId id="1608" r:id="rId10"/>
    <p:sldId id="1609" r:id="rId11"/>
    <p:sldId id="1610" r:id="rId12"/>
    <p:sldId id="1611" r:id="rId13"/>
    <p:sldId id="1612" r:id="rId14"/>
    <p:sldId id="1613" r:id="rId15"/>
    <p:sldId id="1614" r:id="rId16"/>
    <p:sldId id="1615" r:id="rId17"/>
    <p:sldId id="1616" r:id="rId18"/>
    <p:sldId id="1617" r:id="rId19"/>
    <p:sldId id="1643" r:id="rId20"/>
    <p:sldId id="1619" r:id="rId21"/>
    <p:sldId id="1620" r:id="rId22"/>
    <p:sldId id="1632" r:id="rId23"/>
    <p:sldId id="1633" r:id="rId24"/>
    <p:sldId id="1634" r:id="rId25"/>
    <p:sldId id="1635" r:id="rId26"/>
    <p:sldId id="1636" r:id="rId27"/>
    <p:sldId id="1637" r:id="rId28"/>
    <p:sldId id="1638" r:id="rId29"/>
    <p:sldId id="1639" r:id="rId30"/>
    <p:sldId id="1640" r:id="rId31"/>
    <p:sldId id="1641" r:id="rId32"/>
    <p:sldId id="1621" r:id="rId33"/>
    <p:sldId id="1622" r:id="rId34"/>
    <p:sldId id="1623" r:id="rId35"/>
    <p:sldId id="1624" r:id="rId36"/>
    <p:sldId id="1625" r:id="rId37"/>
    <p:sldId id="1626" r:id="rId38"/>
    <p:sldId id="1627" r:id="rId39"/>
    <p:sldId id="1628" r:id="rId40"/>
    <p:sldId id="1629" r:id="rId41"/>
    <p:sldId id="1630" r:id="rId42"/>
    <p:sldId id="1631" r:id="rId43"/>
    <p:sldId id="1583" r:id="rId44"/>
    <p:sldId id="1561" r:id="rId45"/>
    <p:sldId id="1562" r:id="rId46"/>
    <p:sldId id="1563" r:id="rId47"/>
    <p:sldId id="1564" r:id="rId48"/>
    <p:sldId id="1565" r:id="rId49"/>
    <p:sldId id="1566" r:id="rId50"/>
    <p:sldId id="1567" r:id="rId51"/>
    <p:sldId id="1642" r:id="rId52"/>
    <p:sldId id="1569" r:id="rId53"/>
    <p:sldId id="1570" r:id="rId54"/>
    <p:sldId id="1571" r:id="rId55"/>
    <p:sldId id="1572" r:id="rId56"/>
    <p:sldId id="1573" r:id="rId57"/>
    <p:sldId id="1574" r:id="rId58"/>
    <p:sldId id="1600" r:id="rId59"/>
    <p:sldId id="1601" r:id="rId60"/>
    <p:sldId id="1575" r:id="rId61"/>
    <p:sldId id="1599" r:id="rId62"/>
    <p:sldId id="1530" r:id="rId63"/>
  </p:sldIdLst>
  <p:sldSz cx="9144000" cy="6858000" type="screen4x3"/>
  <p:notesSz cx="7023100" cy="9309100"/>
  <p:defaultTextStyle>
    <a:defPPr>
      <a:defRPr lang="en-US"/>
    </a:defPPr>
    <a:lvl1pPr algn="l" rtl="0" eaLnBrk="0" fontAlgn="base" hangingPunct="0">
      <a:spcBef>
        <a:spcPct val="0"/>
      </a:spcBef>
      <a:spcAft>
        <a:spcPct val="0"/>
      </a:spcAft>
      <a:buFont typeface="Wingdings" pitchFamily="2" charset="2"/>
      <a:buChar char="§"/>
      <a:defRPr kern="1200">
        <a:solidFill>
          <a:srgbClr val="FFFF00"/>
        </a:solidFill>
        <a:effectLst>
          <a:outerShdw blurRad="38100" dist="38100" dir="2700000" algn="tl">
            <a:srgbClr val="000000">
              <a:alpha val="43137"/>
            </a:srgbClr>
          </a:outerShdw>
        </a:effectLst>
        <a:latin typeface="Arial" charset="0"/>
        <a:ea typeface="+mn-ea"/>
        <a:cs typeface="+mn-cs"/>
      </a:defRPr>
    </a:lvl1pPr>
    <a:lvl2pPr marL="457200" algn="l" rtl="0" eaLnBrk="0" fontAlgn="base" hangingPunct="0">
      <a:spcBef>
        <a:spcPct val="0"/>
      </a:spcBef>
      <a:spcAft>
        <a:spcPct val="0"/>
      </a:spcAft>
      <a:buFont typeface="Wingdings" pitchFamily="2" charset="2"/>
      <a:buChar char="§"/>
      <a:defRPr kern="1200">
        <a:solidFill>
          <a:srgbClr val="FFFF00"/>
        </a:solidFill>
        <a:effectLst>
          <a:outerShdw blurRad="38100" dist="38100" dir="2700000" algn="tl">
            <a:srgbClr val="000000">
              <a:alpha val="43137"/>
            </a:srgbClr>
          </a:outerShdw>
        </a:effectLst>
        <a:latin typeface="Arial" charset="0"/>
        <a:ea typeface="+mn-ea"/>
        <a:cs typeface="+mn-cs"/>
      </a:defRPr>
    </a:lvl2pPr>
    <a:lvl3pPr marL="914400" algn="l" rtl="0" eaLnBrk="0" fontAlgn="base" hangingPunct="0">
      <a:spcBef>
        <a:spcPct val="0"/>
      </a:spcBef>
      <a:spcAft>
        <a:spcPct val="0"/>
      </a:spcAft>
      <a:buFont typeface="Wingdings" pitchFamily="2" charset="2"/>
      <a:buChar char="§"/>
      <a:defRPr kern="1200">
        <a:solidFill>
          <a:srgbClr val="FFFF00"/>
        </a:solidFill>
        <a:effectLst>
          <a:outerShdw blurRad="38100" dist="38100" dir="2700000" algn="tl">
            <a:srgbClr val="000000">
              <a:alpha val="43137"/>
            </a:srgbClr>
          </a:outerShdw>
        </a:effectLst>
        <a:latin typeface="Arial" charset="0"/>
        <a:ea typeface="+mn-ea"/>
        <a:cs typeface="+mn-cs"/>
      </a:defRPr>
    </a:lvl3pPr>
    <a:lvl4pPr marL="1371600" algn="l" rtl="0" eaLnBrk="0" fontAlgn="base" hangingPunct="0">
      <a:spcBef>
        <a:spcPct val="0"/>
      </a:spcBef>
      <a:spcAft>
        <a:spcPct val="0"/>
      </a:spcAft>
      <a:buFont typeface="Wingdings" pitchFamily="2" charset="2"/>
      <a:buChar char="§"/>
      <a:defRPr kern="1200">
        <a:solidFill>
          <a:srgbClr val="FFFF00"/>
        </a:solidFill>
        <a:effectLst>
          <a:outerShdw blurRad="38100" dist="38100" dir="2700000" algn="tl">
            <a:srgbClr val="000000">
              <a:alpha val="43137"/>
            </a:srgbClr>
          </a:outerShdw>
        </a:effectLst>
        <a:latin typeface="Arial" charset="0"/>
        <a:ea typeface="+mn-ea"/>
        <a:cs typeface="+mn-cs"/>
      </a:defRPr>
    </a:lvl4pPr>
    <a:lvl5pPr marL="1828800" algn="l" rtl="0" eaLnBrk="0" fontAlgn="base" hangingPunct="0">
      <a:spcBef>
        <a:spcPct val="0"/>
      </a:spcBef>
      <a:spcAft>
        <a:spcPct val="0"/>
      </a:spcAft>
      <a:buFont typeface="Wingdings" pitchFamily="2" charset="2"/>
      <a:buChar char="§"/>
      <a:defRPr kern="1200">
        <a:solidFill>
          <a:srgbClr val="FFFF00"/>
        </a:solidFill>
        <a:effectLst>
          <a:outerShdw blurRad="38100" dist="38100" dir="2700000" algn="tl">
            <a:srgbClr val="000000">
              <a:alpha val="43137"/>
            </a:srgbClr>
          </a:outerShdw>
        </a:effectLst>
        <a:latin typeface="Arial" charset="0"/>
        <a:ea typeface="+mn-ea"/>
        <a:cs typeface="+mn-cs"/>
      </a:defRPr>
    </a:lvl5pPr>
    <a:lvl6pPr marL="2286000" algn="l" defTabSz="914400" rtl="0" eaLnBrk="1" latinLnBrk="0" hangingPunct="1">
      <a:defRPr kern="1200">
        <a:solidFill>
          <a:srgbClr val="FFFF00"/>
        </a:solidFill>
        <a:effectLst>
          <a:outerShdw blurRad="38100" dist="38100" dir="2700000" algn="tl">
            <a:srgbClr val="000000">
              <a:alpha val="43137"/>
            </a:srgbClr>
          </a:outerShdw>
        </a:effectLst>
        <a:latin typeface="Arial" charset="0"/>
        <a:ea typeface="+mn-ea"/>
        <a:cs typeface="+mn-cs"/>
      </a:defRPr>
    </a:lvl6pPr>
    <a:lvl7pPr marL="2743200" algn="l" defTabSz="914400" rtl="0" eaLnBrk="1" latinLnBrk="0" hangingPunct="1">
      <a:defRPr kern="1200">
        <a:solidFill>
          <a:srgbClr val="FFFF00"/>
        </a:solidFill>
        <a:effectLst>
          <a:outerShdw blurRad="38100" dist="38100" dir="2700000" algn="tl">
            <a:srgbClr val="000000">
              <a:alpha val="43137"/>
            </a:srgbClr>
          </a:outerShdw>
        </a:effectLst>
        <a:latin typeface="Arial" charset="0"/>
        <a:ea typeface="+mn-ea"/>
        <a:cs typeface="+mn-cs"/>
      </a:defRPr>
    </a:lvl7pPr>
    <a:lvl8pPr marL="3200400" algn="l" defTabSz="914400" rtl="0" eaLnBrk="1" latinLnBrk="0" hangingPunct="1">
      <a:defRPr kern="1200">
        <a:solidFill>
          <a:srgbClr val="FFFF00"/>
        </a:solidFill>
        <a:effectLst>
          <a:outerShdw blurRad="38100" dist="38100" dir="2700000" algn="tl">
            <a:srgbClr val="000000">
              <a:alpha val="43137"/>
            </a:srgbClr>
          </a:outerShdw>
        </a:effectLst>
        <a:latin typeface="Arial" charset="0"/>
        <a:ea typeface="+mn-ea"/>
        <a:cs typeface="+mn-cs"/>
      </a:defRPr>
    </a:lvl8pPr>
    <a:lvl9pPr marL="3657600" algn="l" defTabSz="914400" rtl="0" eaLnBrk="1" latinLnBrk="0" hangingPunct="1">
      <a:defRPr kern="1200">
        <a:solidFill>
          <a:srgbClr val="FFFF00"/>
        </a:solidFill>
        <a:effectLst>
          <a:outerShdw blurRad="38100" dist="38100" dir="2700000" algn="tl">
            <a:srgbClr val="000000">
              <a:alpha val="43137"/>
            </a:srgbClr>
          </a:outerShdw>
        </a:effectLst>
        <a:latin typeface="Arial" charset="0"/>
        <a:ea typeface="+mn-ea"/>
        <a:cs typeface="+mn-cs"/>
      </a:defRPr>
    </a:lvl9pPr>
  </p:defaultTextStyle>
  <p:extLst>
    <p:ext uri="{521415D9-36F7-43E2-AB2F-B90AF26B5E84}">
      <p14:sectionLst xmlns:p14="http://schemas.microsoft.com/office/powerpoint/2010/main">
        <p14:section name="Untitled Section" id="{B48BB142-CACD-4F97-A376-AA9583925F7E}">
          <p14:sldIdLst>
            <p14:sldId id="1503"/>
            <p14:sldId id="1507"/>
            <p14:sldId id="1602"/>
            <p14:sldId id="1603"/>
            <p14:sldId id="1604"/>
            <p14:sldId id="1605"/>
            <p14:sldId id="1606"/>
            <p14:sldId id="1607"/>
            <p14:sldId id="1608"/>
            <p14:sldId id="1609"/>
            <p14:sldId id="1610"/>
            <p14:sldId id="1611"/>
            <p14:sldId id="1612"/>
            <p14:sldId id="1613"/>
            <p14:sldId id="1614"/>
            <p14:sldId id="1615"/>
            <p14:sldId id="1616"/>
            <p14:sldId id="1617"/>
            <p14:sldId id="1643"/>
            <p14:sldId id="1619"/>
            <p14:sldId id="1620"/>
            <p14:sldId id="1632"/>
            <p14:sldId id="1633"/>
            <p14:sldId id="1634"/>
            <p14:sldId id="1635"/>
            <p14:sldId id="1636"/>
            <p14:sldId id="1637"/>
            <p14:sldId id="1638"/>
            <p14:sldId id="1639"/>
            <p14:sldId id="1640"/>
            <p14:sldId id="1641"/>
            <p14:sldId id="1621"/>
            <p14:sldId id="1622"/>
            <p14:sldId id="1623"/>
            <p14:sldId id="1624"/>
            <p14:sldId id="1625"/>
            <p14:sldId id="1626"/>
            <p14:sldId id="1627"/>
            <p14:sldId id="1628"/>
            <p14:sldId id="1629"/>
            <p14:sldId id="1630"/>
            <p14:sldId id="1631"/>
            <p14:sldId id="1583"/>
            <p14:sldId id="1561"/>
            <p14:sldId id="1562"/>
            <p14:sldId id="1563"/>
            <p14:sldId id="1564"/>
            <p14:sldId id="1565"/>
            <p14:sldId id="1566"/>
            <p14:sldId id="1567"/>
            <p14:sldId id="1642"/>
            <p14:sldId id="1569"/>
            <p14:sldId id="1570"/>
            <p14:sldId id="1571"/>
            <p14:sldId id="1572"/>
            <p14:sldId id="1573"/>
            <p14:sldId id="1574"/>
            <p14:sldId id="1600"/>
            <p14:sldId id="1601"/>
            <p14:sldId id="1575"/>
            <p14:sldId id="1599"/>
            <p14:sldId id="1530"/>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F6E0"/>
    <a:srgbClr val="FAF0CA"/>
    <a:srgbClr val="FFFFFF"/>
    <a:srgbClr val="86CDE6"/>
    <a:srgbClr val="CCD1D6"/>
    <a:srgbClr val="DDDDDD"/>
    <a:srgbClr val="FFFFCC"/>
    <a:srgbClr val="F8EAB6"/>
    <a:srgbClr val="FFCC00"/>
    <a:srgbClr val="FFF3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966" autoAdjust="0"/>
    <p:restoredTop sz="95086" autoAdjust="0"/>
  </p:normalViewPr>
  <p:slideViewPr>
    <p:cSldViewPr>
      <p:cViewPr>
        <p:scale>
          <a:sx n="100" d="100"/>
          <a:sy n="100" d="100"/>
        </p:scale>
        <p:origin x="-1944" y="-3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91" d="100"/>
          <a:sy n="91" d="100"/>
        </p:scale>
        <p:origin x="-3516" y="-102"/>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ctr">
              <a:defRPr sz="3200" b="0">
                <a:solidFill>
                  <a:srgbClr val="0070C0"/>
                </a:solidFill>
                <a:latin typeface="+mn-lt"/>
              </a:defRPr>
            </a:pPr>
            <a:r>
              <a:rPr lang="en-US" sz="3200" b="0" dirty="0">
                <a:solidFill>
                  <a:srgbClr val="0070C0"/>
                </a:solidFill>
                <a:latin typeface="Avenir LT Std 65 Medium"/>
              </a:rPr>
              <a:t>Comparison of a SFR monthly rates* </a:t>
            </a:r>
          </a:p>
          <a:p>
            <a:pPr algn="ctr">
              <a:defRPr sz="3200" b="0">
                <a:solidFill>
                  <a:srgbClr val="0070C0"/>
                </a:solidFill>
                <a:latin typeface="+mn-lt"/>
              </a:defRPr>
            </a:pPr>
            <a:r>
              <a:rPr lang="en-US" sz="3200" b="0" dirty="0">
                <a:solidFill>
                  <a:srgbClr val="0070C0"/>
                </a:solidFill>
                <a:latin typeface="Avenir LT Std 65 Medium"/>
              </a:rPr>
              <a:t>from 1999-2018 </a:t>
            </a:r>
          </a:p>
        </c:rich>
      </c:tx>
      <c:layout>
        <c:manualLayout>
          <c:xMode val="edge"/>
          <c:yMode val="edge"/>
          <c:x val="0.1256966000828629"/>
          <c:y val="0"/>
        </c:manualLayout>
      </c:layout>
      <c:overlay val="0"/>
    </c:title>
    <c:autoTitleDeleted val="0"/>
    <c:plotArea>
      <c:layout>
        <c:manualLayout>
          <c:layoutTarget val="inner"/>
          <c:xMode val="edge"/>
          <c:yMode val="edge"/>
          <c:x val="0.10181071440269664"/>
          <c:y val="0.16441610843420693"/>
          <c:w val="0.79791586505087364"/>
          <c:h val="0.76971817352618155"/>
        </c:manualLayout>
      </c:layout>
      <c:areaChart>
        <c:grouping val="stacked"/>
        <c:varyColors val="0"/>
        <c:ser>
          <c:idx val="0"/>
          <c:order val="0"/>
          <c:tx>
            <c:strRef>
              <c:f>Sheet1!$B$1</c:f>
              <c:strCache>
                <c:ptCount val="1"/>
                <c:pt idx="0">
                  <c:v>$12.14 with 0% CPI</c:v>
                </c:pt>
              </c:strCache>
            </c:strRef>
          </c:tx>
          <c:spPr>
            <a:noFill/>
            <a:ln>
              <a:solidFill>
                <a:srgbClr val="000000"/>
              </a:solidFill>
            </a:ln>
          </c:spPr>
          <c:cat>
            <c:numRef>
              <c:f>Sheet1!$A$2:$A$21</c:f>
              <c:numCache>
                <c:formatCode>General</c:formatCode>
                <c:ptCount val="20"/>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numCache>
            </c:numRef>
          </c:cat>
          <c:val>
            <c:numRef>
              <c:f>Sheet1!$B$2:$B$21</c:f>
              <c:numCache>
                <c:formatCode>General</c:formatCode>
                <c:ptCount val="20"/>
                <c:pt idx="0">
                  <c:v>12.14</c:v>
                </c:pt>
                <c:pt idx="1">
                  <c:v>12.14</c:v>
                </c:pt>
                <c:pt idx="2">
                  <c:v>12.14</c:v>
                </c:pt>
                <c:pt idx="3">
                  <c:v>12.14</c:v>
                </c:pt>
                <c:pt idx="4">
                  <c:v>12.14</c:v>
                </c:pt>
                <c:pt idx="5">
                  <c:v>12.14</c:v>
                </c:pt>
                <c:pt idx="6">
                  <c:v>12.14</c:v>
                </c:pt>
                <c:pt idx="7">
                  <c:v>12.14</c:v>
                </c:pt>
                <c:pt idx="8">
                  <c:v>12.14</c:v>
                </c:pt>
                <c:pt idx="9">
                  <c:v>12.14</c:v>
                </c:pt>
                <c:pt idx="10">
                  <c:v>12.14</c:v>
                </c:pt>
                <c:pt idx="11">
                  <c:v>12.14</c:v>
                </c:pt>
                <c:pt idx="12">
                  <c:v>12.14</c:v>
                </c:pt>
                <c:pt idx="13">
                  <c:v>12.14</c:v>
                </c:pt>
                <c:pt idx="14">
                  <c:v>12.14</c:v>
                </c:pt>
                <c:pt idx="15">
                  <c:v>12.14</c:v>
                </c:pt>
                <c:pt idx="16">
                  <c:v>12.14</c:v>
                </c:pt>
                <c:pt idx="17">
                  <c:v>12.14</c:v>
                </c:pt>
                <c:pt idx="18">
                  <c:v>12.14</c:v>
                </c:pt>
                <c:pt idx="19">
                  <c:v>12.14</c:v>
                </c:pt>
              </c:numCache>
            </c:numRef>
          </c:val>
          <c:extLst xmlns:c16r2="http://schemas.microsoft.com/office/drawing/2015/06/chart">
            <c:ext xmlns:c16="http://schemas.microsoft.com/office/drawing/2014/chart" uri="{C3380CC4-5D6E-409C-BE32-E72D297353CC}">
              <c16:uniqueId val="{00000000-8A5C-45E6-9F7A-33CC0AB91CAE}"/>
            </c:ext>
          </c:extLst>
        </c:ser>
        <c:ser>
          <c:idx val="1"/>
          <c:order val="1"/>
          <c:tx>
            <c:strRef>
              <c:f>Sheet1!$C$1</c:f>
              <c:strCache>
                <c:ptCount val="1"/>
                <c:pt idx="0">
                  <c:v>Projected rates with 2.85% Annual CPI</c:v>
                </c:pt>
              </c:strCache>
            </c:strRef>
          </c:tx>
          <c:spPr>
            <a:solidFill>
              <a:schemeClr val="accent3">
                <a:lumMod val="60000"/>
                <a:lumOff val="40000"/>
              </a:schemeClr>
            </a:solidFill>
            <a:ln>
              <a:solidFill>
                <a:schemeClr val="tx1"/>
              </a:solidFill>
            </a:ln>
          </c:spPr>
          <c:cat>
            <c:numRef>
              <c:f>Sheet1!$A$2:$A$21</c:f>
              <c:numCache>
                <c:formatCode>General</c:formatCode>
                <c:ptCount val="20"/>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numCache>
            </c:numRef>
          </c:cat>
          <c:val>
            <c:numRef>
              <c:f>Sheet1!$D$2:$D$21</c:f>
              <c:numCache>
                <c:formatCode>0.00</c:formatCode>
                <c:ptCount val="20"/>
                <c:pt idx="0">
                  <c:v>0</c:v>
                </c:pt>
                <c:pt idx="1">
                  <c:v>0.34781100000000009</c:v>
                </c:pt>
                <c:pt idx="2">
                  <c:v>0.7055867851500004</c:v>
                </c:pt>
                <c:pt idx="3">
                  <c:v>1.0736128465445489</c:v>
                </c:pt>
                <c:pt idx="4">
                  <c:v>1.4521828545980515</c:v>
                </c:pt>
                <c:pt idx="5">
                  <c:v>1.8415988933822867</c:v>
                </c:pt>
                <c:pt idx="6">
                  <c:v>2.242171701677691</c:v>
                </c:pt>
                <c:pt idx="7">
                  <c:v>2.6542209209307579</c:v>
                </c:pt>
                <c:pt idx="8">
                  <c:v>3.0780753503154248</c:v>
                </c:pt>
                <c:pt idx="9">
                  <c:v>3.5140732091019622</c:v>
                </c:pt>
                <c:pt idx="10">
                  <c:v>3.9625624065427338</c:v>
                </c:pt>
                <c:pt idx="11">
                  <c:v>4.4239008194901857</c:v>
                </c:pt>
                <c:pt idx="12">
                  <c:v>4.8984565779685809</c:v>
                </c:pt>
                <c:pt idx="13">
                  <c:v>5.3866083589273828</c:v>
                </c:pt>
                <c:pt idx="14">
                  <c:v>5.8887456884106548</c:v>
                </c:pt>
                <c:pt idx="15">
                  <c:v>6.4052692523836221</c:v>
                </c:pt>
                <c:pt idx="16">
                  <c:v>6.9365912164644143</c:v>
                </c:pt>
                <c:pt idx="17">
                  <c:v>7.4831355548161227</c:v>
                </c:pt>
                <c:pt idx="18">
                  <c:v>8.0453383884616052</c:v>
                </c:pt>
                <c:pt idx="19">
                  <c:v>8.6236483332910332</c:v>
                </c:pt>
              </c:numCache>
            </c:numRef>
          </c:val>
          <c:extLst xmlns:c16r2="http://schemas.microsoft.com/office/drawing/2015/06/chart">
            <c:ext xmlns:c16="http://schemas.microsoft.com/office/drawing/2014/chart" uri="{C3380CC4-5D6E-409C-BE32-E72D297353CC}">
              <c16:uniqueId val="{00000001-8A5C-45E6-9F7A-33CC0AB91CAE}"/>
            </c:ext>
          </c:extLst>
        </c:ser>
        <c:dLbls>
          <c:showLegendKey val="0"/>
          <c:showVal val="0"/>
          <c:showCatName val="0"/>
          <c:showSerName val="0"/>
          <c:showPercent val="0"/>
          <c:showBubbleSize val="0"/>
        </c:dLbls>
        <c:axId val="170513152"/>
        <c:axId val="170514688"/>
      </c:areaChart>
      <c:catAx>
        <c:axId val="170513152"/>
        <c:scaling>
          <c:orientation val="minMax"/>
        </c:scaling>
        <c:delete val="0"/>
        <c:axPos val="b"/>
        <c:numFmt formatCode="General" sourceLinked="1"/>
        <c:majorTickMark val="out"/>
        <c:minorTickMark val="none"/>
        <c:tickLblPos val="nextTo"/>
        <c:spPr>
          <a:ln>
            <a:solidFill>
              <a:srgbClr val="000000"/>
            </a:solidFill>
          </a:ln>
        </c:spPr>
        <c:txPr>
          <a:bodyPr rot="-5400000" vert="horz"/>
          <a:lstStyle/>
          <a:p>
            <a:pPr>
              <a:defRPr sz="1100"/>
            </a:pPr>
            <a:endParaRPr lang="en-US"/>
          </a:p>
        </c:txPr>
        <c:crossAx val="170514688"/>
        <c:crosses val="autoZero"/>
        <c:auto val="1"/>
        <c:lblAlgn val="ctr"/>
        <c:lblOffset val="100"/>
        <c:noMultiLvlLbl val="0"/>
      </c:catAx>
      <c:valAx>
        <c:axId val="170514688"/>
        <c:scaling>
          <c:orientation val="minMax"/>
          <c:max val="25"/>
        </c:scaling>
        <c:delete val="0"/>
        <c:axPos val="l"/>
        <c:majorGridlines/>
        <c:numFmt formatCode="&quot;$&quot;#,##0.00" sourceLinked="0"/>
        <c:majorTickMark val="out"/>
        <c:minorTickMark val="none"/>
        <c:tickLblPos val="nextTo"/>
        <c:txPr>
          <a:bodyPr/>
          <a:lstStyle/>
          <a:p>
            <a:pPr>
              <a:defRPr sz="1200"/>
            </a:pPr>
            <a:endParaRPr lang="en-US"/>
          </a:p>
        </c:txPr>
        <c:crossAx val="170513152"/>
        <c:crosses val="autoZero"/>
        <c:crossBetween val="midCat"/>
      </c:valAx>
      <c:spPr>
        <a:solidFill>
          <a:srgbClr val="FFFFFF"/>
        </a:solidFill>
      </c:spPr>
    </c:plotArea>
    <c:plotVisOnly val="1"/>
    <c:dispBlanksAs val="gap"/>
    <c:showDLblsOverMax val="0"/>
  </c:chart>
  <c:spPr>
    <a:noFill/>
  </c:spPr>
  <c:txPr>
    <a:bodyPr/>
    <a:lstStyle/>
    <a:p>
      <a:pPr>
        <a:defRPr b="1">
          <a:solidFill>
            <a:srgbClr val="000000"/>
          </a:solidFill>
          <a:effectLst/>
        </a:defRPr>
      </a:pPr>
      <a:endParaRPr lang="en-US"/>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tx>
            <c:strRef>
              <c:f>Sheet1!$B$1</c:f>
              <c:strCache>
                <c:ptCount val="1"/>
                <c:pt idx="0">
                  <c:v>Column1</c:v>
                </c:pt>
              </c:strCache>
            </c:strRef>
          </c:tx>
          <c:dPt>
            <c:idx val="0"/>
            <c:bubble3D val="0"/>
            <c:spPr>
              <a:solidFill>
                <a:srgbClr val="00B050"/>
              </a:solidFill>
              <a:ln>
                <a:solidFill>
                  <a:srgbClr val="000000"/>
                </a:solidFill>
              </a:ln>
            </c:spPr>
            <c:extLst xmlns:c16r2="http://schemas.microsoft.com/office/drawing/2015/06/chart">
              <c:ext xmlns:c16="http://schemas.microsoft.com/office/drawing/2014/chart" uri="{C3380CC4-5D6E-409C-BE32-E72D297353CC}">
                <c16:uniqueId val="{00000001-AFFA-4B3D-971A-13477415B63F}"/>
              </c:ext>
            </c:extLst>
          </c:dPt>
          <c:dPt>
            <c:idx val="1"/>
            <c:bubble3D val="0"/>
            <c:spPr>
              <a:solidFill>
                <a:srgbClr val="FF5050"/>
              </a:solidFill>
              <a:ln>
                <a:solidFill>
                  <a:srgbClr val="000000"/>
                </a:solidFill>
              </a:ln>
            </c:spPr>
            <c:extLst xmlns:c16r2="http://schemas.microsoft.com/office/drawing/2015/06/chart">
              <c:ext xmlns:c16="http://schemas.microsoft.com/office/drawing/2014/chart" uri="{C3380CC4-5D6E-409C-BE32-E72D297353CC}">
                <c16:uniqueId val="{00000003-AFFA-4B3D-971A-13477415B63F}"/>
              </c:ext>
            </c:extLst>
          </c:dPt>
          <c:dPt>
            <c:idx val="2"/>
            <c:bubble3D val="0"/>
            <c:spPr>
              <a:solidFill>
                <a:srgbClr val="00B0F0"/>
              </a:solidFill>
              <a:ln>
                <a:solidFill>
                  <a:srgbClr val="000000"/>
                </a:solidFill>
              </a:ln>
            </c:spPr>
            <c:extLst xmlns:c16r2="http://schemas.microsoft.com/office/drawing/2015/06/chart">
              <c:ext xmlns:c16="http://schemas.microsoft.com/office/drawing/2014/chart" uri="{C3380CC4-5D6E-409C-BE32-E72D297353CC}">
                <c16:uniqueId val="{00000005-AFFA-4B3D-971A-13477415B63F}"/>
              </c:ext>
            </c:extLst>
          </c:dPt>
          <c:cat>
            <c:strRef>
              <c:f>Sheet1!$A$2:$A$4</c:f>
              <c:strCache>
                <c:ptCount val="3"/>
                <c:pt idx="0">
                  <c:v>Local</c:v>
                </c:pt>
                <c:pt idx="1">
                  <c:v>LAGWRP</c:v>
                </c:pt>
                <c:pt idx="2">
                  <c:v>Amalgamated System</c:v>
                </c:pt>
              </c:strCache>
            </c:strRef>
          </c:cat>
          <c:val>
            <c:numRef>
              <c:f>Sheet1!$B$2:$B$4</c:f>
              <c:numCache>
                <c:formatCode>0%</c:formatCode>
                <c:ptCount val="3"/>
                <c:pt idx="0">
                  <c:v>0</c:v>
                </c:pt>
                <c:pt idx="1">
                  <c:v>0</c:v>
                </c:pt>
                <c:pt idx="2">
                  <c:v>0</c:v>
                </c:pt>
              </c:numCache>
            </c:numRef>
          </c:val>
          <c:extLst xmlns:c16r2="http://schemas.microsoft.com/office/drawing/2015/06/chart">
            <c:ext xmlns:c16="http://schemas.microsoft.com/office/drawing/2014/chart" uri="{C3380CC4-5D6E-409C-BE32-E72D297353CC}">
              <c16:uniqueId val="{00000006-AFFA-4B3D-971A-13477415B63F}"/>
            </c:ext>
          </c:extLst>
        </c:ser>
        <c:ser>
          <c:idx val="1"/>
          <c:order val="1"/>
          <c:tx>
            <c:strRef>
              <c:f>Sheet1!$C$1</c:f>
              <c:strCache>
                <c:ptCount val="1"/>
                <c:pt idx="0">
                  <c:v>Sales</c:v>
                </c:pt>
              </c:strCache>
            </c:strRef>
          </c:tx>
          <c:cat>
            <c:strRef>
              <c:f>Sheet1!$A$2:$A$4</c:f>
              <c:strCache>
                <c:ptCount val="3"/>
                <c:pt idx="0">
                  <c:v>Local</c:v>
                </c:pt>
                <c:pt idx="1">
                  <c:v>LAGWRP</c:v>
                </c:pt>
                <c:pt idx="2">
                  <c:v>Amalgamated System</c:v>
                </c:pt>
              </c:strCache>
            </c:strRef>
          </c:cat>
          <c:val>
            <c:numRef>
              <c:f>Sheet1!$C$2:$C$4</c:f>
              <c:numCache>
                <c:formatCode>"$"#,##0_);[Red]\("$"#,##0\)</c:formatCode>
                <c:ptCount val="3"/>
                <c:pt idx="0">
                  <c:v>0</c:v>
                </c:pt>
                <c:pt idx="1">
                  <c:v>0</c:v>
                </c:pt>
                <c:pt idx="2">
                  <c:v>0</c:v>
                </c:pt>
              </c:numCache>
            </c:numRef>
          </c:val>
          <c:extLst xmlns:c16r2="http://schemas.microsoft.com/office/drawing/2015/06/chart">
            <c:ext xmlns:c16="http://schemas.microsoft.com/office/drawing/2014/chart" uri="{C3380CC4-5D6E-409C-BE32-E72D297353CC}">
              <c16:uniqueId val="{00000007-AFFA-4B3D-971A-13477415B63F}"/>
            </c:ext>
          </c:extLst>
        </c:ser>
        <c:dLbls>
          <c:showLegendKey val="0"/>
          <c:showVal val="0"/>
          <c:showCatName val="0"/>
          <c:showSerName val="0"/>
          <c:showPercent val="0"/>
          <c:showBubbleSize val="0"/>
          <c:showLeaderLines val="1"/>
        </c:dLbls>
      </c:pie3DChart>
      <c:spPr>
        <a:noFill/>
        <a:ln w="25400">
          <a:noFill/>
        </a:ln>
      </c:spPr>
    </c:plotArea>
    <c:legend>
      <c:legendPos val="r"/>
      <c:legendEntry>
        <c:idx val="0"/>
        <c:txPr>
          <a:bodyPr/>
          <a:lstStyle/>
          <a:p>
            <a:pPr>
              <a:defRPr sz="2400" b="1"/>
            </a:pPr>
            <a:endParaRPr lang="en-US"/>
          </a:p>
        </c:txPr>
      </c:legendEntry>
      <c:legendEntry>
        <c:idx val="1"/>
        <c:txPr>
          <a:bodyPr/>
          <a:lstStyle/>
          <a:p>
            <a:pPr>
              <a:defRPr sz="2400" b="1"/>
            </a:pPr>
            <a:endParaRPr lang="en-US"/>
          </a:p>
        </c:txPr>
      </c:legendEntry>
      <c:legendEntry>
        <c:idx val="2"/>
        <c:txPr>
          <a:bodyPr/>
          <a:lstStyle/>
          <a:p>
            <a:pPr>
              <a:defRPr sz="2400" b="1"/>
            </a:pPr>
            <a:endParaRPr lang="en-US"/>
          </a:p>
        </c:txPr>
      </c:legendEntry>
      <c:layout>
        <c:manualLayout>
          <c:xMode val="edge"/>
          <c:yMode val="edge"/>
          <c:x val="7.2430633670791167E-2"/>
          <c:y val="0.58858032169055796"/>
          <c:w val="0.85217254093238348"/>
          <c:h val="0.36059559862709467"/>
        </c:manualLayout>
      </c:layout>
      <c:overlay val="0"/>
      <c:txPr>
        <a:bodyPr/>
        <a:lstStyle/>
        <a:p>
          <a:pPr>
            <a:defRPr sz="2400"/>
          </a:pPr>
          <a:endParaRPr lang="en-US"/>
        </a:p>
      </c:txPr>
    </c:legend>
    <c:plotVisOnly val="1"/>
    <c:dispBlanksAs val="gap"/>
    <c:showDLblsOverMax val="0"/>
  </c:chart>
  <c:spPr>
    <a:noFill/>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FY 2017-18</a:t>
            </a:r>
          </a:p>
        </c:rich>
      </c:tx>
      <c:layout>
        <c:manualLayout>
          <c:xMode val="edge"/>
          <c:yMode val="edge"/>
          <c:x val="0.18386264216972881"/>
          <c:y val="0.15798492930319194"/>
        </c:manualLayout>
      </c:layout>
      <c:overlay val="0"/>
    </c:title>
    <c:autoTitleDeleted val="0"/>
    <c:view3D>
      <c:rotX val="30"/>
      <c:rotY val="40"/>
      <c:rAngAx val="0"/>
      <c:perspective val="30"/>
    </c:view3D>
    <c:floor>
      <c:thickness val="0"/>
    </c:floor>
    <c:sideWall>
      <c:thickness val="0"/>
    </c:sideWall>
    <c:backWall>
      <c:thickness val="0"/>
    </c:backWall>
    <c:plotArea>
      <c:layout/>
      <c:pie3DChart>
        <c:varyColors val="1"/>
        <c:ser>
          <c:idx val="0"/>
          <c:order val="0"/>
          <c:tx>
            <c:strRef>
              <c:f>Sheet1!$B$1</c:f>
              <c:strCache>
                <c:ptCount val="1"/>
                <c:pt idx="0">
                  <c:v>Column1</c:v>
                </c:pt>
              </c:strCache>
            </c:strRef>
          </c:tx>
          <c:spPr>
            <a:ln>
              <a:solidFill>
                <a:srgbClr val="000000"/>
              </a:solidFill>
            </a:ln>
          </c:spPr>
          <c:dPt>
            <c:idx val="0"/>
            <c:bubble3D val="0"/>
            <c:spPr>
              <a:solidFill>
                <a:srgbClr val="00B050"/>
              </a:solidFill>
              <a:ln>
                <a:solidFill>
                  <a:srgbClr val="000000"/>
                </a:solidFill>
              </a:ln>
            </c:spPr>
            <c:extLst xmlns:c16r2="http://schemas.microsoft.com/office/drawing/2015/06/chart">
              <c:ext xmlns:c16="http://schemas.microsoft.com/office/drawing/2014/chart" uri="{C3380CC4-5D6E-409C-BE32-E72D297353CC}">
                <c16:uniqueId val="{00000001-B4B3-4BB8-9BA4-ECB28FEF870B}"/>
              </c:ext>
            </c:extLst>
          </c:dPt>
          <c:dPt>
            <c:idx val="1"/>
            <c:bubble3D val="0"/>
            <c:spPr>
              <a:solidFill>
                <a:srgbClr val="FF5050"/>
              </a:solidFill>
              <a:ln>
                <a:solidFill>
                  <a:srgbClr val="000000"/>
                </a:solidFill>
              </a:ln>
            </c:spPr>
            <c:extLst xmlns:c16r2="http://schemas.microsoft.com/office/drawing/2015/06/chart">
              <c:ext xmlns:c16="http://schemas.microsoft.com/office/drawing/2014/chart" uri="{C3380CC4-5D6E-409C-BE32-E72D297353CC}">
                <c16:uniqueId val="{00000003-B4B3-4BB8-9BA4-ECB28FEF870B}"/>
              </c:ext>
            </c:extLst>
          </c:dPt>
          <c:dPt>
            <c:idx val="2"/>
            <c:bubble3D val="0"/>
            <c:spPr>
              <a:solidFill>
                <a:srgbClr val="00B0F0"/>
              </a:solidFill>
              <a:ln>
                <a:solidFill>
                  <a:srgbClr val="000000"/>
                </a:solidFill>
              </a:ln>
            </c:spPr>
            <c:extLst xmlns:c16r2="http://schemas.microsoft.com/office/drawing/2015/06/chart">
              <c:ext xmlns:c16="http://schemas.microsoft.com/office/drawing/2014/chart" uri="{C3380CC4-5D6E-409C-BE32-E72D297353CC}">
                <c16:uniqueId val="{00000005-B4B3-4BB8-9BA4-ECB28FEF870B}"/>
              </c:ext>
            </c:extLst>
          </c:dPt>
          <c:dLbls>
            <c:dLbl>
              <c:idx val="0"/>
              <c:spPr/>
              <c:txPr>
                <a:bodyPr/>
                <a:lstStyle/>
                <a:p>
                  <a:pPr>
                    <a:defRPr sz="1200" b="1">
                      <a:solidFill>
                        <a:srgbClr val="000000"/>
                      </a:solidFill>
                    </a:defRPr>
                  </a:pPr>
                  <a:endParaRPr lang="en-US"/>
                </a:p>
              </c:txPr>
              <c:showLegendKey val="0"/>
              <c:showVal val="1"/>
              <c:showCatName val="0"/>
              <c:showSerName val="0"/>
              <c:showPercent val="0"/>
              <c:showBubbleSize val="0"/>
            </c:dLbl>
            <c:spPr>
              <a:noFill/>
              <a:ln>
                <a:noFill/>
              </a:ln>
              <a:effectLst/>
            </c:spPr>
            <c:txPr>
              <a:bodyPr/>
              <a:lstStyle/>
              <a:p>
                <a:pPr>
                  <a:defRPr sz="1200" b="1">
                    <a:solidFill>
                      <a:srgbClr val="000000"/>
                    </a:solidFill>
                  </a:defRPr>
                </a:pPr>
                <a:endParaRPr lang="en-US"/>
              </a:p>
            </c:txPr>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extLst>
          </c:dLbls>
          <c:cat>
            <c:strRef>
              <c:f>Sheet1!$A$2:$A$4</c:f>
              <c:strCache>
                <c:ptCount val="3"/>
                <c:pt idx="0">
                  <c:v>Local</c:v>
                </c:pt>
                <c:pt idx="1">
                  <c:v>LAGWRP</c:v>
                </c:pt>
                <c:pt idx="2">
                  <c:v>Amalgamated System</c:v>
                </c:pt>
              </c:strCache>
            </c:strRef>
          </c:cat>
          <c:val>
            <c:numRef>
              <c:f>Sheet1!$B$2:$B$4</c:f>
              <c:numCache>
                <c:formatCode>0%</c:formatCode>
                <c:ptCount val="3"/>
                <c:pt idx="0">
                  <c:v>7.0894834602350867E-2</c:v>
                </c:pt>
                <c:pt idx="1">
                  <c:v>0.33170275213747924</c:v>
                </c:pt>
                <c:pt idx="2">
                  <c:v>0.59740241326016985</c:v>
                </c:pt>
              </c:numCache>
            </c:numRef>
          </c:val>
          <c:extLst xmlns:c16r2="http://schemas.microsoft.com/office/drawing/2015/06/chart">
            <c:ext xmlns:c16="http://schemas.microsoft.com/office/drawing/2014/chart" uri="{C3380CC4-5D6E-409C-BE32-E72D297353CC}">
              <c16:uniqueId val="{00000006-B4B3-4BB8-9BA4-ECB28FEF870B}"/>
            </c:ext>
          </c:extLst>
        </c:ser>
        <c:ser>
          <c:idx val="1"/>
          <c:order val="1"/>
          <c:tx>
            <c:strRef>
              <c:f>Sheet1!$C$1</c:f>
              <c:strCache>
                <c:ptCount val="1"/>
                <c:pt idx="0">
                  <c:v>Sales</c:v>
                </c:pt>
              </c:strCache>
            </c:strRef>
          </c:tx>
          <c:cat>
            <c:strRef>
              <c:f>Sheet1!$A$2:$A$4</c:f>
              <c:strCache>
                <c:ptCount val="3"/>
                <c:pt idx="0">
                  <c:v>Local</c:v>
                </c:pt>
                <c:pt idx="1">
                  <c:v>LAGWRP</c:v>
                </c:pt>
                <c:pt idx="2">
                  <c:v>Amalgamated System</c:v>
                </c:pt>
              </c:strCache>
            </c:strRef>
          </c:cat>
          <c:val>
            <c:numRef>
              <c:f>Sheet1!$C$2:$C$4</c:f>
              <c:numCache>
                <c:formatCode>"$"#,##0_);[Red]\("$"#,##0\)</c:formatCode>
                <c:ptCount val="3"/>
                <c:pt idx="0">
                  <c:v>500000</c:v>
                </c:pt>
                <c:pt idx="1">
                  <c:v>2339400</c:v>
                </c:pt>
                <c:pt idx="2">
                  <c:v>4213300</c:v>
                </c:pt>
              </c:numCache>
            </c:numRef>
          </c:val>
          <c:extLst xmlns:c16r2="http://schemas.microsoft.com/office/drawing/2015/06/chart">
            <c:ext xmlns:c16="http://schemas.microsoft.com/office/drawing/2014/chart" uri="{C3380CC4-5D6E-409C-BE32-E72D297353CC}">
              <c16:uniqueId val="{00000007-B4B3-4BB8-9BA4-ECB28FEF870B}"/>
            </c:ext>
          </c:extLst>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FY 2021-22</a:t>
            </a:r>
          </a:p>
        </c:rich>
      </c:tx>
      <c:layout>
        <c:manualLayout>
          <c:xMode val="edge"/>
          <c:yMode val="edge"/>
          <c:x val="0.18386264216972881"/>
          <c:y val="0.15798492930319194"/>
        </c:manualLayout>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Sheet1!$B$1</c:f>
              <c:strCache>
                <c:ptCount val="1"/>
                <c:pt idx="0">
                  <c:v>Column1</c:v>
                </c:pt>
              </c:strCache>
            </c:strRef>
          </c:tx>
          <c:spPr>
            <a:ln>
              <a:solidFill>
                <a:srgbClr val="000000"/>
              </a:solidFill>
            </a:ln>
          </c:spPr>
          <c:dPt>
            <c:idx val="0"/>
            <c:bubble3D val="0"/>
            <c:spPr>
              <a:solidFill>
                <a:srgbClr val="00B050"/>
              </a:solidFill>
              <a:ln>
                <a:solidFill>
                  <a:srgbClr val="000000"/>
                </a:solidFill>
              </a:ln>
            </c:spPr>
            <c:extLst xmlns:c16r2="http://schemas.microsoft.com/office/drawing/2015/06/chart">
              <c:ext xmlns:c16="http://schemas.microsoft.com/office/drawing/2014/chart" uri="{C3380CC4-5D6E-409C-BE32-E72D297353CC}">
                <c16:uniqueId val="{00000001-50E4-4FE5-BCCF-0E7F7F9DF852}"/>
              </c:ext>
            </c:extLst>
          </c:dPt>
          <c:dPt>
            <c:idx val="1"/>
            <c:bubble3D val="0"/>
            <c:spPr>
              <a:solidFill>
                <a:srgbClr val="FF5050"/>
              </a:solidFill>
              <a:ln>
                <a:solidFill>
                  <a:srgbClr val="000000"/>
                </a:solidFill>
              </a:ln>
            </c:spPr>
            <c:extLst xmlns:c16r2="http://schemas.microsoft.com/office/drawing/2015/06/chart">
              <c:ext xmlns:c16="http://schemas.microsoft.com/office/drawing/2014/chart" uri="{C3380CC4-5D6E-409C-BE32-E72D297353CC}">
                <c16:uniqueId val="{00000003-50E4-4FE5-BCCF-0E7F7F9DF852}"/>
              </c:ext>
            </c:extLst>
          </c:dPt>
          <c:dPt>
            <c:idx val="2"/>
            <c:bubble3D val="0"/>
            <c:spPr>
              <a:solidFill>
                <a:srgbClr val="00B0F0"/>
              </a:solidFill>
              <a:ln>
                <a:solidFill>
                  <a:srgbClr val="000000"/>
                </a:solidFill>
              </a:ln>
            </c:spPr>
            <c:extLst xmlns:c16r2="http://schemas.microsoft.com/office/drawing/2015/06/chart">
              <c:ext xmlns:c16="http://schemas.microsoft.com/office/drawing/2014/chart" uri="{C3380CC4-5D6E-409C-BE32-E72D297353CC}">
                <c16:uniqueId val="{00000005-50E4-4FE5-BCCF-0E7F7F9DF852}"/>
              </c:ext>
            </c:extLst>
          </c:dPt>
          <c:dLbls>
            <c:spPr>
              <a:noFill/>
              <a:ln>
                <a:noFill/>
              </a:ln>
              <a:effectLst/>
            </c:spPr>
            <c:txPr>
              <a:bodyPr/>
              <a:lstStyle/>
              <a:p>
                <a:pPr>
                  <a:defRPr sz="1200" b="1">
                    <a:solidFill>
                      <a:srgbClr val="000000"/>
                    </a:solidFill>
                  </a:defRPr>
                </a:pPr>
                <a:endParaRPr lang="en-US"/>
              </a:p>
            </c:txPr>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extLst>
          </c:dLbls>
          <c:cat>
            <c:strRef>
              <c:f>Sheet1!$A$2:$A$4</c:f>
              <c:strCache>
                <c:ptCount val="3"/>
                <c:pt idx="0">
                  <c:v>Local</c:v>
                </c:pt>
                <c:pt idx="1">
                  <c:v>LAGWRP</c:v>
                </c:pt>
                <c:pt idx="2">
                  <c:v>Amalgamated System</c:v>
                </c:pt>
              </c:strCache>
            </c:strRef>
          </c:cat>
          <c:val>
            <c:numRef>
              <c:f>Sheet1!$B$2:$B$4</c:f>
              <c:numCache>
                <c:formatCode>0%</c:formatCode>
                <c:ptCount val="3"/>
                <c:pt idx="0">
                  <c:v>0.30682093718719494</c:v>
                </c:pt>
                <c:pt idx="1">
                  <c:v>0.21688851861753386</c:v>
                </c:pt>
                <c:pt idx="2">
                  <c:v>0.47629054419527117</c:v>
                </c:pt>
              </c:numCache>
            </c:numRef>
          </c:val>
          <c:extLst xmlns:c16r2="http://schemas.microsoft.com/office/drawing/2015/06/chart">
            <c:ext xmlns:c16="http://schemas.microsoft.com/office/drawing/2014/chart" uri="{C3380CC4-5D6E-409C-BE32-E72D297353CC}">
              <c16:uniqueId val="{00000006-50E4-4FE5-BCCF-0E7F7F9DF852}"/>
            </c:ext>
          </c:extLst>
        </c:ser>
        <c:ser>
          <c:idx val="1"/>
          <c:order val="1"/>
          <c:tx>
            <c:strRef>
              <c:f>Sheet1!$C$1</c:f>
              <c:strCache>
                <c:ptCount val="1"/>
                <c:pt idx="0">
                  <c:v>Sales</c:v>
                </c:pt>
              </c:strCache>
            </c:strRef>
          </c:tx>
          <c:cat>
            <c:strRef>
              <c:f>Sheet1!$A$2:$A$4</c:f>
              <c:strCache>
                <c:ptCount val="3"/>
                <c:pt idx="0">
                  <c:v>Local</c:v>
                </c:pt>
                <c:pt idx="1">
                  <c:v>LAGWRP</c:v>
                </c:pt>
                <c:pt idx="2">
                  <c:v>Amalgamated System</c:v>
                </c:pt>
              </c:strCache>
            </c:strRef>
          </c:cat>
          <c:val>
            <c:numRef>
              <c:f>Sheet1!$C$2:$C$4</c:f>
              <c:numCache>
                <c:formatCode>"$"#,##0_);[Red]\("$"#,##0\)</c:formatCode>
                <c:ptCount val="3"/>
                <c:pt idx="0">
                  <c:v>987000</c:v>
                </c:pt>
                <c:pt idx="1">
                  <c:v>697700</c:v>
                </c:pt>
                <c:pt idx="2">
                  <c:v>1532160</c:v>
                </c:pt>
              </c:numCache>
            </c:numRef>
          </c:val>
          <c:extLst xmlns:c16r2="http://schemas.microsoft.com/office/drawing/2015/06/chart">
            <c:ext xmlns:c16="http://schemas.microsoft.com/office/drawing/2014/chart" uri="{C3380CC4-5D6E-409C-BE32-E72D297353CC}">
              <c16:uniqueId val="{00000007-50E4-4FE5-BCCF-0E7F7F9DF852}"/>
            </c:ext>
          </c:extLst>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FY 2020-21</a:t>
            </a:r>
          </a:p>
        </c:rich>
      </c:tx>
      <c:layout>
        <c:manualLayout>
          <c:xMode val="edge"/>
          <c:yMode val="edge"/>
          <c:x val="0.18386264216972881"/>
          <c:y val="0.15798492930319194"/>
        </c:manualLayout>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Sheet1!$B$1</c:f>
              <c:strCache>
                <c:ptCount val="1"/>
                <c:pt idx="0">
                  <c:v>Column1</c:v>
                </c:pt>
              </c:strCache>
            </c:strRef>
          </c:tx>
          <c:spPr>
            <a:ln>
              <a:solidFill>
                <a:srgbClr val="000000"/>
              </a:solidFill>
            </a:ln>
          </c:spPr>
          <c:dPt>
            <c:idx val="0"/>
            <c:bubble3D val="0"/>
            <c:spPr>
              <a:solidFill>
                <a:srgbClr val="00B050"/>
              </a:solidFill>
              <a:ln>
                <a:solidFill>
                  <a:srgbClr val="000000"/>
                </a:solidFill>
              </a:ln>
            </c:spPr>
            <c:extLst xmlns:c16r2="http://schemas.microsoft.com/office/drawing/2015/06/chart">
              <c:ext xmlns:c16="http://schemas.microsoft.com/office/drawing/2014/chart" uri="{C3380CC4-5D6E-409C-BE32-E72D297353CC}">
                <c16:uniqueId val="{00000001-FD75-4AC6-A1D8-EAC9A0622D82}"/>
              </c:ext>
            </c:extLst>
          </c:dPt>
          <c:dPt>
            <c:idx val="1"/>
            <c:bubble3D val="0"/>
            <c:spPr>
              <a:solidFill>
                <a:srgbClr val="FF5050"/>
              </a:solidFill>
              <a:ln>
                <a:solidFill>
                  <a:srgbClr val="000000"/>
                </a:solidFill>
              </a:ln>
            </c:spPr>
            <c:extLst xmlns:c16r2="http://schemas.microsoft.com/office/drawing/2015/06/chart">
              <c:ext xmlns:c16="http://schemas.microsoft.com/office/drawing/2014/chart" uri="{C3380CC4-5D6E-409C-BE32-E72D297353CC}">
                <c16:uniqueId val="{00000003-FD75-4AC6-A1D8-EAC9A0622D82}"/>
              </c:ext>
            </c:extLst>
          </c:dPt>
          <c:dPt>
            <c:idx val="2"/>
            <c:bubble3D val="0"/>
            <c:spPr>
              <a:solidFill>
                <a:srgbClr val="00B0F0"/>
              </a:solidFill>
              <a:ln>
                <a:solidFill>
                  <a:srgbClr val="000000"/>
                </a:solidFill>
              </a:ln>
            </c:spPr>
            <c:extLst xmlns:c16r2="http://schemas.microsoft.com/office/drawing/2015/06/chart">
              <c:ext xmlns:c16="http://schemas.microsoft.com/office/drawing/2014/chart" uri="{C3380CC4-5D6E-409C-BE32-E72D297353CC}">
                <c16:uniqueId val="{00000005-FD75-4AC6-A1D8-EAC9A0622D82}"/>
              </c:ext>
            </c:extLst>
          </c:dPt>
          <c:dLbls>
            <c:spPr>
              <a:noFill/>
              <a:ln>
                <a:noFill/>
              </a:ln>
              <a:effectLst/>
            </c:spPr>
            <c:txPr>
              <a:bodyPr/>
              <a:lstStyle/>
              <a:p>
                <a:pPr>
                  <a:defRPr sz="1200" b="1">
                    <a:solidFill>
                      <a:srgbClr val="000000"/>
                    </a:solidFill>
                  </a:defRPr>
                </a:pPr>
                <a:endParaRPr lang="en-US"/>
              </a:p>
            </c:txPr>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extLst>
          </c:dLbls>
          <c:cat>
            <c:strRef>
              <c:f>Sheet1!$A$2:$A$4</c:f>
              <c:strCache>
                <c:ptCount val="3"/>
                <c:pt idx="0">
                  <c:v>Local</c:v>
                </c:pt>
                <c:pt idx="1">
                  <c:v>LAGWRP</c:v>
                </c:pt>
                <c:pt idx="2">
                  <c:v>Amalgamated System</c:v>
                </c:pt>
              </c:strCache>
            </c:strRef>
          </c:cat>
          <c:val>
            <c:numRef>
              <c:f>Sheet1!$B$2:$B$4</c:f>
              <c:numCache>
                <c:formatCode>0%</c:formatCode>
                <c:ptCount val="3"/>
                <c:pt idx="0">
                  <c:v>0.34971507911255101</c:v>
                </c:pt>
                <c:pt idx="1">
                  <c:v>0.51745682797720638</c:v>
                </c:pt>
                <c:pt idx="2">
                  <c:v>0.1328280929102427</c:v>
                </c:pt>
              </c:numCache>
            </c:numRef>
          </c:val>
          <c:extLst xmlns:c16r2="http://schemas.microsoft.com/office/drawing/2015/06/chart">
            <c:ext xmlns:c16="http://schemas.microsoft.com/office/drawing/2014/chart" uri="{C3380CC4-5D6E-409C-BE32-E72D297353CC}">
              <c16:uniqueId val="{00000006-FD75-4AC6-A1D8-EAC9A0622D82}"/>
            </c:ext>
          </c:extLst>
        </c:ser>
        <c:ser>
          <c:idx val="1"/>
          <c:order val="1"/>
          <c:tx>
            <c:strRef>
              <c:f>Sheet1!$C$1</c:f>
              <c:strCache>
                <c:ptCount val="1"/>
                <c:pt idx="0">
                  <c:v>Sales</c:v>
                </c:pt>
              </c:strCache>
            </c:strRef>
          </c:tx>
          <c:cat>
            <c:strRef>
              <c:f>Sheet1!$A$2:$A$4</c:f>
              <c:strCache>
                <c:ptCount val="3"/>
                <c:pt idx="0">
                  <c:v>Local</c:v>
                </c:pt>
                <c:pt idx="1">
                  <c:v>LAGWRP</c:v>
                </c:pt>
                <c:pt idx="2">
                  <c:v>Amalgamated System</c:v>
                </c:pt>
              </c:strCache>
            </c:strRef>
          </c:cat>
          <c:val>
            <c:numRef>
              <c:f>Sheet1!$C$2:$C$4</c:f>
              <c:numCache>
                <c:formatCode>"$"#,##0_);[Red]\("$"#,##0\)</c:formatCode>
                <c:ptCount val="3"/>
                <c:pt idx="0">
                  <c:v>1209000</c:v>
                </c:pt>
                <c:pt idx="1">
                  <c:v>1788900</c:v>
                </c:pt>
                <c:pt idx="2">
                  <c:v>459200</c:v>
                </c:pt>
              </c:numCache>
            </c:numRef>
          </c:val>
          <c:extLst xmlns:c16r2="http://schemas.microsoft.com/office/drawing/2015/06/chart">
            <c:ext xmlns:c16="http://schemas.microsoft.com/office/drawing/2014/chart" uri="{C3380CC4-5D6E-409C-BE32-E72D297353CC}">
              <c16:uniqueId val="{00000007-FD75-4AC6-A1D8-EAC9A0622D82}"/>
            </c:ext>
          </c:extLst>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FY 2018-19</a:t>
            </a:r>
          </a:p>
        </c:rich>
      </c:tx>
      <c:layout>
        <c:manualLayout>
          <c:xMode val="edge"/>
          <c:yMode val="edge"/>
          <c:x val="0.18386264216972881"/>
          <c:y val="0.15798492930319194"/>
        </c:manualLayout>
      </c:layout>
      <c:overlay val="0"/>
    </c:title>
    <c:autoTitleDeleted val="0"/>
    <c:view3D>
      <c:rotX val="30"/>
      <c:rotY val="40"/>
      <c:rAngAx val="0"/>
      <c:perspective val="30"/>
    </c:view3D>
    <c:floor>
      <c:thickness val="0"/>
    </c:floor>
    <c:sideWall>
      <c:thickness val="0"/>
    </c:sideWall>
    <c:backWall>
      <c:thickness val="0"/>
    </c:backWall>
    <c:plotArea>
      <c:layout/>
      <c:pie3DChart>
        <c:varyColors val="1"/>
        <c:ser>
          <c:idx val="0"/>
          <c:order val="0"/>
          <c:tx>
            <c:strRef>
              <c:f>Sheet1!$B$1</c:f>
              <c:strCache>
                <c:ptCount val="1"/>
                <c:pt idx="0">
                  <c:v>Column1</c:v>
                </c:pt>
              </c:strCache>
            </c:strRef>
          </c:tx>
          <c:spPr>
            <a:ln>
              <a:solidFill>
                <a:srgbClr val="000000"/>
              </a:solidFill>
            </a:ln>
          </c:spPr>
          <c:dPt>
            <c:idx val="0"/>
            <c:bubble3D val="0"/>
            <c:spPr>
              <a:solidFill>
                <a:srgbClr val="00B050"/>
              </a:solidFill>
              <a:ln>
                <a:solidFill>
                  <a:srgbClr val="000000"/>
                </a:solidFill>
              </a:ln>
            </c:spPr>
            <c:extLst xmlns:c16r2="http://schemas.microsoft.com/office/drawing/2015/06/chart">
              <c:ext xmlns:c16="http://schemas.microsoft.com/office/drawing/2014/chart" uri="{C3380CC4-5D6E-409C-BE32-E72D297353CC}">
                <c16:uniqueId val="{00000001-2D32-49DF-9DEB-3CEFD25A4BDB}"/>
              </c:ext>
            </c:extLst>
          </c:dPt>
          <c:dPt>
            <c:idx val="1"/>
            <c:bubble3D val="0"/>
            <c:spPr>
              <a:solidFill>
                <a:srgbClr val="FF5050"/>
              </a:solidFill>
              <a:ln>
                <a:solidFill>
                  <a:srgbClr val="000000"/>
                </a:solidFill>
              </a:ln>
            </c:spPr>
            <c:extLst xmlns:c16r2="http://schemas.microsoft.com/office/drawing/2015/06/chart">
              <c:ext xmlns:c16="http://schemas.microsoft.com/office/drawing/2014/chart" uri="{C3380CC4-5D6E-409C-BE32-E72D297353CC}">
                <c16:uniqueId val="{00000003-2D32-49DF-9DEB-3CEFD25A4BDB}"/>
              </c:ext>
            </c:extLst>
          </c:dPt>
          <c:dPt>
            <c:idx val="2"/>
            <c:bubble3D val="0"/>
            <c:spPr>
              <a:solidFill>
                <a:srgbClr val="00B0F0"/>
              </a:solidFill>
              <a:ln>
                <a:solidFill>
                  <a:srgbClr val="000000"/>
                </a:solidFill>
              </a:ln>
            </c:spPr>
            <c:extLst xmlns:c16r2="http://schemas.microsoft.com/office/drawing/2015/06/chart">
              <c:ext xmlns:c16="http://schemas.microsoft.com/office/drawing/2014/chart" uri="{C3380CC4-5D6E-409C-BE32-E72D297353CC}">
                <c16:uniqueId val="{00000005-2D32-49DF-9DEB-3CEFD25A4BDB}"/>
              </c:ext>
            </c:extLst>
          </c:dPt>
          <c:dLbls>
            <c:dLbl>
              <c:idx val="0"/>
              <c:spPr/>
              <c:txPr>
                <a:bodyPr/>
                <a:lstStyle/>
                <a:p>
                  <a:pPr>
                    <a:defRPr sz="1200" b="1">
                      <a:solidFill>
                        <a:srgbClr val="000000"/>
                      </a:solidFill>
                    </a:defRPr>
                  </a:pPr>
                  <a:endParaRPr lang="en-US"/>
                </a:p>
              </c:txPr>
              <c:showLegendKey val="0"/>
              <c:showVal val="1"/>
              <c:showCatName val="0"/>
              <c:showSerName val="0"/>
              <c:showPercent val="0"/>
              <c:showBubbleSize val="0"/>
            </c:dLbl>
            <c:spPr>
              <a:noFill/>
              <a:ln>
                <a:noFill/>
              </a:ln>
              <a:effectLst/>
            </c:spPr>
            <c:txPr>
              <a:bodyPr/>
              <a:lstStyle/>
              <a:p>
                <a:pPr>
                  <a:defRPr sz="1200" b="1">
                    <a:solidFill>
                      <a:srgbClr val="000000"/>
                    </a:solidFill>
                  </a:defRPr>
                </a:pPr>
                <a:endParaRPr lang="en-US"/>
              </a:p>
            </c:txPr>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extLst>
          </c:dLbls>
          <c:cat>
            <c:strRef>
              <c:f>Sheet1!$A$2:$A$4</c:f>
              <c:strCache>
                <c:ptCount val="3"/>
                <c:pt idx="0">
                  <c:v>Local</c:v>
                </c:pt>
                <c:pt idx="1">
                  <c:v>LAGWRP</c:v>
                </c:pt>
                <c:pt idx="2">
                  <c:v>Amalgamated System</c:v>
                </c:pt>
              </c:strCache>
            </c:strRef>
          </c:cat>
          <c:val>
            <c:numRef>
              <c:f>Sheet1!$B$2:$B$4</c:f>
              <c:numCache>
                <c:formatCode>0%</c:formatCode>
                <c:ptCount val="3"/>
                <c:pt idx="0">
                  <c:v>2.4843689128171722E-2</c:v>
                </c:pt>
                <c:pt idx="1">
                  <c:v>0.81774056546535612</c:v>
                </c:pt>
                <c:pt idx="2">
                  <c:v>0.15741574540647213</c:v>
                </c:pt>
              </c:numCache>
            </c:numRef>
          </c:val>
          <c:extLst xmlns:c16r2="http://schemas.microsoft.com/office/drawing/2015/06/chart">
            <c:ext xmlns:c16="http://schemas.microsoft.com/office/drawing/2014/chart" uri="{C3380CC4-5D6E-409C-BE32-E72D297353CC}">
              <c16:uniqueId val="{00000006-2D32-49DF-9DEB-3CEFD25A4BDB}"/>
            </c:ext>
          </c:extLst>
        </c:ser>
        <c:ser>
          <c:idx val="1"/>
          <c:order val="1"/>
          <c:tx>
            <c:strRef>
              <c:f>Sheet1!$C$1</c:f>
              <c:strCache>
                <c:ptCount val="1"/>
                <c:pt idx="0">
                  <c:v>Sales</c:v>
                </c:pt>
              </c:strCache>
            </c:strRef>
          </c:tx>
          <c:cat>
            <c:strRef>
              <c:f>Sheet1!$A$2:$A$4</c:f>
              <c:strCache>
                <c:ptCount val="3"/>
                <c:pt idx="0">
                  <c:v>Local</c:v>
                </c:pt>
                <c:pt idx="1">
                  <c:v>LAGWRP</c:v>
                </c:pt>
                <c:pt idx="2">
                  <c:v>Amalgamated System</c:v>
                </c:pt>
              </c:strCache>
            </c:strRef>
          </c:cat>
          <c:val>
            <c:numRef>
              <c:f>Sheet1!$C$2:$C$4</c:f>
              <c:numCache>
                <c:formatCode>"$"#,##0_);[Red]\("$"#,##0\)</c:formatCode>
                <c:ptCount val="3"/>
                <c:pt idx="0">
                  <c:v>389000</c:v>
                </c:pt>
                <c:pt idx="1">
                  <c:v>12804100</c:v>
                </c:pt>
                <c:pt idx="2">
                  <c:v>2464800</c:v>
                </c:pt>
              </c:numCache>
            </c:numRef>
          </c:val>
          <c:extLst xmlns:c16r2="http://schemas.microsoft.com/office/drawing/2015/06/chart">
            <c:ext xmlns:c16="http://schemas.microsoft.com/office/drawing/2014/chart" uri="{C3380CC4-5D6E-409C-BE32-E72D297353CC}">
              <c16:uniqueId val="{00000007-2D32-49DF-9DEB-3CEFD25A4BDB}"/>
            </c:ext>
          </c:extLst>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FY 2019-20</a:t>
            </a:r>
          </a:p>
        </c:rich>
      </c:tx>
      <c:layout>
        <c:manualLayout>
          <c:xMode val="edge"/>
          <c:yMode val="edge"/>
          <c:x val="0.18386264216972881"/>
          <c:y val="0.15798492930319194"/>
        </c:manualLayout>
      </c:layout>
      <c:overlay val="0"/>
    </c:title>
    <c:autoTitleDeleted val="0"/>
    <c:view3D>
      <c:rotX val="30"/>
      <c:rotY val="40"/>
      <c:rAngAx val="0"/>
      <c:perspective val="30"/>
    </c:view3D>
    <c:floor>
      <c:thickness val="0"/>
    </c:floor>
    <c:sideWall>
      <c:thickness val="0"/>
    </c:sideWall>
    <c:backWall>
      <c:thickness val="0"/>
    </c:backWall>
    <c:plotArea>
      <c:layout/>
      <c:pie3DChart>
        <c:varyColors val="1"/>
        <c:ser>
          <c:idx val="0"/>
          <c:order val="0"/>
          <c:tx>
            <c:strRef>
              <c:f>Sheet1!$B$1</c:f>
              <c:strCache>
                <c:ptCount val="1"/>
                <c:pt idx="0">
                  <c:v>Column1</c:v>
                </c:pt>
              </c:strCache>
            </c:strRef>
          </c:tx>
          <c:spPr>
            <a:ln>
              <a:solidFill>
                <a:srgbClr val="000000"/>
              </a:solidFill>
            </a:ln>
          </c:spPr>
          <c:dPt>
            <c:idx val="0"/>
            <c:bubble3D val="0"/>
            <c:spPr>
              <a:solidFill>
                <a:srgbClr val="00B050"/>
              </a:solidFill>
              <a:ln>
                <a:solidFill>
                  <a:srgbClr val="000000"/>
                </a:solidFill>
              </a:ln>
            </c:spPr>
            <c:extLst xmlns:c16r2="http://schemas.microsoft.com/office/drawing/2015/06/chart">
              <c:ext xmlns:c16="http://schemas.microsoft.com/office/drawing/2014/chart" uri="{C3380CC4-5D6E-409C-BE32-E72D297353CC}">
                <c16:uniqueId val="{00000001-0BBF-4765-BE6C-4F6F191DB5D8}"/>
              </c:ext>
            </c:extLst>
          </c:dPt>
          <c:dPt>
            <c:idx val="1"/>
            <c:bubble3D val="0"/>
            <c:spPr>
              <a:solidFill>
                <a:srgbClr val="FF5050"/>
              </a:solidFill>
              <a:ln>
                <a:solidFill>
                  <a:srgbClr val="000000"/>
                </a:solidFill>
              </a:ln>
            </c:spPr>
            <c:extLst xmlns:c16r2="http://schemas.microsoft.com/office/drawing/2015/06/chart">
              <c:ext xmlns:c16="http://schemas.microsoft.com/office/drawing/2014/chart" uri="{C3380CC4-5D6E-409C-BE32-E72D297353CC}">
                <c16:uniqueId val="{00000003-0BBF-4765-BE6C-4F6F191DB5D8}"/>
              </c:ext>
            </c:extLst>
          </c:dPt>
          <c:dPt>
            <c:idx val="2"/>
            <c:bubble3D val="0"/>
            <c:spPr>
              <a:solidFill>
                <a:srgbClr val="00B0F0"/>
              </a:solidFill>
              <a:ln>
                <a:solidFill>
                  <a:srgbClr val="000000"/>
                </a:solidFill>
              </a:ln>
            </c:spPr>
            <c:extLst xmlns:c16r2="http://schemas.microsoft.com/office/drawing/2015/06/chart">
              <c:ext xmlns:c16="http://schemas.microsoft.com/office/drawing/2014/chart" uri="{C3380CC4-5D6E-409C-BE32-E72D297353CC}">
                <c16:uniqueId val="{00000005-0BBF-4765-BE6C-4F6F191DB5D8}"/>
              </c:ext>
            </c:extLst>
          </c:dPt>
          <c:dLbls>
            <c:dLbl>
              <c:idx val="0"/>
              <c:spPr/>
              <c:txPr>
                <a:bodyPr/>
                <a:lstStyle/>
                <a:p>
                  <a:pPr>
                    <a:defRPr sz="1200" b="1">
                      <a:solidFill>
                        <a:srgbClr val="000000"/>
                      </a:solidFill>
                    </a:defRPr>
                  </a:pPr>
                  <a:endParaRPr lang="en-US"/>
                </a:p>
              </c:txPr>
              <c:showLegendKey val="0"/>
              <c:showVal val="1"/>
              <c:showCatName val="0"/>
              <c:showSerName val="0"/>
              <c:showPercent val="0"/>
              <c:showBubbleSize val="0"/>
            </c:dLbl>
            <c:spPr>
              <a:noFill/>
              <a:ln>
                <a:noFill/>
              </a:ln>
              <a:effectLst/>
            </c:spPr>
            <c:txPr>
              <a:bodyPr/>
              <a:lstStyle/>
              <a:p>
                <a:pPr>
                  <a:defRPr sz="1200" b="1">
                    <a:solidFill>
                      <a:srgbClr val="000000"/>
                    </a:solidFill>
                  </a:defRPr>
                </a:pPr>
                <a:endParaRPr lang="en-US"/>
              </a:p>
            </c:txPr>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extLst>
          </c:dLbls>
          <c:cat>
            <c:strRef>
              <c:f>Sheet1!$A$2:$A$4</c:f>
              <c:strCache>
                <c:ptCount val="3"/>
                <c:pt idx="0">
                  <c:v>Local</c:v>
                </c:pt>
                <c:pt idx="1">
                  <c:v>LAGWRP</c:v>
                </c:pt>
                <c:pt idx="2">
                  <c:v>Amalgamated System</c:v>
                </c:pt>
              </c:strCache>
            </c:strRef>
          </c:cat>
          <c:val>
            <c:numRef>
              <c:f>Sheet1!$B$2:$B$4</c:f>
              <c:numCache>
                <c:formatCode>0%</c:formatCode>
                <c:ptCount val="3"/>
                <c:pt idx="0">
                  <c:v>4.5115599355491441E-2</c:v>
                </c:pt>
                <c:pt idx="1">
                  <c:v>0.66432345336680776</c:v>
                </c:pt>
                <c:pt idx="2">
                  <c:v>0.29056094727770077</c:v>
                </c:pt>
              </c:numCache>
            </c:numRef>
          </c:val>
          <c:extLst xmlns:c16r2="http://schemas.microsoft.com/office/drawing/2015/06/chart">
            <c:ext xmlns:c16="http://schemas.microsoft.com/office/drawing/2014/chart" uri="{C3380CC4-5D6E-409C-BE32-E72D297353CC}">
              <c16:uniqueId val="{00000006-0BBF-4765-BE6C-4F6F191DB5D8}"/>
            </c:ext>
          </c:extLst>
        </c:ser>
        <c:ser>
          <c:idx val="1"/>
          <c:order val="1"/>
          <c:tx>
            <c:strRef>
              <c:f>Sheet1!$C$1</c:f>
              <c:strCache>
                <c:ptCount val="1"/>
                <c:pt idx="0">
                  <c:v>Sales</c:v>
                </c:pt>
              </c:strCache>
            </c:strRef>
          </c:tx>
          <c:cat>
            <c:strRef>
              <c:f>Sheet1!$A$2:$A$4</c:f>
              <c:strCache>
                <c:ptCount val="3"/>
                <c:pt idx="0">
                  <c:v>Local</c:v>
                </c:pt>
                <c:pt idx="1">
                  <c:v>LAGWRP</c:v>
                </c:pt>
                <c:pt idx="2">
                  <c:v>Amalgamated System</c:v>
                </c:pt>
              </c:strCache>
            </c:strRef>
          </c:cat>
          <c:val>
            <c:numRef>
              <c:f>Sheet1!$C$2:$C$4</c:f>
              <c:numCache>
                <c:formatCode>"$"#,##0_);[Red]\("$"#,##0\)</c:formatCode>
                <c:ptCount val="3"/>
                <c:pt idx="0">
                  <c:v>602000</c:v>
                </c:pt>
                <c:pt idx="1">
                  <c:v>8864400</c:v>
                </c:pt>
                <c:pt idx="2">
                  <c:v>3877100</c:v>
                </c:pt>
              </c:numCache>
            </c:numRef>
          </c:val>
          <c:extLst xmlns:c16r2="http://schemas.microsoft.com/office/drawing/2015/06/chart">
            <c:ext xmlns:c16="http://schemas.microsoft.com/office/drawing/2014/chart" uri="{C3380CC4-5D6E-409C-BE32-E72D297353CC}">
              <c16:uniqueId val="{00000007-0BBF-4765-BE6C-4F6F191DB5D8}"/>
            </c:ext>
          </c:extLst>
        </c:ser>
        <c:dLbls>
          <c:showLegendKey val="0"/>
          <c:showVal val="0"/>
          <c:showCatName val="0"/>
          <c:showSerName val="0"/>
          <c:showPercent val="0"/>
          <c:showBubbleSize val="0"/>
          <c:showLeaderLines val="1"/>
        </c:dLbls>
      </c:pie3DChart>
    </c:plotArea>
    <c:plotVisOnly val="1"/>
    <c:dispBlanksAs val="gap"/>
    <c:showDLblsOverMax val="0"/>
  </c:chart>
  <c:spPr>
    <a:ln>
      <a:noFill/>
    </a:ln>
  </c:spPr>
  <c:txPr>
    <a:bodyPr/>
    <a:lstStyle/>
    <a:p>
      <a:pPr>
        <a:defRPr sz="1800"/>
      </a:pPr>
      <a:endParaRPr lang="en-US"/>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86CDE6"/>
            </a:solidFill>
          </c:spPr>
          <c:invertIfNegative val="0"/>
          <c:dPt>
            <c:idx val="1"/>
            <c:invertIfNegative val="0"/>
            <c:bubble3D val="0"/>
            <c:spPr>
              <a:solidFill>
                <a:srgbClr val="86CDE6"/>
              </a:solidFill>
              <a:ln>
                <a:solidFill>
                  <a:srgbClr val="CDD3FF"/>
                </a:solidFill>
              </a:ln>
            </c:spPr>
            <c:extLst xmlns:c16r2="http://schemas.microsoft.com/office/drawing/2015/06/chart">
              <c:ext xmlns:c16="http://schemas.microsoft.com/office/drawing/2014/chart" uri="{C3380CC4-5D6E-409C-BE32-E72D297353CC}">
                <c16:uniqueId val="{00000001-0C11-4E17-B168-3B19D16B8AC0}"/>
              </c:ext>
            </c:extLst>
          </c:dPt>
          <c:dLbls>
            <c:dLbl>
              <c:idx val="1"/>
              <c:layout/>
              <c:tx>
                <c:rich>
                  <a:bodyPr/>
                  <a:lstStyle/>
                  <a:p>
                    <a:r>
                      <a:rPr lang="en-US" b="1"/>
                      <a:t>$</a:t>
                    </a:r>
                    <a:r>
                      <a:rPr lang="en-US" b="1" smtClean="0"/>
                      <a:t>20.73</a:t>
                    </a:r>
                    <a:endParaRPr lang="en-US"/>
                  </a:p>
                </c:rich>
              </c:tx>
              <c:showLegendKey val="0"/>
              <c:showVal val="1"/>
              <c:showCatName val="0"/>
              <c:showSerName val="0"/>
              <c:showPercent val="0"/>
              <c:showBubbleSize val="0"/>
            </c:dLbl>
            <c:dLbl>
              <c:idx val="2"/>
              <c:layout/>
              <c:tx>
                <c:rich>
                  <a:bodyPr/>
                  <a:lstStyle/>
                  <a:p>
                    <a:r>
                      <a:rPr lang="en-US" b="1"/>
                      <a:t>$</a:t>
                    </a:r>
                    <a:r>
                      <a:rPr lang="en-US" b="1" smtClean="0"/>
                      <a:t>24.67**</a:t>
                    </a:r>
                    <a:endParaRPr lang="en-US"/>
                  </a:p>
                </c:rich>
              </c:tx>
              <c:showLegendKey val="0"/>
              <c:showVal val="1"/>
              <c:showCatName val="0"/>
              <c:showSerName val="0"/>
              <c:showPercent val="0"/>
              <c:showBubbleSize val="0"/>
            </c:dLbl>
            <c:dLbl>
              <c:idx val="3"/>
              <c:layout/>
              <c:tx>
                <c:rich>
                  <a:bodyPr/>
                  <a:lstStyle/>
                  <a:p>
                    <a:r>
                      <a:rPr lang="en-US" b="1"/>
                      <a:t>$</a:t>
                    </a:r>
                    <a:r>
                      <a:rPr lang="en-US" b="1" smtClean="0"/>
                      <a:t>32.70**</a:t>
                    </a:r>
                    <a:endParaRPr lang="en-US"/>
                  </a:p>
                </c:rich>
              </c:tx>
              <c:showLegendKey val="0"/>
              <c:showVal val="1"/>
              <c:showCatName val="0"/>
              <c:showSerName val="0"/>
              <c:showPercent val="0"/>
              <c:showBubbleSize val="0"/>
            </c:dLbl>
            <c:dLbl>
              <c:idx val="6"/>
              <c:layout/>
              <c:tx>
                <c:rich>
                  <a:bodyPr/>
                  <a:lstStyle/>
                  <a:p>
                    <a:r>
                      <a:rPr lang="en-US" b="1"/>
                      <a:t>$</a:t>
                    </a:r>
                    <a:r>
                      <a:rPr lang="en-US" b="1" smtClean="0"/>
                      <a:t>43.69**</a:t>
                    </a:r>
                    <a:endParaRPr lang="en-US"/>
                  </a:p>
                </c:rich>
              </c:tx>
              <c:showLegendKey val="0"/>
              <c:showVal val="1"/>
              <c:showCatName val="0"/>
              <c:showSerName val="0"/>
              <c:showPercent val="0"/>
              <c:showBubbleSize val="0"/>
            </c:dLbl>
            <c:numFmt formatCode="&quot;$&quot;#,##0.00" sourceLinked="0"/>
            <c:spPr>
              <a:solidFill>
                <a:schemeClr val="bg1">
                  <a:lumMod val="90000"/>
                </a:schemeClr>
              </a:solidFill>
              <a:ln>
                <a:noFill/>
              </a:ln>
              <a:effectLst/>
            </c:spPr>
            <c:txPr>
              <a:bodyPr/>
              <a:lstStyle/>
              <a:p>
                <a:pPr>
                  <a:defRPr sz="1400" b="1" baseline="0">
                    <a:solidFill>
                      <a:srgbClr val="000000"/>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Sheet1!$A$2:$A$8</c:f>
              <c:strCache>
                <c:ptCount val="7"/>
                <c:pt idx="0">
                  <c:v>Santa Monica</c:v>
                </c:pt>
                <c:pt idx="1">
                  <c:v>Glendale</c:v>
                </c:pt>
                <c:pt idx="2">
                  <c:v>Burbank</c:v>
                </c:pt>
                <c:pt idx="3">
                  <c:v>San Fernando</c:v>
                </c:pt>
                <c:pt idx="4">
                  <c:v>CVWD</c:v>
                </c:pt>
                <c:pt idx="5">
                  <c:v>Los Angeles</c:v>
                </c:pt>
                <c:pt idx="6">
                  <c:v>Beverly Hills</c:v>
                </c:pt>
              </c:strCache>
            </c:strRef>
          </c:cat>
          <c:val>
            <c:numRef>
              <c:f>Sheet1!$B$2:$B$8</c:f>
              <c:numCache>
                <c:formatCode>General</c:formatCode>
                <c:ptCount val="7"/>
                <c:pt idx="0">
                  <c:v>18.97</c:v>
                </c:pt>
                <c:pt idx="1">
                  <c:v>20.73</c:v>
                </c:pt>
                <c:pt idx="2">
                  <c:v>24.67</c:v>
                </c:pt>
                <c:pt idx="3">
                  <c:v>32.700000000000003</c:v>
                </c:pt>
                <c:pt idx="4">
                  <c:v>34.11</c:v>
                </c:pt>
                <c:pt idx="5">
                  <c:v>38.4</c:v>
                </c:pt>
                <c:pt idx="6">
                  <c:v>43.69</c:v>
                </c:pt>
              </c:numCache>
            </c:numRef>
          </c:val>
          <c:extLst xmlns:c16r2="http://schemas.microsoft.com/office/drawing/2015/06/chart">
            <c:ext xmlns:c16="http://schemas.microsoft.com/office/drawing/2014/chart" uri="{C3380CC4-5D6E-409C-BE32-E72D297353CC}">
              <c16:uniqueId val="{00000002-0C11-4E17-B168-3B19D16B8AC0}"/>
            </c:ext>
          </c:extLst>
        </c:ser>
        <c:dLbls>
          <c:showLegendKey val="0"/>
          <c:showVal val="0"/>
          <c:showCatName val="0"/>
          <c:showSerName val="0"/>
          <c:showPercent val="0"/>
          <c:showBubbleSize val="0"/>
        </c:dLbls>
        <c:gapWidth val="150"/>
        <c:axId val="234092416"/>
        <c:axId val="234093952"/>
      </c:barChart>
      <c:catAx>
        <c:axId val="234092416"/>
        <c:scaling>
          <c:orientation val="minMax"/>
        </c:scaling>
        <c:delete val="0"/>
        <c:axPos val="b"/>
        <c:numFmt formatCode="General" sourceLinked="0"/>
        <c:majorTickMark val="out"/>
        <c:minorTickMark val="none"/>
        <c:tickLblPos val="nextTo"/>
        <c:txPr>
          <a:bodyPr/>
          <a:lstStyle/>
          <a:p>
            <a:pPr>
              <a:defRPr sz="1400" b="1" baseline="0"/>
            </a:pPr>
            <a:endParaRPr lang="en-US"/>
          </a:p>
        </c:txPr>
        <c:crossAx val="234093952"/>
        <c:crosses val="autoZero"/>
        <c:auto val="1"/>
        <c:lblAlgn val="ctr"/>
        <c:lblOffset val="100"/>
        <c:noMultiLvlLbl val="0"/>
      </c:catAx>
      <c:valAx>
        <c:axId val="234093952"/>
        <c:scaling>
          <c:orientation val="minMax"/>
        </c:scaling>
        <c:delete val="0"/>
        <c:axPos val="l"/>
        <c:majorGridlines/>
        <c:numFmt formatCode="&quot;$&quot;#,##0" sourceLinked="0"/>
        <c:majorTickMark val="out"/>
        <c:minorTickMark val="none"/>
        <c:tickLblPos val="nextTo"/>
        <c:txPr>
          <a:bodyPr/>
          <a:lstStyle/>
          <a:p>
            <a:pPr>
              <a:defRPr sz="1400" b="1" baseline="0"/>
            </a:pPr>
            <a:endParaRPr lang="en-US"/>
          </a:p>
        </c:txPr>
        <c:crossAx val="234092416"/>
        <c:crosses val="autoZero"/>
        <c:crossBetween val="between"/>
      </c:valAx>
    </c:plotArea>
    <c:plotVisOnly val="1"/>
    <c:dispBlanksAs val="gap"/>
    <c:showDLblsOverMax val="0"/>
  </c:chart>
  <c:spPr>
    <a:noFill/>
  </c:spPr>
  <c:txPr>
    <a:bodyPr/>
    <a:lstStyle/>
    <a:p>
      <a:pPr>
        <a:defRPr sz="1800"/>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0.65588</cdr:x>
      <cdr:y>0.38073</cdr:y>
    </cdr:from>
    <cdr:to>
      <cdr:x>0.88539</cdr:x>
      <cdr:y>0.55942</cdr:y>
    </cdr:to>
    <cdr:sp macro="" textlink="">
      <cdr:nvSpPr>
        <cdr:cNvPr id="2" name="TextBox 1"/>
        <cdr:cNvSpPr txBox="1"/>
      </cdr:nvSpPr>
      <cdr:spPr>
        <a:xfrm xmlns:a="http://schemas.openxmlformats.org/drawingml/2006/main">
          <a:off x="6147318" y="2117833"/>
          <a:ext cx="2151105" cy="99398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dirty="0">
              <a:solidFill>
                <a:srgbClr val="000000"/>
              </a:solidFill>
            </a:rPr>
            <a:t>Approx. savings for</a:t>
          </a:r>
          <a:r>
            <a:rPr lang="en-US" sz="1800" b="1" baseline="0" dirty="0">
              <a:solidFill>
                <a:srgbClr val="000000"/>
              </a:solidFill>
            </a:rPr>
            <a:t> SFR bill of $950 over 19 years</a:t>
          </a:r>
          <a:endParaRPr lang="en-US" sz="1800" b="1" dirty="0">
            <a:solidFill>
              <a:srgbClr val="000000"/>
            </a:solidFill>
          </a:endParaRPr>
        </a:p>
      </cdr:txBody>
    </cdr:sp>
  </cdr:relSizeAnchor>
  <cdr:relSizeAnchor xmlns:cdr="http://schemas.openxmlformats.org/drawingml/2006/chartDrawing">
    <cdr:from>
      <cdr:x>0.02453</cdr:x>
      <cdr:y>0.53035</cdr:y>
    </cdr:from>
    <cdr:to>
      <cdr:x>0.12385</cdr:x>
      <cdr:y>0.58283</cdr:y>
    </cdr:to>
    <cdr:sp macro="" textlink="">
      <cdr:nvSpPr>
        <cdr:cNvPr id="3" name="TextBox 2"/>
        <cdr:cNvSpPr txBox="1"/>
      </cdr:nvSpPr>
      <cdr:spPr>
        <a:xfrm xmlns:a="http://schemas.openxmlformats.org/drawingml/2006/main">
          <a:off x="229947" y="3249191"/>
          <a:ext cx="930887" cy="32151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b="1" dirty="0">
              <a:solidFill>
                <a:srgbClr val="000000"/>
              </a:solidFill>
            </a:rPr>
            <a:t>$12.14</a:t>
          </a:r>
        </a:p>
      </cdr:txBody>
    </cdr:sp>
  </cdr:relSizeAnchor>
  <cdr:relSizeAnchor xmlns:cdr="http://schemas.openxmlformats.org/drawingml/2006/chartDrawing">
    <cdr:from>
      <cdr:x>0.024</cdr:x>
      <cdr:y>0.25225</cdr:y>
    </cdr:from>
    <cdr:to>
      <cdr:x>0.12701</cdr:x>
      <cdr:y>0.30473</cdr:y>
    </cdr:to>
    <cdr:sp macro="" textlink="">
      <cdr:nvSpPr>
        <cdr:cNvPr id="4" name="TextBox 1"/>
        <cdr:cNvSpPr txBox="1"/>
      </cdr:nvSpPr>
      <cdr:spPr>
        <a:xfrm xmlns:a="http://schemas.openxmlformats.org/drawingml/2006/main">
          <a:off x="224910" y="1545382"/>
          <a:ext cx="965471" cy="32151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b="1" dirty="0">
              <a:solidFill>
                <a:srgbClr val="000000"/>
              </a:solidFill>
            </a:rPr>
            <a:t>$21.25</a:t>
          </a:r>
        </a:p>
      </cdr:txBody>
    </cdr:sp>
  </cdr:relSizeAnchor>
  <cdr:relSizeAnchor xmlns:cdr="http://schemas.openxmlformats.org/drawingml/2006/chartDrawing">
    <cdr:from>
      <cdr:x>0.35617</cdr:x>
      <cdr:y>0.27518</cdr:y>
    </cdr:from>
    <cdr:to>
      <cdr:x>0.60202</cdr:x>
      <cdr:y>0.32199</cdr:y>
    </cdr:to>
    <cdr:sp macro="" textlink="">
      <cdr:nvSpPr>
        <cdr:cNvPr id="7" name="TextBox 6"/>
        <cdr:cNvSpPr txBox="1"/>
      </cdr:nvSpPr>
      <cdr:spPr>
        <a:xfrm xmlns:a="http://schemas.openxmlformats.org/drawingml/2006/main">
          <a:off x="2693670" y="1478280"/>
          <a:ext cx="1859280" cy="25146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0.32191</cdr:x>
      <cdr:y>0.60142</cdr:y>
    </cdr:from>
    <cdr:to>
      <cdr:x>0.57179</cdr:x>
      <cdr:y>0.6766</cdr:y>
    </cdr:to>
    <cdr:sp macro="" textlink="">
      <cdr:nvSpPr>
        <cdr:cNvPr id="9" name="TextBox 8"/>
        <cdr:cNvSpPr txBox="1"/>
      </cdr:nvSpPr>
      <cdr:spPr>
        <a:xfrm xmlns:a="http://schemas.openxmlformats.org/drawingml/2006/main">
          <a:off x="2434590" y="3230880"/>
          <a:ext cx="1889760" cy="40386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0.49824</cdr:x>
      <cdr:y>0.32624</cdr:y>
    </cdr:from>
    <cdr:to>
      <cdr:x>0.5204</cdr:x>
      <cdr:y>0.37589</cdr:y>
    </cdr:to>
    <cdr:cxnSp macro="">
      <cdr:nvCxnSpPr>
        <cdr:cNvPr id="13" name="Straight Arrow Connector 12">
          <a:extLst xmlns:a="http://schemas.openxmlformats.org/drawingml/2006/main">
            <a:ext uri="{FF2B5EF4-FFF2-40B4-BE49-F238E27FC236}">
              <a16:creationId xmlns="" xmlns:a16="http://schemas.microsoft.com/office/drawing/2014/main" id="{53BE5A64-17A1-41FE-8507-28FD50327BD9}"/>
            </a:ext>
          </a:extLst>
        </cdr:cNvPr>
        <cdr:cNvCxnSpPr/>
      </cdr:nvCxnSpPr>
      <cdr:spPr>
        <a:xfrm xmlns:a="http://schemas.openxmlformats.org/drawingml/2006/main">
          <a:off x="3768090" y="1752600"/>
          <a:ext cx="167640" cy="266700"/>
        </a:xfrm>
        <a:prstGeom xmlns:a="http://schemas.openxmlformats.org/drawingml/2006/main" prst="straightConnector1">
          <a:avLst/>
        </a:prstGeom>
        <a:ln xmlns:a="http://schemas.openxmlformats.org/drawingml/2006/main">
          <a:solidFill>
            <a:srgbClr val="FFFFFF"/>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0.10168</cdr:x>
      <cdr:y>0.28699</cdr:y>
    </cdr:from>
    <cdr:to>
      <cdr:x>0.89475</cdr:x>
      <cdr:y>0.28847</cdr:y>
    </cdr:to>
    <cdr:cxnSp macro="">
      <cdr:nvCxnSpPr>
        <cdr:cNvPr id="16" name="Straight Connector 15">
          <a:extLst xmlns:a="http://schemas.openxmlformats.org/drawingml/2006/main">
            <a:ext uri="{FF2B5EF4-FFF2-40B4-BE49-F238E27FC236}">
              <a16:creationId xmlns="" xmlns:a16="http://schemas.microsoft.com/office/drawing/2014/main" id="{A1E3144D-5C51-4D90-9B7E-EB3219292430}"/>
            </a:ext>
          </a:extLst>
        </cdr:cNvPr>
        <cdr:cNvCxnSpPr/>
      </cdr:nvCxnSpPr>
      <cdr:spPr>
        <a:xfrm xmlns:a="http://schemas.openxmlformats.org/drawingml/2006/main" flipH="1" flipV="1">
          <a:off x="957353" y="1714500"/>
          <a:ext cx="7467213" cy="8843"/>
        </a:xfrm>
        <a:prstGeom xmlns:a="http://schemas.openxmlformats.org/drawingml/2006/main" prst="line">
          <a:avLst/>
        </a:prstGeom>
        <a:ln xmlns:a="http://schemas.openxmlformats.org/drawingml/2006/main" w="38100">
          <a:solidFill>
            <a:srgbClr val="00000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0.10615</cdr:x>
      <cdr:y>0.8485</cdr:y>
    </cdr:from>
    <cdr:to>
      <cdr:x>0.96232</cdr:x>
      <cdr:y>0.98544</cdr:y>
    </cdr:to>
    <cdr:sp macro="" textlink="">
      <cdr:nvSpPr>
        <cdr:cNvPr id="5" name="TextBox 4"/>
        <cdr:cNvSpPr txBox="1"/>
      </cdr:nvSpPr>
      <cdr:spPr>
        <a:xfrm xmlns:a="http://schemas.openxmlformats.org/drawingml/2006/main">
          <a:off x="999483" y="5068989"/>
          <a:ext cx="8061314" cy="81809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000" dirty="0">
              <a:solidFill>
                <a:srgbClr val="000000"/>
              </a:solidFill>
            </a:rPr>
            <a:t>* Based on an</a:t>
          </a:r>
          <a:r>
            <a:rPr lang="en-US" sz="2000" baseline="0" dirty="0">
              <a:solidFill>
                <a:srgbClr val="000000"/>
              </a:solidFill>
            </a:rPr>
            <a:t> estimated winter </a:t>
          </a:r>
          <a:r>
            <a:rPr lang="en-US" sz="2000" baseline="0" dirty="0" smtClean="0">
              <a:solidFill>
                <a:srgbClr val="000000"/>
              </a:solidFill>
            </a:rPr>
            <a:t>water</a:t>
          </a:r>
          <a:r>
            <a:rPr lang="en-US" sz="2000" dirty="0" smtClean="0">
              <a:solidFill>
                <a:srgbClr val="000000"/>
              </a:solidFill>
            </a:rPr>
            <a:t> </a:t>
          </a:r>
          <a:r>
            <a:rPr lang="en-US" sz="2000" baseline="0" dirty="0" smtClean="0">
              <a:solidFill>
                <a:srgbClr val="000000"/>
              </a:solidFill>
            </a:rPr>
            <a:t>usage </a:t>
          </a:r>
          <a:r>
            <a:rPr lang="en-US" sz="2000" baseline="0" dirty="0">
              <a:solidFill>
                <a:srgbClr val="000000"/>
              </a:solidFill>
            </a:rPr>
            <a:t>of 8 </a:t>
          </a:r>
          <a:r>
            <a:rPr lang="en-US" sz="2000" baseline="0" dirty="0" err="1">
              <a:solidFill>
                <a:srgbClr val="000000"/>
              </a:solidFill>
            </a:rPr>
            <a:t>hcf</a:t>
          </a:r>
          <a:r>
            <a:rPr lang="en-US" sz="2000" baseline="0" dirty="0">
              <a:solidFill>
                <a:srgbClr val="000000"/>
              </a:solidFill>
            </a:rPr>
            <a:t>/month</a:t>
          </a:r>
          <a:endParaRPr lang="en-US" sz="2000" dirty="0">
            <a:solidFill>
              <a:srgbClr val="000000"/>
            </a:solidFill>
          </a:endParaRPr>
        </a:p>
      </cdr:txBody>
    </cdr:sp>
  </cdr:relSizeAnchor>
  <cdr:relSizeAnchor xmlns:cdr="http://schemas.openxmlformats.org/drawingml/2006/chartDrawing">
    <cdr:from>
      <cdr:x>0.60609</cdr:x>
      <cdr:y>0.62598</cdr:y>
    </cdr:from>
    <cdr:to>
      <cdr:x>0.8356</cdr:x>
      <cdr:y>0.79602</cdr:y>
    </cdr:to>
    <cdr:sp macro="" textlink="">
      <cdr:nvSpPr>
        <cdr:cNvPr id="10" name="TextBox 2"/>
        <cdr:cNvSpPr txBox="1"/>
      </cdr:nvSpPr>
      <cdr:spPr>
        <a:xfrm xmlns:a="http://schemas.openxmlformats.org/drawingml/2006/main">
          <a:off x="5680639" y="3835076"/>
          <a:ext cx="2151105" cy="1041724"/>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1800" b="1" dirty="0">
              <a:solidFill>
                <a:srgbClr val="000000"/>
              </a:solidFill>
              <a:latin typeface="Arial" panose="020B0604020202020204" pitchFamily="34" charset="0"/>
              <a:cs typeface="Arial" panose="020B0604020202020204" pitchFamily="34" charset="0"/>
            </a:rPr>
            <a:t>Rates with 0% Annual </a:t>
          </a:r>
          <a:r>
            <a:rPr lang="en-US" sz="1800" b="1" dirty="0" smtClean="0">
              <a:solidFill>
                <a:srgbClr val="000000"/>
              </a:solidFill>
              <a:latin typeface="Arial" panose="020B0604020202020204" pitchFamily="34" charset="0"/>
              <a:cs typeface="Arial" panose="020B0604020202020204" pitchFamily="34" charset="0"/>
            </a:rPr>
            <a:t>CPI (Current)</a:t>
          </a:r>
          <a:endParaRPr lang="en-US" sz="1800" b="1" dirty="0">
            <a:solidFill>
              <a:srgbClr val="000000"/>
            </a:solidFill>
            <a:latin typeface="Arial" panose="020B0604020202020204" pitchFamily="34" charset="0"/>
            <a:cs typeface="Arial" panose="020B0604020202020204"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0.18793</cdr:x>
      <cdr:y>0.83871</cdr:y>
    </cdr:from>
    <cdr:to>
      <cdr:x>0.8849</cdr:x>
      <cdr:y>0.99506</cdr:y>
    </cdr:to>
    <cdr:sp macro="" textlink="">
      <cdr:nvSpPr>
        <cdr:cNvPr id="2" name="TextBox 19"/>
        <cdr:cNvSpPr txBox="1"/>
      </cdr:nvSpPr>
      <cdr:spPr>
        <a:xfrm xmlns:a="http://schemas.openxmlformats.org/drawingml/2006/main">
          <a:off x="472559" y="1981200"/>
          <a:ext cx="1752600"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b="1" dirty="0">
              <a:solidFill>
                <a:srgbClr val="000000"/>
              </a:solidFill>
            </a:rPr>
            <a:t>$7,052,700 </a:t>
          </a:r>
        </a:p>
      </cdr:txBody>
    </cdr:sp>
  </cdr:relSizeAnchor>
</c:userShapes>
</file>

<file path=ppt/drawings/drawing3.xml><?xml version="1.0" encoding="utf-8"?>
<c:userShapes xmlns:c="http://schemas.openxmlformats.org/drawingml/2006/chart">
  <cdr:relSizeAnchor xmlns:cdr="http://schemas.openxmlformats.org/drawingml/2006/chartDrawing">
    <cdr:from>
      <cdr:x>0.20813</cdr:x>
      <cdr:y>0.84365</cdr:y>
    </cdr:from>
    <cdr:to>
      <cdr:x>0.9051</cdr:x>
      <cdr:y>1</cdr:y>
    </cdr:to>
    <cdr:sp macro="" textlink="">
      <cdr:nvSpPr>
        <cdr:cNvPr id="2" name="TextBox 19"/>
        <cdr:cNvSpPr txBox="1"/>
      </cdr:nvSpPr>
      <cdr:spPr>
        <a:xfrm xmlns:a="http://schemas.openxmlformats.org/drawingml/2006/main">
          <a:off x="523359" y="2032000"/>
          <a:ext cx="1752600"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b="1" dirty="0">
              <a:solidFill>
                <a:srgbClr val="000000"/>
              </a:solidFill>
            </a:rPr>
            <a:t>$3,216,900 </a:t>
          </a:r>
        </a:p>
      </cdr:txBody>
    </cdr:sp>
  </cdr:relSizeAnchor>
</c:userShapes>
</file>

<file path=ppt/drawings/drawing4.xml><?xml version="1.0" encoding="utf-8"?>
<c:userShapes xmlns:c="http://schemas.openxmlformats.org/drawingml/2006/chart">
  <cdr:relSizeAnchor xmlns:cdr="http://schemas.openxmlformats.org/drawingml/2006/chartDrawing">
    <cdr:from>
      <cdr:x>0.20813</cdr:x>
      <cdr:y>0.84365</cdr:y>
    </cdr:from>
    <cdr:to>
      <cdr:x>0.9051</cdr:x>
      <cdr:y>1</cdr:y>
    </cdr:to>
    <cdr:sp macro="" textlink="">
      <cdr:nvSpPr>
        <cdr:cNvPr id="2" name="TextBox 19"/>
        <cdr:cNvSpPr txBox="1"/>
      </cdr:nvSpPr>
      <cdr:spPr>
        <a:xfrm xmlns:a="http://schemas.openxmlformats.org/drawingml/2006/main">
          <a:off x="523359" y="2032000"/>
          <a:ext cx="1752600"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b="1" dirty="0">
              <a:solidFill>
                <a:srgbClr val="000000"/>
              </a:solidFill>
            </a:rPr>
            <a:t>$3,457,100 </a:t>
          </a:r>
        </a:p>
      </cdr:txBody>
    </cdr:sp>
  </cdr:relSizeAnchor>
</c:userShapes>
</file>

<file path=ppt/drawings/drawing5.xml><?xml version="1.0" encoding="utf-8"?>
<c:userShapes xmlns:c="http://schemas.openxmlformats.org/drawingml/2006/chart">
  <cdr:relSizeAnchor xmlns:cdr="http://schemas.openxmlformats.org/drawingml/2006/chartDrawing">
    <cdr:from>
      <cdr:x>0.18182</cdr:x>
      <cdr:y>0.83871</cdr:y>
    </cdr:from>
    <cdr:to>
      <cdr:x>0.87879</cdr:x>
      <cdr:y>0.99506</cdr:y>
    </cdr:to>
    <cdr:sp macro="" textlink="">
      <cdr:nvSpPr>
        <cdr:cNvPr id="2" name="TextBox 19"/>
        <cdr:cNvSpPr txBox="1"/>
      </cdr:nvSpPr>
      <cdr:spPr>
        <a:xfrm xmlns:a="http://schemas.openxmlformats.org/drawingml/2006/main">
          <a:off x="457200" y="1981200"/>
          <a:ext cx="1752600"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b="1" dirty="0">
              <a:solidFill>
                <a:srgbClr val="000000"/>
              </a:solidFill>
            </a:rPr>
            <a:t>$15,657,900 </a:t>
          </a:r>
        </a:p>
      </cdr:txBody>
    </cdr:sp>
  </cdr:relSizeAnchor>
</c:userShapes>
</file>

<file path=ppt/drawings/drawing6.xml><?xml version="1.0" encoding="utf-8"?>
<c:userShapes xmlns:c="http://schemas.openxmlformats.org/drawingml/2006/chart">
  <cdr:relSizeAnchor xmlns:cdr="http://schemas.openxmlformats.org/drawingml/2006/chartDrawing">
    <cdr:from>
      <cdr:x>0.21212</cdr:x>
      <cdr:y>0.83871</cdr:y>
    </cdr:from>
    <cdr:to>
      <cdr:x>0.90909</cdr:x>
      <cdr:y>0.99506</cdr:y>
    </cdr:to>
    <cdr:sp macro="" textlink="">
      <cdr:nvSpPr>
        <cdr:cNvPr id="2" name="TextBox 19"/>
        <cdr:cNvSpPr txBox="1"/>
      </cdr:nvSpPr>
      <cdr:spPr>
        <a:xfrm xmlns:a="http://schemas.openxmlformats.org/drawingml/2006/main">
          <a:off x="533400" y="1981200"/>
          <a:ext cx="1752600"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b="1" dirty="0">
              <a:solidFill>
                <a:srgbClr val="000000"/>
              </a:solidFill>
            </a:rPr>
            <a:t>$13,343,500 </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bwMode="auto">
          <a:xfrm>
            <a:off x="3" y="1"/>
            <a:ext cx="3043979" cy="465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07" tIns="46654" rIns="93307" bIns="46654" numCol="1" anchor="t" anchorCtr="0" compatLnSpc="1">
            <a:prstTxWarp prst="textNoShape">
              <a:avLst/>
            </a:prstTxWarp>
          </a:bodyPr>
          <a:lstStyle>
            <a:lvl1pPr defTabSz="933167" eaLnBrk="1" hangingPunct="1">
              <a:buFontTx/>
              <a:buNone/>
              <a:defRPr sz="1000">
                <a:solidFill>
                  <a:schemeClr val="tx1"/>
                </a:solidFill>
                <a:effectLst/>
              </a:defRPr>
            </a:lvl1pPr>
          </a:lstStyle>
          <a:p>
            <a:pPr>
              <a:defRPr/>
            </a:pPr>
            <a:r>
              <a:rPr lang="en-US" dirty="0"/>
              <a:t>Budget Study Session </a:t>
            </a:r>
            <a:r>
              <a:rPr lang="en-US" dirty="0" smtClean="0"/>
              <a:t>#2</a:t>
            </a:r>
            <a:endParaRPr lang="en-US" dirty="0"/>
          </a:p>
        </p:txBody>
      </p:sp>
      <p:sp>
        <p:nvSpPr>
          <p:cNvPr id="69635" name="Rectangle 3"/>
          <p:cNvSpPr>
            <a:spLocks noGrp="1" noChangeArrowheads="1"/>
          </p:cNvSpPr>
          <p:nvPr>
            <p:ph type="dt" sz="quarter" idx="1"/>
          </p:nvPr>
        </p:nvSpPr>
        <p:spPr bwMode="auto">
          <a:xfrm>
            <a:off x="3977534" y="1"/>
            <a:ext cx="3043979" cy="465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07" tIns="46654" rIns="93307" bIns="46654" numCol="1" anchor="t" anchorCtr="0" compatLnSpc="1">
            <a:prstTxWarp prst="textNoShape">
              <a:avLst/>
            </a:prstTxWarp>
          </a:bodyPr>
          <a:lstStyle>
            <a:lvl1pPr algn="r" defTabSz="933167" eaLnBrk="1" hangingPunct="1">
              <a:buFontTx/>
              <a:buNone/>
              <a:defRPr sz="1200">
                <a:solidFill>
                  <a:schemeClr val="tx1"/>
                </a:solidFill>
                <a:effectLst/>
              </a:defRPr>
            </a:lvl1pPr>
          </a:lstStyle>
          <a:p>
            <a:pPr>
              <a:defRPr/>
            </a:pPr>
            <a:endParaRPr lang="en-US"/>
          </a:p>
        </p:txBody>
      </p:sp>
      <p:sp>
        <p:nvSpPr>
          <p:cNvPr id="69636" name="Rectangle 4"/>
          <p:cNvSpPr>
            <a:spLocks noGrp="1" noChangeArrowheads="1"/>
          </p:cNvSpPr>
          <p:nvPr>
            <p:ph type="ftr" sz="quarter" idx="2"/>
          </p:nvPr>
        </p:nvSpPr>
        <p:spPr bwMode="auto">
          <a:xfrm>
            <a:off x="3" y="8841739"/>
            <a:ext cx="3043979" cy="465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07" tIns="46654" rIns="93307" bIns="46654" numCol="1" anchor="b" anchorCtr="0" compatLnSpc="1">
            <a:prstTxWarp prst="textNoShape">
              <a:avLst/>
            </a:prstTxWarp>
          </a:bodyPr>
          <a:lstStyle>
            <a:lvl1pPr defTabSz="933167" eaLnBrk="1" hangingPunct="1">
              <a:buFontTx/>
              <a:buNone/>
              <a:defRPr sz="1000">
                <a:solidFill>
                  <a:schemeClr val="tx1"/>
                </a:solidFill>
                <a:effectLst/>
              </a:defRPr>
            </a:lvl1pPr>
          </a:lstStyle>
          <a:p>
            <a:pPr>
              <a:defRPr/>
            </a:pPr>
            <a:r>
              <a:rPr lang="en-US" dirty="0"/>
              <a:t>May </a:t>
            </a:r>
            <a:r>
              <a:rPr lang="en-US" dirty="0" smtClean="0"/>
              <a:t>8, 2018</a:t>
            </a:r>
            <a:endParaRPr lang="en-US" dirty="0"/>
          </a:p>
        </p:txBody>
      </p:sp>
      <p:sp>
        <p:nvSpPr>
          <p:cNvPr id="69637" name="Rectangle 5"/>
          <p:cNvSpPr>
            <a:spLocks noGrp="1" noChangeArrowheads="1"/>
          </p:cNvSpPr>
          <p:nvPr>
            <p:ph type="sldNum" sz="quarter" idx="3"/>
          </p:nvPr>
        </p:nvSpPr>
        <p:spPr bwMode="auto">
          <a:xfrm>
            <a:off x="3977534" y="8841739"/>
            <a:ext cx="3043979" cy="465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07" tIns="46654" rIns="93307" bIns="46654" numCol="1" anchor="b" anchorCtr="0" compatLnSpc="1">
            <a:prstTxWarp prst="textNoShape">
              <a:avLst/>
            </a:prstTxWarp>
          </a:bodyPr>
          <a:lstStyle>
            <a:lvl1pPr algn="r" defTabSz="933167" eaLnBrk="1" hangingPunct="1">
              <a:buFontTx/>
              <a:buNone/>
              <a:defRPr sz="1200">
                <a:solidFill>
                  <a:schemeClr val="tx1"/>
                </a:solidFill>
                <a:effectLst/>
              </a:defRPr>
            </a:lvl1pPr>
          </a:lstStyle>
          <a:p>
            <a:pPr>
              <a:defRPr/>
            </a:pPr>
            <a:fld id="{67D01DB8-B59C-4F86-88A3-29B4F51BF619}" type="slidenum">
              <a:rPr lang="en-US"/>
              <a:pPr>
                <a:defRPr/>
              </a:pPr>
              <a:t>‹#›</a:t>
            </a:fld>
            <a:endParaRPr lang="en-US" dirty="0"/>
          </a:p>
        </p:txBody>
      </p:sp>
    </p:spTree>
    <p:extLst>
      <p:ext uri="{BB962C8B-B14F-4D97-AF65-F5344CB8AC3E}">
        <p14:creationId xmlns:p14="http://schemas.microsoft.com/office/powerpoint/2010/main" val="40324183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2274" name="Rectangle 2"/>
          <p:cNvSpPr>
            <a:spLocks noGrp="1" noChangeArrowheads="1"/>
          </p:cNvSpPr>
          <p:nvPr>
            <p:ph type="hdr" sz="quarter"/>
          </p:nvPr>
        </p:nvSpPr>
        <p:spPr bwMode="auto">
          <a:xfrm>
            <a:off x="3" y="1"/>
            <a:ext cx="3043979" cy="465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8" tIns="45784" rIns="91568" bIns="45784" numCol="1" anchor="t" anchorCtr="0" compatLnSpc="1">
            <a:prstTxWarp prst="textNoShape">
              <a:avLst/>
            </a:prstTxWarp>
          </a:bodyPr>
          <a:lstStyle>
            <a:lvl1pPr eaLnBrk="1" hangingPunct="1">
              <a:buFontTx/>
              <a:buNone/>
              <a:defRPr sz="1200">
                <a:solidFill>
                  <a:schemeClr val="tx1"/>
                </a:solidFill>
                <a:effectLst/>
              </a:defRPr>
            </a:lvl1pPr>
          </a:lstStyle>
          <a:p>
            <a:pPr>
              <a:defRPr/>
            </a:pPr>
            <a:endParaRPr lang="en-US"/>
          </a:p>
        </p:txBody>
      </p:sp>
      <p:sp>
        <p:nvSpPr>
          <p:cNvPr id="182275" name="Rectangle 3"/>
          <p:cNvSpPr>
            <a:spLocks noGrp="1" noChangeArrowheads="1"/>
          </p:cNvSpPr>
          <p:nvPr>
            <p:ph type="dt" idx="1"/>
          </p:nvPr>
        </p:nvSpPr>
        <p:spPr bwMode="auto">
          <a:xfrm>
            <a:off x="3977534" y="1"/>
            <a:ext cx="3043979" cy="465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8" tIns="45784" rIns="91568" bIns="45784" numCol="1" anchor="t" anchorCtr="0" compatLnSpc="1">
            <a:prstTxWarp prst="textNoShape">
              <a:avLst/>
            </a:prstTxWarp>
          </a:bodyPr>
          <a:lstStyle>
            <a:lvl1pPr algn="r" eaLnBrk="1" hangingPunct="1">
              <a:buFontTx/>
              <a:buNone/>
              <a:defRPr sz="1200">
                <a:solidFill>
                  <a:schemeClr val="tx1"/>
                </a:solidFill>
                <a:effectLst/>
              </a:defRPr>
            </a:lvl1pPr>
          </a:lstStyle>
          <a:p>
            <a:pPr>
              <a:defRPr/>
            </a:pPr>
            <a:endParaRPr lang="en-US"/>
          </a:p>
        </p:txBody>
      </p:sp>
      <p:sp>
        <p:nvSpPr>
          <p:cNvPr id="171012" name="Rectangle 4"/>
          <p:cNvSpPr>
            <a:spLocks noGrp="1" noRot="1" noChangeAspect="1" noChangeArrowheads="1" noTextEdit="1"/>
          </p:cNvSpPr>
          <p:nvPr>
            <p:ph type="sldImg" idx="2"/>
          </p:nvPr>
        </p:nvSpPr>
        <p:spPr bwMode="auto">
          <a:xfrm>
            <a:off x="1184275" y="698500"/>
            <a:ext cx="4654550" cy="349091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82277" name="Rectangle 5"/>
          <p:cNvSpPr>
            <a:spLocks noGrp="1" noChangeArrowheads="1"/>
          </p:cNvSpPr>
          <p:nvPr>
            <p:ph type="body" sz="quarter" idx="3"/>
          </p:nvPr>
        </p:nvSpPr>
        <p:spPr bwMode="auto">
          <a:xfrm>
            <a:off x="702946" y="4422461"/>
            <a:ext cx="5617208" cy="4188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8" tIns="45784" rIns="91568" bIns="4578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82278" name="Rectangle 6"/>
          <p:cNvSpPr>
            <a:spLocks noGrp="1" noChangeArrowheads="1"/>
          </p:cNvSpPr>
          <p:nvPr>
            <p:ph type="ftr" sz="quarter" idx="4"/>
          </p:nvPr>
        </p:nvSpPr>
        <p:spPr bwMode="auto">
          <a:xfrm>
            <a:off x="3" y="8841739"/>
            <a:ext cx="3043979" cy="465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8" tIns="45784" rIns="91568" bIns="45784" numCol="1" anchor="b" anchorCtr="0" compatLnSpc="1">
            <a:prstTxWarp prst="textNoShape">
              <a:avLst/>
            </a:prstTxWarp>
          </a:bodyPr>
          <a:lstStyle>
            <a:lvl1pPr eaLnBrk="1" hangingPunct="1">
              <a:buFontTx/>
              <a:buNone/>
              <a:defRPr sz="1200">
                <a:solidFill>
                  <a:schemeClr val="tx1"/>
                </a:solidFill>
                <a:effectLst/>
              </a:defRPr>
            </a:lvl1pPr>
          </a:lstStyle>
          <a:p>
            <a:pPr>
              <a:defRPr/>
            </a:pPr>
            <a:endParaRPr lang="en-US"/>
          </a:p>
        </p:txBody>
      </p:sp>
      <p:sp>
        <p:nvSpPr>
          <p:cNvPr id="182279" name="Rectangle 7"/>
          <p:cNvSpPr>
            <a:spLocks noGrp="1" noChangeArrowheads="1"/>
          </p:cNvSpPr>
          <p:nvPr>
            <p:ph type="sldNum" sz="quarter" idx="5"/>
          </p:nvPr>
        </p:nvSpPr>
        <p:spPr bwMode="auto">
          <a:xfrm>
            <a:off x="3977534" y="8841739"/>
            <a:ext cx="3043979" cy="465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8" tIns="45784" rIns="91568" bIns="45784" numCol="1" anchor="b" anchorCtr="0" compatLnSpc="1">
            <a:prstTxWarp prst="textNoShape">
              <a:avLst/>
            </a:prstTxWarp>
          </a:bodyPr>
          <a:lstStyle>
            <a:lvl1pPr algn="r" eaLnBrk="1" hangingPunct="1">
              <a:buFontTx/>
              <a:buNone/>
              <a:defRPr sz="1200">
                <a:solidFill>
                  <a:schemeClr val="tx1"/>
                </a:solidFill>
                <a:effectLst/>
              </a:defRPr>
            </a:lvl1pPr>
          </a:lstStyle>
          <a:p>
            <a:pPr>
              <a:defRPr/>
            </a:pPr>
            <a:fld id="{13E713C2-4FD9-4497-A588-C05F5803E34B}" type="slidenum">
              <a:rPr lang="en-US"/>
              <a:pPr>
                <a:defRPr/>
              </a:pPr>
              <a:t>‹#›</a:t>
            </a:fld>
            <a:endParaRPr lang="en-US" dirty="0"/>
          </a:p>
        </p:txBody>
      </p:sp>
    </p:spTree>
    <p:extLst>
      <p:ext uri="{BB962C8B-B14F-4D97-AF65-F5344CB8AC3E}">
        <p14:creationId xmlns:p14="http://schemas.microsoft.com/office/powerpoint/2010/main" val="372345476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xfrm>
            <a:off x="702310" y="4349334"/>
            <a:ext cx="5618480" cy="41890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z="1800" dirty="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4064" indent="-286179" eaLnBrk="0" hangingPunct="0">
              <a:spcBef>
                <a:spcPct val="30000"/>
              </a:spcBef>
              <a:defRPr sz="1200">
                <a:solidFill>
                  <a:schemeClr val="tx1"/>
                </a:solidFill>
                <a:latin typeface="Calibri" pitchFamily="34" charset="0"/>
              </a:defRPr>
            </a:lvl2pPr>
            <a:lvl3pPr marL="1144715" indent="-228943" eaLnBrk="0" hangingPunct="0">
              <a:spcBef>
                <a:spcPct val="30000"/>
              </a:spcBef>
              <a:defRPr sz="1200">
                <a:solidFill>
                  <a:schemeClr val="tx1"/>
                </a:solidFill>
                <a:latin typeface="Calibri" pitchFamily="34" charset="0"/>
              </a:defRPr>
            </a:lvl3pPr>
            <a:lvl4pPr marL="1602600" indent="-228943" eaLnBrk="0" hangingPunct="0">
              <a:spcBef>
                <a:spcPct val="30000"/>
              </a:spcBef>
              <a:defRPr sz="1200">
                <a:solidFill>
                  <a:schemeClr val="tx1"/>
                </a:solidFill>
                <a:latin typeface="Calibri" pitchFamily="34" charset="0"/>
              </a:defRPr>
            </a:lvl4pPr>
            <a:lvl5pPr marL="2060486" indent="-228943" eaLnBrk="0" hangingPunct="0">
              <a:spcBef>
                <a:spcPct val="30000"/>
              </a:spcBef>
              <a:defRPr sz="1200">
                <a:solidFill>
                  <a:schemeClr val="tx1"/>
                </a:solidFill>
                <a:latin typeface="Calibri" pitchFamily="34" charset="0"/>
              </a:defRPr>
            </a:lvl5pPr>
            <a:lvl6pPr marL="2518372" indent="-228943" eaLnBrk="0" fontAlgn="base" hangingPunct="0">
              <a:spcBef>
                <a:spcPct val="30000"/>
              </a:spcBef>
              <a:spcAft>
                <a:spcPct val="0"/>
              </a:spcAft>
              <a:defRPr sz="1200">
                <a:solidFill>
                  <a:schemeClr val="tx1"/>
                </a:solidFill>
                <a:latin typeface="Calibri" pitchFamily="34" charset="0"/>
              </a:defRPr>
            </a:lvl6pPr>
            <a:lvl7pPr marL="2976258" indent="-228943" eaLnBrk="0" fontAlgn="base" hangingPunct="0">
              <a:spcBef>
                <a:spcPct val="30000"/>
              </a:spcBef>
              <a:spcAft>
                <a:spcPct val="0"/>
              </a:spcAft>
              <a:defRPr sz="1200">
                <a:solidFill>
                  <a:schemeClr val="tx1"/>
                </a:solidFill>
                <a:latin typeface="Calibri" pitchFamily="34" charset="0"/>
              </a:defRPr>
            </a:lvl7pPr>
            <a:lvl8pPr marL="3434144" indent="-228943" eaLnBrk="0" fontAlgn="base" hangingPunct="0">
              <a:spcBef>
                <a:spcPct val="30000"/>
              </a:spcBef>
              <a:spcAft>
                <a:spcPct val="0"/>
              </a:spcAft>
              <a:defRPr sz="1200">
                <a:solidFill>
                  <a:schemeClr val="tx1"/>
                </a:solidFill>
                <a:latin typeface="Calibri" pitchFamily="34" charset="0"/>
              </a:defRPr>
            </a:lvl8pPr>
            <a:lvl9pPr marL="3892029" indent="-22894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57221F9-42CC-4C53-B096-B857C15751CA}" type="slidenum">
              <a:rPr lang="en-US" altLang="en-US" smtClean="0">
                <a:latin typeface="Arial" charset="0"/>
              </a:rPr>
              <a:pPr eaLnBrk="1" hangingPunct="1">
                <a:spcBef>
                  <a:spcPct val="0"/>
                </a:spcBef>
              </a:pPr>
              <a:t>4</a:t>
            </a:fld>
            <a:endParaRPr lang="en-US" altLang="en-US">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xfrm>
            <a:off x="702310" y="4349334"/>
            <a:ext cx="5618480" cy="41890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z="1800" dirty="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4064" indent="-286179" eaLnBrk="0" hangingPunct="0">
              <a:spcBef>
                <a:spcPct val="30000"/>
              </a:spcBef>
              <a:defRPr sz="1200">
                <a:solidFill>
                  <a:schemeClr val="tx1"/>
                </a:solidFill>
                <a:latin typeface="Calibri" pitchFamily="34" charset="0"/>
              </a:defRPr>
            </a:lvl2pPr>
            <a:lvl3pPr marL="1144715" indent="-228943" eaLnBrk="0" hangingPunct="0">
              <a:spcBef>
                <a:spcPct val="30000"/>
              </a:spcBef>
              <a:defRPr sz="1200">
                <a:solidFill>
                  <a:schemeClr val="tx1"/>
                </a:solidFill>
                <a:latin typeface="Calibri" pitchFamily="34" charset="0"/>
              </a:defRPr>
            </a:lvl3pPr>
            <a:lvl4pPr marL="1602600" indent="-228943" eaLnBrk="0" hangingPunct="0">
              <a:spcBef>
                <a:spcPct val="30000"/>
              </a:spcBef>
              <a:defRPr sz="1200">
                <a:solidFill>
                  <a:schemeClr val="tx1"/>
                </a:solidFill>
                <a:latin typeface="Calibri" pitchFamily="34" charset="0"/>
              </a:defRPr>
            </a:lvl4pPr>
            <a:lvl5pPr marL="2060486" indent="-228943" eaLnBrk="0" hangingPunct="0">
              <a:spcBef>
                <a:spcPct val="30000"/>
              </a:spcBef>
              <a:defRPr sz="1200">
                <a:solidFill>
                  <a:schemeClr val="tx1"/>
                </a:solidFill>
                <a:latin typeface="Calibri" pitchFamily="34" charset="0"/>
              </a:defRPr>
            </a:lvl5pPr>
            <a:lvl6pPr marL="2518372" indent="-228943" eaLnBrk="0" fontAlgn="base" hangingPunct="0">
              <a:spcBef>
                <a:spcPct val="30000"/>
              </a:spcBef>
              <a:spcAft>
                <a:spcPct val="0"/>
              </a:spcAft>
              <a:defRPr sz="1200">
                <a:solidFill>
                  <a:schemeClr val="tx1"/>
                </a:solidFill>
                <a:latin typeface="Calibri" pitchFamily="34" charset="0"/>
              </a:defRPr>
            </a:lvl6pPr>
            <a:lvl7pPr marL="2976258" indent="-228943" eaLnBrk="0" fontAlgn="base" hangingPunct="0">
              <a:spcBef>
                <a:spcPct val="30000"/>
              </a:spcBef>
              <a:spcAft>
                <a:spcPct val="0"/>
              </a:spcAft>
              <a:defRPr sz="1200">
                <a:solidFill>
                  <a:schemeClr val="tx1"/>
                </a:solidFill>
                <a:latin typeface="Calibri" pitchFamily="34" charset="0"/>
              </a:defRPr>
            </a:lvl7pPr>
            <a:lvl8pPr marL="3434144" indent="-228943" eaLnBrk="0" fontAlgn="base" hangingPunct="0">
              <a:spcBef>
                <a:spcPct val="30000"/>
              </a:spcBef>
              <a:spcAft>
                <a:spcPct val="0"/>
              </a:spcAft>
              <a:defRPr sz="1200">
                <a:solidFill>
                  <a:schemeClr val="tx1"/>
                </a:solidFill>
                <a:latin typeface="Calibri" pitchFamily="34" charset="0"/>
              </a:defRPr>
            </a:lvl8pPr>
            <a:lvl9pPr marL="3892029" indent="-22894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57221F9-42CC-4C53-B096-B857C15751CA}" type="slidenum">
              <a:rPr lang="en-US" altLang="en-US" smtClean="0">
                <a:latin typeface="Arial" charset="0"/>
              </a:rPr>
              <a:pPr eaLnBrk="1" hangingPunct="1">
                <a:spcBef>
                  <a:spcPct val="0"/>
                </a:spcBef>
              </a:pPr>
              <a:t>13</a:t>
            </a:fld>
            <a:endParaRPr lang="en-US" altLang="en-US">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xfrm>
            <a:off x="702310" y="4349334"/>
            <a:ext cx="5618480" cy="41890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z="1800" dirty="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4064" indent="-286179" eaLnBrk="0" hangingPunct="0">
              <a:spcBef>
                <a:spcPct val="30000"/>
              </a:spcBef>
              <a:defRPr sz="1200">
                <a:solidFill>
                  <a:schemeClr val="tx1"/>
                </a:solidFill>
                <a:latin typeface="Calibri" pitchFamily="34" charset="0"/>
              </a:defRPr>
            </a:lvl2pPr>
            <a:lvl3pPr marL="1144715" indent="-228943" eaLnBrk="0" hangingPunct="0">
              <a:spcBef>
                <a:spcPct val="30000"/>
              </a:spcBef>
              <a:defRPr sz="1200">
                <a:solidFill>
                  <a:schemeClr val="tx1"/>
                </a:solidFill>
                <a:latin typeface="Calibri" pitchFamily="34" charset="0"/>
              </a:defRPr>
            </a:lvl3pPr>
            <a:lvl4pPr marL="1602600" indent="-228943" eaLnBrk="0" hangingPunct="0">
              <a:spcBef>
                <a:spcPct val="30000"/>
              </a:spcBef>
              <a:defRPr sz="1200">
                <a:solidFill>
                  <a:schemeClr val="tx1"/>
                </a:solidFill>
                <a:latin typeface="Calibri" pitchFamily="34" charset="0"/>
              </a:defRPr>
            </a:lvl4pPr>
            <a:lvl5pPr marL="2060486" indent="-228943" eaLnBrk="0" hangingPunct="0">
              <a:spcBef>
                <a:spcPct val="30000"/>
              </a:spcBef>
              <a:defRPr sz="1200">
                <a:solidFill>
                  <a:schemeClr val="tx1"/>
                </a:solidFill>
                <a:latin typeface="Calibri" pitchFamily="34" charset="0"/>
              </a:defRPr>
            </a:lvl5pPr>
            <a:lvl6pPr marL="2518372" indent="-228943" eaLnBrk="0" fontAlgn="base" hangingPunct="0">
              <a:spcBef>
                <a:spcPct val="30000"/>
              </a:spcBef>
              <a:spcAft>
                <a:spcPct val="0"/>
              </a:spcAft>
              <a:defRPr sz="1200">
                <a:solidFill>
                  <a:schemeClr val="tx1"/>
                </a:solidFill>
                <a:latin typeface="Calibri" pitchFamily="34" charset="0"/>
              </a:defRPr>
            </a:lvl6pPr>
            <a:lvl7pPr marL="2976258" indent="-228943" eaLnBrk="0" fontAlgn="base" hangingPunct="0">
              <a:spcBef>
                <a:spcPct val="30000"/>
              </a:spcBef>
              <a:spcAft>
                <a:spcPct val="0"/>
              </a:spcAft>
              <a:defRPr sz="1200">
                <a:solidFill>
                  <a:schemeClr val="tx1"/>
                </a:solidFill>
                <a:latin typeface="Calibri" pitchFamily="34" charset="0"/>
              </a:defRPr>
            </a:lvl7pPr>
            <a:lvl8pPr marL="3434144" indent="-228943" eaLnBrk="0" fontAlgn="base" hangingPunct="0">
              <a:spcBef>
                <a:spcPct val="30000"/>
              </a:spcBef>
              <a:spcAft>
                <a:spcPct val="0"/>
              </a:spcAft>
              <a:defRPr sz="1200">
                <a:solidFill>
                  <a:schemeClr val="tx1"/>
                </a:solidFill>
                <a:latin typeface="Calibri" pitchFamily="34" charset="0"/>
              </a:defRPr>
            </a:lvl8pPr>
            <a:lvl9pPr marL="3892029" indent="-22894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57221F9-42CC-4C53-B096-B857C15751CA}" type="slidenum">
              <a:rPr lang="en-US" altLang="en-US" smtClean="0">
                <a:latin typeface="Arial" charset="0"/>
              </a:rPr>
              <a:pPr eaLnBrk="1" hangingPunct="1">
                <a:spcBef>
                  <a:spcPct val="0"/>
                </a:spcBef>
              </a:pPr>
              <a:t>14</a:t>
            </a:fld>
            <a:endParaRPr lang="en-US" altLang="en-US">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xfrm>
            <a:off x="702310" y="4349334"/>
            <a:ext cx="5618480" cy="41890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z="1800" dirty="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4064" indent="-286179" eaLnBrk="0" hangingPunct="0">
              <a:spcBef>
                <a:spcPct val="30000"/>
              </a:spcBef>
              <a:defRPr sz="1200">
                <a:solidFill>
                  <a:schemeClr val="tx1"/>
                </a:solidFill>
                <a:latin typeface="Calibri" pitchFamily="34" charset="0"/>
              </a:defRPr>
            </a:lvl2pPr>
            <a:lvl3pPr marL="1144715" indent="-228943" eaLnBrk="0" hangingPunct="0">
              <a:spcBef>
                <a:spcPct val="30000"/>
              </a:spcBef>
              <a:defRPr sz="1200">
                <a:solidFill>
                  <a:schemeClr val="tx1"/>
                </a:solidFill>
                <a:latin typeface="Calibri" pitchFamily="34" charset="0"/>
              </a:defRPr>
            </a:lvl3pPr>
            <a:lvl4pPr marL="1602600" indent="-228943" eaLnBrk="0" hangingPunct="0">
              <a:spcBef>
                <a:spcPct val="30000"/>
              </a:spcBef>
              <a:defRPr sz="1200">
                <a:solidFill>
                  <a:schemeClr val="tx1"/>
                </a:solidFill>
                <a:latin typeface="Calibri" pitchFamily="34" charset="0"/>
              </a:defRPr>
            </a:lvl4pPr>
            <a:lvl5pPr marL="2060486" indent="-228943" eaLnBrk="0" hangingPunct="0">
              <a:spcBef>
                <a:spcPct val="30000"/>
              </a:spcBef>
              <a:defRPr sz="1200">
                <a:solidFill>
                  <a:schemeClr val="tx1"/>
                </a:solidFill>
                <a:latin typeface="Calibri" pitchFamily="34" charset="0"/>
              </a:defRPr>
            </a:lvl5pPr>
            <a:lvl6pPr marL="2518372" indent="-228943" eaLnBrk="0" fontAlgn="base" hangingPunct="0">
              <a:spcBef>
                <a:spcPct val="30000"/>
              </a:spcBef>
              <a:spcAft>
                <a:spcPct val="0"/>
              </a:spcAft>
              <a:defRPr sz="1200">
                <a:solidFill>
                  <a:schemeClr val="tx1"/>
                </a:solidFill>
                <a:latin typeface="Calibri" pitchFamily="34" charset="0"/>
              </a:defRPr>
            </a:lvl6pPr>
            <a:lvl7pPr marL="2976258" indent="-228943" eaLnBrk="0" fontAlgn="base" hangingPunct="0">
              <a:spcBef>
                <a:spcPct val="30000"/>
              </a:spcBef>
              <a:spcAft>
                <a:spcPct val="0"/>
              </a:spcAft>
              <a:defRPr sz="1200">
                <a:solidFill>
                  <a:schemeClr val="tx1"/>
                </a:solidFill>
                <a:latin typeface="Calibri" pitchFamily="34" charset="0"/>
              </a:defRPr>
            </a:lvl7pPr>
            <a:lvl8pPr marL="3434144" indent="-228943" eaLnBrk="0" fontAlgn="base" hangingPunct="0">
              <a:spcBef>
                <a:spcPct val="30000"/>
              </a:spcBef>
              <a:spcAft>
                <a:spcPct val="0"/>
              </a:spcAft>
              <a:defRPr sz="1200">
                <a:solidFill>
                  <a:schemeClr val="tx1"/>
                </a:solidFill>
                <a:latin typeface="Calibri" pitchFamily="34" charset="0"/>
              </a:defRPr>
            </a:lvl8pPr>
            <a:lvl9pPr marL="3892029" indent="-22894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57221F9-42CC-4C53-B096-B857C15751CA}" type="slidenum">
              <a:rPr lang="en-US" altLang="en-US" smtClean="0">
                <a:latin typeface="Arial" charset="0"/>
              </a:rPr>
              <a:pPr eaLnBrk="1" hangingPunct="1">
                <a:spcBef>
                  <a:spcPct val="0"/>
                </a:spcBef>
              </a:pPr>
              <a:t>17</a:t>
            </a:fld>
            <a:endParaRPr lang="en-US" altLang="en-US" dirty="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xfrm>
            <a:off x="702310" y="4349334"/>
            <a:ext cx="5618480" cy="41890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z="1800" dirty="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4064" indent="-286179" eaLnBrk="0" hangingPunct="0">
              <a:spcBef>
                <a:spcPct val="30000"/>
              </a:spcBef>
              <a:defRPr sz="1200">
                <a:solidFill>
                  <a:schemeClr val="tx1"/>
                </a:solidFill>
                <a:latin typeface="Calibri" pitchFamily="34" charset="0"/>
              </a:defRPr>
            </a:lvl2pPr>
            <a:lvl3pPr marL="1144715" indent="-228943" eaLnBrk="0" hangingPunct="0">
              <a:spcBef>
                <a:spcPct val="30000"/>
              </a:spcBef>
              <a:defRPr sz="1200">
                <a:solidFill>
                  <a:schemeClr val="tx1"/>
                </a:solidFill>
                <a:latin typeface="Calibri" pitchFamily="34" charset="0"/>
              </a:defRPr>
            </a:lvl3pPr>
            <a:lvl4pPr marL="1602600" indent="-228943" eaLnBrk="0" hangingPunct="0">
              <a:spcBef>
                <a:spcPct val="30000"/>
              </a:spcBef>
              <a:defRPr sz="1200">
                <a:solidFill>
                  <a:schemeClr val="tx1"/>
                </a:solidFill>
                <a:latin typeface="Calibri" pitchFamily="34" charset="0"/>
              </a:defRPr>
            </a:lvl4pPr>
            <a:lvl5pPr marL="2060486" indent="-228943" eaLnBrk="0" hangingPunct="0">
              <a:spcBef>
                <a:spcPct val="30000"/>
              </a:spcBef>
              <a:defRPr sz="1200">
                <a:solidFill>
                  <a:schemeClr val="tx1"/>
                </a:solidFill>
                <a:latin typeface="Calibri" pitchFamily="34" charset="0"/>
              </a:defRPr>
            </a:lvl5pPr>
            <a:lvl6pPr marL="2518372" indent="-228943" eaLnBrk="0" fontAlgn="base" hangingPunct="0">
              <a:spcBef>
                <a:spcPct val="30000"/>
              </a:spcBef>
              <a:spcAft>
                <a:spcPct val="0"/>
              </a:spcAft>
              <a:defRPr sz="1200">
                <a:solidFill>
                  <a:schemeClr val="tx1"/>
                </a:solidFill>
                <a:latin typeface="Calibri" pitchFamily="34" charset="0"/>
              </a:defRPr>
            </a:lvl6pPr>
            <a:lvl7pPr marL="2976258" indent="-228943" eaLnBrk="0" fontAlgn="base" hangingPunct="0">
              <a:spcBef>
                <a:spcPct val="30000"/>
              </a:spcBef>
              <a:spcAft>
                <a:spcPct val="0"/>
              </a:spcAft>
              <a:defRPr sz="1200">
                <a:solidFill>
                  <a:schemeClr val="tx1"/>
                </a:solidFill>
                <a:latin typeface="Calibri" pitchFamily="34" charset="0"/>
              </a:defRPr>
            </a:lvl7pPr>
            <a:lvl8pPr marL="3434144" indent="-228943" eaLnBrk="0" fontAlgn="base" hangingPunct="0">
              <a:spcBef>
                <a:spcPct val="30000"/>
              </a:spcBef>
              <a:spcAft>
                <a:spcPct val="0"/>
              </a:spcAft>
              <a:defRPr sz="1200">
                <a:solidFill>
                  <a:schemeClr val="tx1"/>
                </a:solidFill>
                <a:latin typeface="Calibri" pitchFamily="34" charset="0"/>
              </a:defRPr>
            </a:lvl8pPr>
            <a:lvl9pPr marL="3892029" indent="-22894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57221F9-42CC-4C53-B096-B857C15751CA}" type="slidenum">
              <a:rPr lang="en-US" altLang="en-US" smtClean="0">
                <a:latin typeface="Arial" charset="0"/>
              </a:rPr>
              <a:pPr eaLnBrk="1" hangingPunct="1">
                <a:spcBef>
                  <a:spcPct val="0"/>
                </a:spcBef>
              </a:pPr>
              <a:t>18</a:t>
            </a:fld>
            <a:endParaRPr lang="en-US" altLang="en-US" dirty="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xfrm>
            <a:off x="702310" y="4349335"/>
            <a:ext cx="5618480" cy="41890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z="1800" dirty="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3977" indent="-286146" eaLnBrk="0" hangingPunct="0">
              <a:spcBef>
                <a:spcPct val="30000"/>
              </a:spcBef>
              <a:defRPr sz="1200">
                <a:solidFill>
                  <a:schemeClr val="tx1"/>
                </a:solidFill>
                <a:latin typeface="Calibri" pitchFamily="34" charset="0"/>
              </a:defRPr>
            </a:lvl2pPr>
            <a:lvl3pPr marL="1144579" indent="-228915" eaLnBrk="0" hangingPunct="0">
              <a:spcBef>
                <a:spcPct val="30000"/>
              </a:spcBef>
              <a:defRPr sz="1200">
                <a:solidFill>
                  <a:schemeClr val="tx1"/>
                </a:solidFill>
                <a:latin typeface="Calibri" pitchFamily="34" charset="0"/>
              </a:defRPr>
            </a:lvl3pPr>
            <a:lvl4pPr marL="1602410" indent="-228915" eaLnBrk="0" hangingPunct="0">
              <a:spcBef>
                <a:spcPct val="30000"/>
              </a:spcBef>
              <a:defRPr sz="1200">
                <a:solidFill>
                  <a:schemeClr val="tx1"/>
                </a:solidFill>
                <a:latin typeface="Calibri" pitchFamily="34" charset="0"/>
              </a:defRPr>
            </a:lvl4pPr>
            <a:lvl5pPr marL="2060242" indent="-228915" eaLnBrk="0" hangingPunct="0">
              <a:spcBef>
                <a:spcPct val="30000"/>
              </a:spcBef>
              <a:defRPr sz="1200">
                <a:solidFill>
                  <a:schemeClr val="tx1"/>
                </a:solidFill>
                <a:latin typeface="Calibri" pitchFamily="34" charset="0"/>
              </a:defRPr>
            </a:lvl5pPr>
            <a:lvl6pPr marL="2518074" indent="-228915" eaLnBrk="0" fontAlgn="base" hangingPunct="0">
              <a:spcBef>
                <a:spcPct val="30000"/>
              </a:spcBef>
              <a:spcAft>
                <a:spcPct val="0"/>
              </a:spcAft>
              <a:defRPr sz="1200">
                <a:solidFill>
                  <a:schemeClr val="tx1"/>
                </a:solidFill>
                <a:latin typeface="Calibri" pitchFamily="34" charset="0"/>
              </a:defRPr>
            </a:lvl6pPr>
            <a:lvl7pPr marL="2975906" indent="-228915" eaLnBrk="0" fontAlgn="base" hangingPunct="0">
              <a:spcBef>
                <a:spcPct val="30000"/>
              </a:spcBef>
              <a:spcAft>
                <a:spcPct val="0"/>
              </a:spcAft>
              <a:defRPr sz="1200">
                <a:solidFill>
                  <a:schemeClr val="tx1"/>
                </a:solidFill>
                <a:latin typeface="Calibri" pitchFamily="34" charset="0"/>
              </a:defRPr>
            </a:lvl7pPr>
            <a:lvl8pPr marL="3433738" indent="-228915" eaLnBrk="0" fontAlgn="base" hangingPunct="0">
              <a:spcBef>
                <a:spcPct val="30000"/>
              </a:spcBef>
              <a:spcAft>
                <a:spcPct val="0"/>
              </a:spcAft>
              <a:defRPr sz="1200">
                <a:solidFill>
                  <a:schemeClr val="tx1"/>
                </a:solidFill>
                <a:latin typeface="Calibri" pitchFamily="34" charset="0"/>
              </a:defRPr>
            </a:lvl8pPr>
            <a:lvl9pPr marL="3891569" indent="-228915"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57221F9-42CC-4C53-B096-B857C15751CA}" type="slidenum">
              <a:rPr lang="en-US" altLang="en-US" smtClean="0">
                <a:solidFill>
                  <a:prstClr val="black"/>
                </a:solidFill>
                <a:latin typeface="Arial" charset="0"/>
              </a:rPr>
              <a:pPr eaLnBrk="1" hangingPunct="1">
                <a:spcBef>
                  <a:spcPct val="0"/>
                </a:spcBef>
              </a:pPr>
              <a:t>19</a:t>
            </a:fld>
            <a:endParaRPr lang="en-US" altLang="en-US" dirty="0">
              <a:solidFill>
                <a:prstClr val="black"/>
              </a:solidFill>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xfrm>
            <a:off x="702310" y="4349334"/>
            <a:ext cx="5618480" cy="41890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z="1800" dirty="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4064" indent="-286179" eaLnBrk="0" hangingPunct="0">
              <a:spcBef>
                <a:spcPct val="30000"/>
              </a:spcBef>
              <a:defRPr sz="1200">
                <a:solidFill>
                  <a:schemeClr val="tx1"/>
                </a:solidFill>
                <a:latin typeface="Calibri" pitchFamily="34" charset="0"/>
              </a:defRPr>
            </a:lvl2pPr>
            <a:lvl3pPr marL="1144715" indent="-228943" eaLnBrk="0" hangingPunct="0">
              <a:spcBef>
                <a:spcPct val="30000"/>
              </a:spcBef>
              <a:defRPr sz="1200">
                <a:solidFill>
                  <a:schemeClr val="tx1"/>
                </a:solidFill>
                <a:latin typeface="Calibri" pitchFamily="34" charset="0"/>
              </a:defRPr>
            </a:lvl3pPr>
            <a:lvl4pPr marL="1602600" indent="-228943" eaLnBrk="0" hangingPunct="0">
              <a:spcBef>
                <a:spcPct val="30000"/>
              </a:spcBef>
              <a:defRPr sz="1200">
                <a:solidFill>
                  <a:schemeClr val="tx1"/>
                </a:solidFill>
                <a:latin typeface="Calibri" pitchFamily="34" charset="0"/>
              </a:defRPr>
            </a:lvl4pPr>
            <a:lvl5pPr marL="2060486" indent="-228943" eaLnBrk="0" hangingPunct="0">
              <a:spcBef>
                <a:spcPct val="30000"/>
              </a:spcBef>
              <a:defRPr sz="1200">
                <a:solidFill>
                  <a:schemeClr val="tx1"/>
                </a:solidFill>
                <a:latin typeface="Calibri" pitchFamily="34" charset="0"/>
              </a:defRPr>
            </a:lvl5pPr>
            <a:lvl6pPr marL="2518372" indent="-228943" eaLnBrk="0" fontAlgn="base" hangingPunct="0">
              <a:spcBef>
                <a:spcPct val="30000"/>
              </a:spcBef>
              <a:spcAft>
                <a:spcPct val="0"/>
              </a:spcAft>
              <a:defRPr sz="1200">
                <a:solidFill>
                  <a:schemeClr val="tx1"/>
                </a:solidFill>
                <a:latin typeface="Calibri" pitchFamily="34" charset="0"/>
              </a:defRPr>
            </a:lvl6pPr>
            <a:lvl7pPr marL="2976258" indent="-228943" eaLnBrk="0" fontAlgn="base" hangingPunct="0">
              <a:spcBef>
                <a:spcPct val="30000"/>
              </a:spcBef>
              <a:spcAft>
                <a:spcPct val="0"/>
              </a:spcAft>
              <a:defRPr sz="1200">
                <a:solidFill>
                  <a:schemeClr val="tx1"/>
                </a:solidFill>
                <a:latin typeface="Calibri" pitchFamily="34" charset="0"/>
              </a:defRPr>
            </a:lvl7pPr>
            <a:lvl8pPr marL="3434144" indent="-228943" eaLnBrk="0" fontAlgn="base" hangingPunct="0">
              <a:spcBef>
                <a:spcPct val="30000"/>
              </a:spcBef>
              <a:spcAft>
                <a:spcPct val="0"/>
              </a:spcAft>
              <a:defRPr sz="1200">
                <a:solidFill>
                  <a:schemeClr val="tx1"/>
                </a:solidFill>
                <a:latin typeface="Calibri" pitchFamily="34" charset="0"/>
              </a:defRPr>
            </a:lvl8pPr>
            <a:lvl9pPr marL="3892029" indent="-22894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57221F9-42CC-4C53-B096-B857C15751CA}" type="slidenum">
              <a:rPr lang="en-US" altLang="en-US" smtClean="0">
                <a:latin typeface="Arial" charset="0"/>
              </a:rPr>
              <a:pPr eaLnBrk="1" hangingPunct="1">
                <a:spcBef>
                  <a:spcPct val="0"/>
                </a:spcBef>
              </a:pPr>
              <a:t>20</a:t>
            </a:fld>
            <a:endParaRPr lang="en-US" altLang="en-US" dirty="0">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xfrm>
            <a:off x="702310" y="4349334"/>
            <a:ext cx="5618480" cy="41890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z="1800" dirty="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4064" indent="-286179" eaLnBrk="0" hangingPunct="0">
              <a:spcBef>
                <a:spcPct val="30000"/>
              </a:spcBef>
              <a:defRPr sz="1200">
                <a:solidFill>
                  <a:schemeClr val="tx1"/>
                </a:solidFill>
                <a:latin typeface="Calibri" pitchFamily="34" charset="0"/>
              </a:defRPr>
            </a:lvl2pPr>
            <a:lvl3pPr marL="1144715" indent="-228943" eaLnBrk="0" hangingPunct="0">
              <a:spcBef>
                <a:spcPct val="30000"/>
              </a:spcBef>
              <a:defRPr sz="1200">
                <a:solidFill>
                  <a:schemeClr val="tx1"/>
                </a:solidFill>
                <a:latin typeface="Calibri" pitchFamily="34" charset="0"/>
              </a:defRPr>
            </a:lvl3pPr>
            <a:lvl4pPr marL="1602600" indent="-228943" eaLnBrk="0" hangingPunct="0">
              <a:spcBef>
                <a:spcPct val="30000"/>
              </a:spcBef>
              <a:defRPr sz="1200">
                <a:solidFill>
                  <a:schemeClr val="tx1"/>
                </a:solidFill>
                <a:latin typeface="Calibri" pitchFamily="34" charset="0"/>
              </a:defRPr>
            </a:lvl4pPr>
            <a:lvl5pPr marL="2060486" indent="-228943" eaLnBrk="0" hangingPunct="0">
              <a:spcBef>
                <a:spcPct val="30000"/>
              </a:spcBef>
              <a:defRPr sz="1200">
                <a:solidFill>
                  <a:schemeClr val="tx1"/>
                </a:solidFill>
                <a:latin typeface="Calibri" pitchFamily="34" charset="0"/>
              </a:defRPr>
            </a:lvl5pPr>
            <a:lvl6pPr marL="2518372" indent="-228943" eaLnBrk="0" fontAlgn="base" hangingPunct="0">
              <a:spcBef>
                <a:spcPct val="30000"/>
              </a:spcBef>
              <a:spcAft>
                <a:spcPct val="0"/>
              </a:spcAft>
              <a:defRPr sz="1200">
                <a:solidFill>
                  <a:schemeClr val="tx1"/>
                </a:solidFill>
                <a:latin typeface="Calibri" pitchFamily="34" charset="0"/>
              </a:defRPr>
            </a:lvl6pPr>
            <a:lvl7pPr marL="2976258" indent="-228943" eaLnBrk="0" fontAlgn="base" hangingPunct="0">
              <a:spcBef>
                <a:spcPct val="30000"/>
              </a:spcBef>
              <a:spcAft>
                <a:spcPct val="0"/>
              </a:spcAft>
              <a:defRPr sz="1200">
                <a:solidFill>
                  <a:schemeClr val="tx1"/>
                </a:solidFill>
                <a:latin typeface="Calibri" pitchFamily="34" charset="0"/>
              </a:defRPr>
            </a:lvl7pPr>
            <a:lvl8pPr marL="3434144" indent="-228943" eaLnBrk="0" fontAlgn="base" hangingPunct="0">
              <a:spcBef>
                <a:spcPct val="30000"/>
              </a:spcBef>
              <a:spcAft>
                <a:spcPct val="0"/>
              </a:spcAft>
              <a:defRPr sz="1200">
                <a:solidFill>
                  <a:schemeClr val="tx1"/>
                </a:solidFill>
                <a:latin typeface="Calibri" pitchFamily="34" charset="0"/>
              </a:defRPr>
            </a:lvl8pPr>
            <a:lvl9pPr marL="3892029" indent="-22894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57221F9-42CC-4C53-B096-B857C15751CA}" type="slidenum">
              <a:rPr lang="en-US" altLang="en-US" smtClean="0">
                <a:latin typeface="Arial" charset="0"/>
              </a:rPr>
              <a:pPr eaLnBrk="1" hangingPunct="1">
                <a:spcBef>
                  <a:spcPct val="0"/>
                </a:spcBef>
              </a:pPr>
              <a:t>21</a:t>
            </a:fld>
            <a:endParaRPr lang="en-US" altLang="en-US" dirty="0">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xfrm>
            <a:off x="702310" y="4349334"/>
            <a:ext cx="5618480" cy="41890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z="1800" dirty="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4064" indent="-286179" eaLnBrk="0" hangingPunct="0">
              <a:spcBef>
                <a:spcPct val="30000"/>
              </a:spcBef>
              <a:defRPr sz="1200">
                <a:solidFill>
                  <a:schemeClr val="tx1"/>
                </a:solidFill>
                <a:latin typeface="Calibri" pitchFamily="34" charset="0"/>
              </a:defRPr>
            </a:lvl2pPr>
            <a:lvl3pPr marL="1144715" indent="-228943" eaLnBrk="0" hangingPunct="0">
              <a:spcBef>
                <a:spcPct val="30000"/>
              </a:spcBef>
              <a:defRPr sz="1200">
                <a:solidFill>
                  <a:schemeClr val="tx1"/>
                </a:solidFill>
                <a:latin typeface="Calibri" pitchFamily="34" charset="0"/>
              </a:defRPr>
            </a:lvl3pPr>
            <a:lvl4pPr marL="1602600" indent="-228943" eaLnBrk="0" hangingPunct="0">
              <a:spcBef>
                <a:spcPct val="30000"/>
              </a:spcBef>
              <a:defRPr sz="1200">
                <a:solidFill>
                  <a:schemeClr val="tx1"/>
                </a:solidFill>
                <a:latin typeface="Calibri" pitchFamily="34" charset="0"/>
              </a:defRPr>
            </a:lvl4pPr>
            <a:lvl5pPr marL="2060486" indent="-228943" eaLnBrk="0" hangingPunct="0">
              <a:spcBef>
                <a:spcPct val="30000"/>
              </a:spcBef>
              <a:defRPr sz="1200">
                <a:solidFill>
                  <a:schemeClr val="tx1"/>
                </a:solidFill>
                <a:latin typeface="Calibri" pitchFamily="34" charset="0"/>
              </a:defRPr>
            </a:lvl5pPr>
            <a:lvl6pPr marL="2518372" indent="-228943" eaLnBrk="0" fontAlgn="base" hangingPunct="0">
              <a:spcBef>
                <a:spcPct val="30000"/>
              </a:spcBef>
              <a:spcAft>
                <a:spcPct val="0"/>
              </a:spcAft>
              <a:defRPr sz="1200">
                <a:solidFill>
                  <a:schemeClr val="tx1"/>
                </a:solidFill>
                <a:latin typeface="Calibri" pitchFamily="34" charset="0"/>
              </a:defRPr>
            </a:lvl6pPr>
            <a:lvl7pPr marL="2976258" indent="-228943" eaLnBrk="0" fontAlgn="base" hangingPunct="0">
              <a:spcBef>
                <a:spcPct val="30000"/>
              </a:spcBef>
              <a:spcAft>
                <a:spcPct val="0"/>
              </a:spcAft>
              <a:defRPr sz="1200">
                <a:solidFill>
                  <a:schemeClr val="tx1"/>
                </a:solidFill>
                <a:latin typeface="Calibri" pitchFamily="34" charset="0"/>
              </a:defRPr>
            </a:lvl7pPr>
            <a:lvl8pPr marL="3434144" indent="-228943" eaLnBrk="0" fontAlgn="base" hangingPunct="0">
              <a:spcBef>
                <a:spcPct val="30000"/>
              </a:spcBef>
              <a:spcAft>
                <a:spcPct val="0"/>
              </a:spcAft>
              <a:defRPr sz="1200">
                <a:solidFill>
                  <a:schemeClr val="tx1"/>
                </a:solidFill>
                <a:latin typeface="Calibri" pitchFamily="34" charset="0"/>
              </a:defRPr>
            </a:lvl8pPr>
            <a:lvl9pPr marL="3892029" indent="-22894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57221F9-42CC-4C53-B096-B857C15751CA}" type="slidenum">
              <a:rPr lang="en-US" altLang="en-US" smtClean="0">
                <a:latin typeface="Arial" charset="0"/>
              </a:rPr>
              <a:pPr eaLnBrk="1" hangingPunct="1">
                <a:spcBef>
                  <a:spcPct val="0"/>
                </a:spcBef>
              </a:pPr>
              <a:t>23</a:t>
            </a:fld>
            <a:endParaRPr lang="en-US" altLang="en-US" dirty="0">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xfrm>
            <a:off x="702310" y="4349334"/>
            <a:ext cx="5618480" cy="41890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z="1800" dirty="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4064" indent="-286179" eaLnBrk="0" hangingPunct="0">
              <a:spcBef>
                <a:spcPct val="30000"/>
              </a:spcBef>
              <a:defRPr sz="1200">
                <a:solidFill>
                  <a:schemeClr val="tx1"/>
                </a:solidFill>
                <a:latin typeface="Calibri" pitchFamily="34" charset="0"/>
              </a:defRPr>
            </a:lvl2pPr>
            <a:lvl3pPr marL="1144715" indent="-228943" eaLnBrk="0" hangingPunct="0">
              <a:spcBef>
                <a:spcPct val="30000"/>
              </a:spcBef>
              <a:defRPr sz="1200">
                <a:solidFill>
                  <a:schemeClr val="tx1"/>
                </a:solidFill>
                <a:latin typeface="Calibri" pitchFamily="34" charset="0"/>
              </a:defRPr>
            </a:lvl3pPr>
            <a:lvl4pPr marL="1602600" indent="-228943" eaLnBrk="0" hangingPunct="0">
              <a:spcBef>
                <a:spcPct val="30000"/>
              </a:spcBef>
              <a:defRPr sz="1200">
                <a:solidFill>
                  <a:schemeClr val="tx1"/>
                </a:solidFill>
                <a:latin typeface="Calibri" pitchFamily="34" charset="0"/>
              </a:defRPr>
            </a:lvl4pPr>
            <a:lvl5pPr marL="2060486" indent="-228943" eaLnBrk="0" hangingPunct="0">
              <a:spcBef>
                <a:spcPct val="30000"/>
              </a:spcBef>
              <a:defRPr sz="1200">
                <a:solidFill>
                  <a:schemeClr val="tx1"/>
                </a:solidFill>
                <a:latin typeface="Calibri" pitchFamily="34" charset="0"/>
              </a:defRPr>
            </a:lvl5pPr>
            <a:lvl6pPr marL="2518372" indent="-228943" eaLnBrk="0" fontAlgn="base" hangingPunct="0">
              <a:spcBef>
                <a:spcPct val="30000"/>
              </a:spcBef>
              <a:spcAft>
                <a:spcPct val="0"/>
              </a:spcAft>
              <a:defRPr sz="1200">
                <a:solidFill>
                  <a:schemeClr val="tx1"/>
                </a:solidFill>
                <a:latin typeface="Calibri" pitchFamily="34" charset="0"/>
              </a:defRPr>
            </a:lvl6pPr>
            <a:lvl7pPr marL="2976258" indent="-228943" eaLnBrk="0" fontAlgn="base" hangingPunct="0">
              <a:spcBef>
                <a:spcPct val="30000"/>
              </a:spcBef>
              <a:spcAft>
                <a:spcPct val="0"/>
              </a:spcAft>
              <a:defRPr sz="1200">
                <a:solidFill>
                  <a:schemeClr val="tx1"/>
                </a:solidFill>
                <a:latin typeface="Calibri" pitchFamily="34" charset="0"/>
              </a:defRPr>
            </a:lvl7pPr>
            <a:lvl8pPr marL="3434144" indent="-228943" eaLnBrk="0" fontAlgn="base" hangingPunct="0">
              <a:spcBef>
                <a:spcPct val="30000"/>
              </a:spcBef>
              <a:spcAft>
                <a:spcPct val="0"/>
              </a:spcAft>
              <a:defRPr sz="1200">
                <a:solidFill>
                  <a:schemeClr val="tx1"/>
                </a:solidFill>
                <a:latin typeface="Calibri" pitchFamily="34" charset="0"/>
              </a:defRPr>
            </a:lvl8pPr>
            <a:lvl9pPr marL="3892029" indent="-22894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57221F9-42CC-4C53-B096-B857C15751CA}" type="slidenum">
              <a:rPr lang="en-US" altLang="en-US" smtClean="0">
                <a:latin typeface="Arial" charset="0"/>
              </a:rPr>
              <a:pPr eaLnBrk="1" hangingPunct="1">
                <a:spcBef>
                  <a:spcPct val="0"/>
                </a:spcBef>
              </a:pPr>
              <a:t>24</a:t>
            </a:fld>
            <a:endParaRPr lang="en-US" altLang="en-US" dirty="0">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xfrm>
            <a:off x="702310" y="4349334"/>
            <a:ext cx="5618480" cy="41890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z="1800" dirty="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4064" indent="-286179" eaLnBrk="0" hangingPunct="0">
              <a:spcBef>
                <a:spcPct val="30000"/>
              </a:spcBef>
              <a:defRPr sz="1200">
                <a:solidFill>
                  <a:schemeClr val="tx1"/>
                </a:solidFill>
                <a:latin typeface="Calibri" pitchFamily="34" charset="0"/>
              </a:defRPr>
            </a:lvl2pPr>
            <a:lvl3pPr marL="1144715" indent="-228943" eaLnBrk="0" hangingPunct="0">
              <a:spcBef>
                <a:spcPct val="30000"/>
              </a:spcBef>
              <a:defRPr sz="1200">
                <a:solidFill>
                  <a:schemeClr val="tx1"/>
                </a:solidFill>
                <a:latin typeface="Calibri" pitchFamily="34" charset="0"/>
              </a:defRPr>
            </a:lvl3pPr>
            <a:lvl4pPr marL="1602600" indent="-228943" eaLnBrk="0" hangingPunct="0">
              <a:spcBef>
                <a:spcPct val="30000"/>
              </a:spcBef>
              <a:defRPr sz="1200">
                <a:solidFill>
                  <a:schemeClr val="tx1"/>
                </a:solidFill>
                <a:latin typeface="Calibri" pitchFamily="34" charset="0"/>
              </a:defRPr>
            </a:lvl4pPr>
            <a:lvl5pPr marL="2060486" indent="-228943" eaLnBrk="0" hangingPunct="0">
              <a:spcBef>
                <a:spcPct val="30000"/>
              </a:spcBef>
              <a:defRPr sz="1200">
                <a:solidFill>
                  <a:schemeClr val="tx1"/>
                </a:solidFill>
                <a:latin typeface="Calibri" pitchFamily="34" charset="0"/>
              </a:defRPr>
            </a:lvl5pPr>
            <a:lvl6pPr marL="2518372" indent="-228943" eaLnBrk="0" fontAlgn="base" hangingPunct="0">
              <a:spcBef>
                <a:spcPct val="30000"/>
              </a:spcBef>
              <a:spcAft>
                <a:spcPct val="0"/>
              </a:spcAft>
              <a:defRPr sz="1200">
                <a:solidFill>
                  <a:schemeClr val="tx1"/>
                </a:solidFill>
                <a:latin typeface="Calibri" pitchFamily="34" charset="0"/>
              </a:defRPr>
            </a:lvl6pPr>
            <a:lvl7pPr marL="2976258" indent="-228943" eaLnBrk="0" fontAlgn="base" hangingPunct="0">
              <a:spcBef>
                <a:spcPct val="30000"/>
              </a:spcBef>
              <a:spcAft>
                <a:spcPct val="0"/>
              </a:spcAft>
              <a:defRPr sz="1200">
                <a:solidFill>
                  <a:schemeClr val="tx1"/>
                </a:solidFill>
                <a:latin typeface="Calibri" pitchFamily="34" charset="0"/>
              </a:defRPr>
            </a:lvl7pPr>
            <a:lvl8pPr marL="3434144" indent="-228943" eaLnBrk="0" fontAlgn="base" hangingPunct="0">
              <a:spcBef>
                <a:spcPct val="30000"/>
              </a:spcBef>
              <a:spcAft>
                <a:spcPct val="0"/>
              </a:spcAft>
              <a:defRPr sz="1200">
                <a:solidFill>
                  <a:schemeClr val="tx1"/>
                </a:solidFill>
                <a:latin typeface="Calibri" pitchFamily="34" charset="0"/>
              </a:defRPr>
            </a:lvl8pPr>
            <a:lvl9pPr marL="3892029" indent="-22894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57221F9-42CC-4C53-B096-B857C15751CA}" type="slidenum">
              <a:rPr lang="en-US" altLang="en-US" smtClean="0">
                <a:latin typeface="Arial" charset="0"/>
              </a:rPr>
              <a:pPr eaLnBrk="1" hangingPunct="1">
                <a:spcBef>
                  <a:spcPct val="0"/>
                </a:spcBef>
              </a:pPr>
              <a:t>25</a:t>
            </a:fld>
            <a:endParaRPr lang="en-US" altLang="en-US" dirty="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xfrm>
            <a:off x="702310" y="4349334"/>
            <a:ext cx="5618480" cy="41890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z="1800" dirty="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4064" indent="-286179" eaLnBrk="0" hangingPunct="0">
              <a:spcBef>
                <a:spcPct val="30000"/>
              </a:spcBef>
              <a:defRPr sz="1200">
                <a:solidFill>
                  <a:schemeClr val="tx1"/>
                </a:solidFill>
                <a:latin typeface="Calibri" pitchFamily="34" charset="0"/>
              </a:defRPr>
            </a:lvl2pPr>
            <a:lvl3pPr marL="1144715" indent="-228943" eaLnBrk="0" hangingPunct="0">
              <a:spcBef>
                <a:spcPct val="30000"/>
              </a:spcBef>
              <a:defRPr sz="1200">
                <a:solidFill>
                  <a:schemeClr val="tx1"/>
                </a:solidFill>
                <a:latin typeface="Calibri" pitchFamily="34" charset="0"/>
              </a:defRPr>
            </a:lvl3pPr>
            <a:lvl4pPr marL="1602600" indent="-228943" eaLnBrk="0" hangingPunct="0">
              <a:spcBef>
                <a:spcPct val="30000"/>
              </a:spcBef>
              <a:defRPr sz="1200">
                <a:solidFill>
                  <a:schemeClr val="tx1"/>
                </a:solidFill>
                <a:latin typeface="Calibri" pitchFamily="34" charset="0"/>
              </a:defRPr>
            </a:lvl4pPr>
            <a:lvl5pPr marL="2060486" indent="-228943" eaLnBrk="0" hangingPunct="0">
              <a:spcBef>
                <a:spcPct val="30000"/>
              </a:spcBef>
              <a:defRPr sz="1200">
                <a:solidFill>
                  <a:schemeClr val="tx1"/>
                </a:solidFill>
                <a:latin typeface="Calibri" pitchFamily="34" charset="0"/>
              </a:defRPr>
            </a:lvl5pPr>
            <a:lvl6pPr marL="2518372" indent="-228943" eaLnBrk="0" fontAlgn="base" hangingPunct="0">
              <a:spcBef>
                <a:spcPct val="30000"/>
              </a:spcBef>
              <a:spcAft>
                <a:spcPct val="0"/>
              </a:spcAft>
              <a:defRPr sz="1200">
                <a:solidFill>
                  <a:schemeClr val="tx1"/>
                </a:solidFill>
                <a:latin typeface="Calibri" pitchFamily="34" charset="0"/>
              </a:defRPr>
            </a:lvl6pPr>
            <a:lvl7pPr marL="2976258" indent="-228943" eaLnBrk="0" fontAlgn="base" hangingPunct="0">
              <a:spcBef>
                <a:spcPct val="30000"/>
              </a:spcBef>
              <a:spcAft>
                <a:spcPct val="0"/>
              </a:spcAft>
              <a:defRPr sz="1200">
                <a:solidFill>
                  <a:schemeClr val="tx1"/>
                </a:solidFill>
                <a:latin typeface="Calibri" pitchFamily="34" charset="0"/>
              </a:defRPr>
            </a:lvl7pPr>
            <a:lvl8pPr marL="3434144" indent="-228943" eaLnBrk="0" fontAlgn="base" hangingPunct="0">
              <a:spcBef>
                <a:spcPct val="30000"/>
              </a:spcBef>
              <a:spcAft>
                <a:spcPct val="0"/>
              </a:spcAft>
              <a:defRPr sz="1200">
                <a:solidFill>
                  <a:schemeClr val="tx1"/>
                </a:solidFill>
                <a:latin typeface="Calibri" pitchFamily="34" charset="0"/>
              </a:defRPr>
            </a:lvl8pPr>
            <a:lvl9pPr marL="3892029" indent="-22894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57221F9-42CC-4C53-B096-B857C15751CA}" type="slidenum">
              <a:rPr lang="en-US" altLang="en-US" smtClean="0">
                <a:latin typeface="Arial" charset="0"/>
              </a:rPr>
              <a:pPr eaLnBrk="1" hangingPunct="1">
                <a:spcBef>
                  <a:spcPct val="0"/>
                </a:spcBef>
              </a:pPr>
              <a:t>5</a:t>
            </a:fld>
            <a:endParaRPr lang="en-US" altLang="en-US">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xfrm>
            <a:off x="702310" y="4349334"/>
            <a:ext cx="5618480" cy="41890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z="1800" dirty="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4064" indent="-286179" eaLnBrk="0" hangingPunct="0">
              <a:spcBef>
                <a:spcPct val="30000"/>
              </a:spcBef>
              <a:defRPr sz="1200">
                <a:solidFill>
                  <a:schemeClr val="tx1"/>
                </a:solidFill>
                <a:latin typeface="Calibri" pitchFamily="34" charset="0"/>
              </a:defRPr>
            </a:lvl2pPr>
            <a:lvl3pPr marL="1144715" indent="-228943" eaLnBrk="0" hangingPunct="0">
              <a:spcBef>
                <a:spcPct val="30000"/>
              </a:spcBef>
              <a:defRPr sz="1200">
                <a:solidFill>
                  <a:schemeClr val="tx1"/>
                </a:solidFill>
                <a:latin typeface="Calibri" pitchFamily="34" charset="0"/>
              </a:defRPr>
            </a:lvl3pPr>
            <a:lvl4pPr marL="1602600" indent="-228943" eaLnBrk="0" hangingPunct="0">
              <a:spcBef>
                <a:spcPct val="30000"/>
              </a:spcBef>
              <a:defRPr sz="1200">
                <a:solidFill>
                  <a:schemeClr val="tx1"/>
                </a:solidFill>
                <a:latin typeface="Calibri" pitchFamily="34" charset="0"/>
              </a:defRPr>
            </a:lvl4pPr>
            <a:lvl5pPr marL="2060486" indent="-228943" eaLnBrk="0" hangingPunct="0">
              <a:spcBef>
                <a:spcPct val="30000"/>
              </a:spcBef>
              <a:defRPr sz="1200">
                <a:solidFill>
                  <a:schemeClr val="tx1"/>
                </a:solidFill>
                <a:latin typeface="Calibri" pitchFamily="34" charset="0"/>
              </a:defRPr>
            </a:lvl5pPr>
            <a:lvl6pPr marL="2518372" indent="-228943" eaLnBrk="0" fontAlgn="base" hangingPunct="0">
              <a:spcBef>
                <a:spcPct val="30000"/>
              </a:spcBef>
              <a:spcAft>
                <a:spcPct val="0"/>
              </a:spcAft>
              <a:defRPr sz="1200">
                <a:solidFill>
                  <a:schemeClr val="tx1"/>
                </a:solidFill>
                <a:latin typeface="Calibri" pitchFamily="34" charset="0"/>
              </a:defRPr>
            </a:lvl6pPr>
            <a:lvl7pPr marL="2976258" indent="-228943" eaLnBrk="0" fontAlgn="base" hangingPunct="0">
              <a:spcBef>
                <a:spcPct val="30000"/>
              </a:spcBef>
              <a:spcAft>
                <a:spcPct val="0"/>
              </a:spcAft>
              <a:defRPr sz="1200">
                <a:solidFill>
                  <a:schemeClr val="tx1"/>
                </a:solidFill>
                <a:latin typeface="Calibri" pitchFamily="34" charset="0"/>
              </a:defRPr>
            </a:lvl7pPr>
            <a:lvl8pPr marL="3434144" indent="-228943" eaLnBrk="0" fontAlgn="base" hangingPunct="0">
              <a:spcBef>
                <a:spcPct val="30000"/>
              </a:spcBef>
              <a:spcAft>
                <a:spcPct val="0"/>
              </a:spcAft>
              <a:defRPr sz="1200">
                <a:solidFill>
                  <a:schemeClr val="tx1"/>
                </a:solidFill>
                <a:latin typeface="Calibri" pitchFamily="34" charset="0"/>
              </a:defRPr>
            </a:lvl8pPr>
            <a:lvl9pPr marL="3892029" indent="-22894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57221F9-42CC-4C53-B096-B857C15751CA}" type="slidenum">
              <a:rPr lang="en-US" altLang="en-US" smtClean="0">
                <a:latin typeface="Arial" charset="0"/>
              </a:rPr>
              <a:pPr eaLnBrk="1" hangingPunct="1">
                <a:spcBef>
                  <a:spcPct val="0"/>
                </a:spcBef>
              </a:pPr>
              <a:t>26</a:t>
            </a:fld>
            <a:endParaRPr lang="en-US" altLang="en-US" dirty="0">
              <a:latin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xfrm>
            <a:off x="702310" y="4349334"/>
            <a:ext cx="5618480" cy="41890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800" dirty="0"/>
              <a:t>SFR – ¾” meter 15 hcf/</a:t>
            </a:r>
            <a:r>
              <a:rPr lang="en-US" altLang="en-US" sz="1800" dirty="0" err="1"/>
              <a:t>mo</a:t>
            </a:r>
            <a:endParaRPr lang="en-US" altLang="en-US" sz="1800" dirty="0"/>
          </a:p>
          <a:p>
            <a:pPr eaLnBrk="1" hangingPunct="1">
              <a:spcBef>
                <a:spcPct val="0"/>
              </a:spcBef>
            </a:pPr>
            <a:r>
              <a:rPr lang="en-US" altLang="en-US" sz="1800" dirty="0"/>
              <a:t>MFR – 1” meter 4 DUs 20 hcf /</a:t>
            </a:r>
            <a:r>
              <a:rPr lang="en-US" altLang="en-US" sz="1800" dirty="0" err="1"/>
              <a:t>mo</a:t>
            </a:r>
            <a:endParaRPr lang="en-US" altLang="en-US" sz="1800" dirty="0"/>
          </a:p>
          <a:p>
            <a:pPr eaLnBrk="1" hangingPunct="1">
              <a:spcBef>
                <a:spcPct val="0"/>
              </a:spcBef>
            </a:pPr>
            <a:r>
              <a:rPr lang="en-US" altLang="en-US" sz="1800" dirty="0" err="1"/>
              <a:t>Comm</a:t>
            </a:r>
            <a:r>
              <a:rPr lang="en-US" altLang="en-US" sz="1800" dirty="0"/>
              <a:t> – 1” meter 47 hcf/</a:t>
            </a:r>
            <a:r>
              <a:rPr lang="en-US" altLang="en-US" sz="1800" dirty="0" err="1"/>
              <a:t>mo</a:t>
            </a:r>
            <a:r>
              <a:rPr lang="en-US" altLang="en-US" sz="1800" dirty="0"/>
              <a:t> </a:t>
            </a:r>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4064" indent="-286179" eaLnBrk="0" hangingPunct="0">
              <a:spcBef>
                <a:spcPct val="30000"/>
              </a:spcBef>
              <a:defRPr sz="1200">
                <a:solidFill>
                  <a:schemeClr val="tx1"/>
                </a:solidFill>
                <a:latin typeface="Calibri" pitchFamily="34" charset="0"/>
              </a:defRPr>
            </a:lvl2pPr>
            <a:lvl3pPr marL="1144715" indent="-228943" eaLnBrk="0" hangingPunct="0">
              <a:spcBef>
                <a:spcPct val="30000"/>
              </a:spcBef>
              <a:defRPr sz="1200">
                <a:solidFill>
                  <a:schemeClr val="tx1"/>
                </a:solidFill>
                <a:latin typeface="Calibri" pitchFamily="34" charset="0"/>
              </a:defRPr>
            </a:lvl3pPr>
            <a:lvl4pPr marL="1602600" indent="-228943" eaLnBrk="0" hangingPunct="0">
              <a:spcBef>
                <a:spcPct val="30000"/>
              </a:spcBef>
              <a:defRPr sz="1200">
                <a:solidFill>
                  <a:schemeClr val="tx1"/>
                </a:solidFill>
                <a:latin typeface="Calibri" pitchFamily="34" charset="0"/>
              </a:defRPr>
            </a:lvl4pPr>
            <a:lvl5pPr marL="2060486" indent="-228943" eaLnBrk="0" hangingPunct="0">
              <a:spcBef>
                <a:spcPct val="30000"/>
              </a:spcBef>
              <a:defRPr sz="1200">
                <a:solidFill>
                  <a:schemeClr val="tx1"/>
                </a:solidFill>
                <a:latin typeface="Calibri" pitchFamily="34" charset="0"/>
              </a:defRPr>
            </a:lvl5pPr>
            <a:lvl6pPr marL="2518372" indent="-228943" eaLnBrk="0" fontAlgn="base" hangingPunct="0">
              <a:spcBef>
                <a:spcPct val="30000"/>
              </a:spcBef>
              <a:spcAft>
                <a:spcPct val="0"/>
              </a:spcAft>
              <a:defRPr sz="1200">
                <a:solidFill>
                  <a:schemeClr val="tx1"/>
                </a:solidFill>
                <a:latin typeface="Calibri" pitchFamily="34" charset="0"/>
              </a:defRPr>
            </a:lvl6pPr>
            <a:lvl7pPr marL="2976258" indent="-228943" eaLnBrk="0" fontAlgn="base" hangingPunct="0">
              <a:spcBef>
                <a:spcPct val="30000"/>
              </a:spcBef>
              <a:spcAft>
                <a:spcPct val="0"/>
              </a:spcAft>
              <a:defRPr sz="1200">
                <a:solidFill>
                  <a:schemeClr val="tx1"/>
                </a:solidFill>
                <a:latin typeface="Calibri" pitchFamily="34" charset="0"/>
              </a:defRPr>
            </a:lvl7pPr>
            <a:lvl8pPr marL="3434144" indent="-228943" eaLnBrk="0" fontAlgn="base" hangingPunct="0">
              <a:spcBef>
                <a:spcPct val="30000"/>
              </a:spcBef>
              <a:spcAft>
                <a:spcPct val="0"/>
              </a:spcAft>
              <a:defRPr sz="1200">
                <a:solidFill>
                  <a:schemeClr val="tx1"/>
                </a:solidFill>
                <a:latin typeface="Calibri" pitchFamily="34" charset="0"/>
              </a:defRPr>
            </a:lvl8pPr>
            <a:lvl9pPr marL="3892029" indent="-22894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57221F9-42CC-4C53-B096-B857C15751CA}" type="slidenum">
              <a:rPr lang="en-US" altLang="en-US" smtClean="0">
                <a:latin typeface="Arial" charset="0"/>
              </a:rPr>
              <a:pPr eaLnBrk="1" hangingPunct="1">
                <a:spcBef>
                  <a:spcPct val="0"/>
                </a:spcBef>
              </a:pPr>
              <a:t>27</a:t>
            </a:fld>
            <a:endParaRPr lang="en-US" altLang="en-US" dirty="0">
              <a:latin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z="1800" dirty="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4064" indent="-286179" eaLnBrk="0" hangingPunct="0">
              <a:spcBef>
                <a:spcPct val="30000"/>
              </a:spcBef>
              <a:defRPr sz="1200">
                <a:solidFill>
                  <a:schemeClr val="tx1"/>
                </a:solidFill>
                <a:latin typeface="Calibri" pitchFamily="34" charset="0"/>
              </a:defRPr>
            </a:lvl2pPr>
            <a:lvl3pPr marL="1144715" indent="-228943" eaLnBrk="0" hangingPunct="0">
              <a:spcBef>
                <a:spcPct val="30000"/>
              </a:spcBef>
              <a:defRPr sz="1200">
                <a:solidFill>
                  <a:schemeClr val="tx1"/>
                </a:solidFill>
                <a:latin typeface="Calibri" pitchFamily="34" charset="0"/>
              </a:defRPr>
            </a:lvl3pPr>
            <a:lvl4pPr marL="1602600" indent="-228943" eaLnBrk="0" hangingPunct="0">
              <a:spcBef>
                <a:spcPct val="30000"/>
              </a:spcBef>
              <a:defRPr sz="1200">
                <a:solidFill>
                  <a:schemeClr val="tx1"/>
                </a:solidFill>
                <a:latin typeface="Calibri" pitchFamily="34" charset="0"/>
              </a:defRPr>
            </a:lvl4pPr>
            <a:lvl5pPr marL="2060486" indent="-228943" eaLnBrk="0" hangingPunct="0">
              <a:spcBef>
                <a:spcPct val="30000"/>
              </a:spcBef>
              <a:defRPr sz="1200">
                <a:solidFill>
                  <a:schemeClr val="tx1"/>
                </a:solidFill>
                <a:latin typeface="Calibri" pitchFamily="34" charset="0"/>
              </a:defRPr>
            </a:lvl5pPr>
            <a:lvl6pPr marL="2518372" indent="-228943" eaLnBrk="0" fontAlgn="base" hangingPunct="0">
              <a:spcBef>
                <a:spcPct val="30000"/>
              </a:spcBef>
              <a:spcAft>
                <a:spcPct val="0"/>
              </a:spcAft>
              <a:defRPr sz="1200">
                <a:solidFill>
                  <a:schemeClr val="tx1"/>
                </a:solidFill>
                <a:latin typeface="Calibri" pitchFamily="34" charset="0"/>
              </a:defRPr>
            </a:lvl6pPr>
            <a:lvl7pPr marL="2976258" indent="-228943" eaLnBrk="0" fontAlgn="base" hangingPunct="0">
              <a:spcBef>
                <a:spcPct val="30000"/>
              </a:spcBef>
              <a:spcAft>
                <a:spcPct val="0"/>
              </a:spcAft>
              <a:defRPr sz="1200">
                <a:solidFill>
                  <a:schemeClr val="tx1"/>
                </a:solidFill>
                <a:latin typeface="Calibri" pitchFamily="34" charset="0"/>
              </a:defRPr>
            </a:lvl7pPr>
            <a:lvl8pPr marL="3434144" indent="-228943" eaLnBrk="0" fontAlgn="base" hangingPunct="0">
              <a:spcBef>
                <a:spcPct val="30000"/>
              </a:spcBef>
              <a:spcAft>
                <a:spcPct val="0"/>
              </a:spcAft>
              <a:defRPr sz="1200">
                <a:solidFill>
                  <a:schemeClr val="tx1"/>
                </a:solidFill>
                <a:latin typeface="Calibri" pitchFamily="34" charset="0"/>
              </a:defRPr>
            </a:lvl8pPr>
            <a:lvl9pPr marL="3892029" indent="-22894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5C7BA95E-ED44-41DD-B4A4-90FBBAB199AD}" type="slidenum">
              <a:rPr lang="en-US" altLang="en-US" smtClean="0">
                <a:latin typeface="Arial" charset="0"/>
              </a:rPr>
              <a:pPr eaLnBrk="1" hangingPunct="1">
                <a:spcBef>
                  <a:spcPct val="0"/>
                </a:spcBef>
              </a:pPr>
              <a:t>28</a:t>
            </a:fld>
            <a:endParaRPr lang="en-US" altLang="en-US" dirty="0">
              <a:latin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z="1800" dirty="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4064" indent="-286179" eaLnBrk="0" hangingPunct="0">
              <a:spcBef>
                <a:spcPct val="30000"/>
              </a:spcBef>
              <a:defRPr sz="1200">
                <a:solidFill>
                  <a:schemeClr val="tx1"/>
                </a:solidFill>
                <a:latin typeface="Calibri" pitchFamily="34" charset="0"/>
              </a:defRPr>
            </a:lvl2pPr>
            <a:lvl3pPr marL="1144715" indent="-228943" eaLnBrk="0" hangingPunct="0">
              <a:spcBef>
                <a:spcPct val="30000"/>
              </a:spcBef>
              <a:defRPr sz="1200">
                <a:solidFill>
                  <a:schemeClr val="tx1"/>
                </a:solidFill>
                <a:latin typeface="Calibri" pitchFamily="34" charset="0"/>
              </a:defRPr>
            </a:lvl3pPr>
            <a:lvl4pPr marL="1602600" indent="-228943" eaLnBrk="0" hangingPunct="0">
              <a:spcBef>
                <a:spcPct val="30000"/>
              </a:spcBef>
              <a:defRPr sz="1200">
                <a:solidFill>
                  <a:schemeClr val="tx1"/>
                </a:solidFill>
                <a:latin typeface="Calibri" pitchFamily="34" charset="0"/>
              </a:defRPr>
            </a:lvl4pPr>
            <a:lvl5pPr marL="2060486" indent="-228943" eaLnBrk="0" hangingPunct="0">
              <a:spcBef>
                <a:spcPct val="30000"/>
              </a:spcBef>
              <a:defRPr sz="1200">
                <a:solidFill>
                  <a:schemeClr val="tx1"/>
                </a:solidFill>
                <a:latin typeface="Calibri" pitchFamily="34" charset="0"/>
              </a:defRPr>
            </a:lvl5pPr>
            <a:lvl6pPr marL="2518372" indent="-228943" eaLnBrk="0" fontAlgn="base" hangingPunct="0">
              <a:spcBef>
                <a:spcPct val="30000"/>
              </a:spcBef>
              <a:spcAft>
                <a:spcPct val="0"/>
              </a:spcAft>
              <a:defRPr sz="1200">
                <a:solidFill>
                  <a:schemeClr val="tx1"/>
                </a:solidFill>
                <a:latin typeface="Calibri" pitchFamily="34" charset="0"/>
              </a:defRPr>
            </a:lvl6pPr>
            <a:lvl7pPr marL="2976258" indent="-228943" eaLnBrk="0" fontAlgn="base" hangingPunct="0">
              <a:spcBef>
                <a:spcPct val="30000"/>
              </a:spcBef>
              <a:spcAft>
                <a:spcPct val="0"/>
              </a:spcAft>
              <a:defRPr sz="1200">
                <a:solidFill>
                  <a:schemeClr val="tx1"/>
                </a:solidFill>
                <a:latin typeface="Calibri" pitchFamily="34" charset="0"/>
              </a:defRPr>
            </a:lvl7pPr>
            <a:lvl8pPr marL="3434144" indent="-228943" eaLnBrk="0" fontAlgn="base" hangingPunct="0">
              <a:spcBef>
                <a:spcPct val="30000"/>
              </a:spcBef>
              <a:spcAft>
                <a:spcPct val="0"/>
              </a:spcAft>
              <a:defRPr sz="1200">
                <a:solidFill>
                  <a:schemeClr val="tx1"/>
                </a:solidFill>
                <a:latin typeface="Calibri" pitchFamily="34" charset="0"/>
              </a:defRPr>
            </a:lvl8pPr>
            <a:lvl9pPr marL="3892029" indent="-22894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9FEFB13-3981-46EC-9E3D-C9FF75E505E9}" type="slidenum">
              <a:rPr lang="en-US" altLang="en-US" smtClean="0">
                <a:latin typeface="Arial" charset="0"/>
              </a:rPr>
              <a:pPr eaLnBrk="1" hangingPunct="1">
                <a:spcBef>
                  <a:spcPct val="0"/>
                </a:spcBef>
              </a:pPr>
              <a:t>29</a:t>
            </a:fld>
            <a:endParaRPr lang="en-US" altLang="en-US" dirty="0">
              <a:latin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z="1800" dirty="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4064" indent="-286179" eaLnBrk="0" hangingPunct="0">
              <a:spcBef>
                <a:spcPct val="30000"/>
              </a:spcBef>
              <a:defRPr sz="1200">
                <a:solidFill>
                  <a:schemeClr val="tx1"/>
                </a:solidFill>
                <a:latin typeface="Calibri" pitchFamily="34" charset="0"/>
              </a:defRPr>
            </a:lvl2pPr>
            <a:lvl3pPr marL="1144715" indent="-228943" eaLnBrk="0" hangingPunct="0">
              <a:spcBef>
                <a:spcPct val="30000"/>
              </a:spcBef>
              <a:defRPr sz="1200">
                <a:solidFill>
                  <a:schemeClr val="tx1"/>
                </a:solidFill>
                <a:latin typeface="Calibri" pitchFamily="34" charset="0"/>
              </a:defRPr>
            </a:lvl3pPr>
            <a:lvl4pPr marL="1602600" indent="-228943" eaLnBrk="0" hangingPunct="0">
              <a:spcBef>
                <a:spcPct val="30000"/>
              </a:spcBef>
              <a:defRPr sz="1200">
                <a:solidFill>
                  <a:schemeClr val="tx1"/>
                </a:solidFill>
                <a:latin typeface="Calibri" pitchFamily="34" charset="0"/>
              </a:defRPr>
            </a:lvl4pPr>
            <a:lvl5pPr marL="2060486" indent="-228943" eaLnBrk="0" hangingPunct="0">
              <a:spcBef>
                <a:spcPct val="30000"/>
              </a:spcBef>
              <a:defRPr sz="1200">
                <a:solidFill>
                  <a:schemeClr val="tx1"/>
                </a:solidFill>
                <a:latin typeface="Calibri" pitchFamily="34" charset="0"/>
              </a:defRPr>
            </a:lvl5pPr>
            <a:lvl6pPr marL="2518372" indent="-228943" eaLnBrk="0" fontAlgn="base" hangingPunct="0">
              <a:spcBef>
                <a:spcPct val="30000"/>
              </a:spcBef>
              <a:spcAft>
                <a:spcPct val="0"/>
              </a:spcAft>
              <a:defRPr sz="1200">
                <a:solidFill>
                  <a:schemeClr val="tx1"/>
                </a:solidFill>
                <a:latin typeface="Calibri" pitchFamily="34" charset="0"/>
              </a:defRPr>
            </a:lvl6pPr>
            <a:lvl7pPr marL="2976258" indent="-228943" eaLnBrk="0" fontAlgn="base" hangingPunct="0">
              <a:spcBef>
                <a:spcPct val="30000"/>
              </a:spcBef>
              <a:spcAft>
                <a:spcPct val="0"/>
              </a:spcAft>
              <a:defRPr sz="1200">
                <a:solidFill>
                  <a:schemeClr val="tx1"/>
                </a:solidFill>
                <a:latin typeface="Calibri" pitchFamily="34" charset="0"/>
              </a:defRPr>
            </a:lvl7pPr>
            <a:lvl8pPr marL="3434144" indent="-228943" eaLnBrk="0" fontAlgn="base" hangingPunct="0">
              <a:spcBef>
                <a:spcPct val="30000"/>
              </a:spcBef>
              <a:spcAft>
                <a:spcPct val="0"/>
              </a:spcAft>
              <a:defRPr sz="1200">
                <a:solidFill>
                  <a:schemeClr val="tx1"/>
                </a:solidFill>
                <a:latin typeface="Calibri" pitchFamily="34" charset="0"/>
              </a:defRPr>
            </a:lvl8pPr>
            <a:lvl9pPr marL="3892029" indent="-22894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9FEFB13-3981-46EC-9E3D-C9FF75E505E9}" type="slidenum">
              <a:rPr lang="en-US" altLang="en-US" smtClean="0">
                <a:latin typeface="Arial" charset="0"/>
              </a:rPr>
              <a:pPr eaLnBrk="1" hangingPunct="1">
                <a:spcBef>
                  <a:spcPct val="0"/>
                </a:spcBef>
              </a:pPr>
              <a:t>30</a:t>
            </a:fld>
            <a:endParaRPr lang="en-US" altLang="en-US" dirty="0">
              <a:latin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xfrm>
            <a:off x="702310" y="4349334"/>
            <a:ext cx="5618480" cy="41890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a:latin typeface="+mn-lt"/>
              </a:rPr>
              <a:t>Energy Cost Adjustment Charge</a:t>
            </a:r>
          </a:p>
          <a:p>
            <a:r>
              <a:rPr lang="en-US" dirty="0">
                <a:latin typeface="+mn-lt"/>
              </a:rPr>
              <a:t>Charge or credit to adjust for the variation from projected costs of fuel and purchased power, charged on a $/kwh basis. Effective July 1, 2015 this charge is $0.00 per kilowatt sales.</a:t>
            </a:r>
          </a:p>
          <a:p>
            <a:r>
              <a:rPr lang="en-US" b="1" dirty="0">
                <a:latin typeface="+mn-lt"/>
              </a:rPr>
              <a:t>Regulatory Adjustment Charge</a:t>
            </a:r>
          </a:p>
          <a:p>
            <a:r>
              <a:rPr lang="en-US" dirty="0">
                <a:latin typeface="+mn-lt"/>
              </a:rPr>
              <a:t>Charge or credit to adjust for the variance from projected regulatory compliance costs, charged on a $/kwh basis. Effective July 1, 2015, this charge is $0.0076 per kilowatt sales.</a:t>
            </a:r>
          </a:p>
          <a:p>
            <a:r>
              <a:rPr lang="en-US" b="1" dirty="0">
                <a:latin typeface="+mn-lt"/>
              </a:rPr>
              <a:t>Revenue Decoupling Charge</a:t>
            </a:r>
          </a:p>
          <a:p>
            <a:r>
              <a:rPr lang="en-US" dirty="0">
                <a:latin typeface="+mn-lt"/>
              </a:rPr>
              <a:t>Charge or credit to adjust for the difference between actual and projected sales volumes, charged on a $/kwh basis. Effective July 1, 2015, this charge will remain at $0.00 per kilowatt sales.</a:t>
            </a:r>
          </a:p>
          <a:p>
            <a:pPr eaLnBrk="1" hangingPunct="1">
              <a:spcBef>
                <a:spcPct val="0"/>
              </a:spcBef>
            </a:pPr>
            <a:endParaRPr lang="en-US" altLang="en-US" sz="1800" dirty="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4064" indent="-286179" eaLnBrk="0" hangingPunct="0">
              <a:spcBef>
                <a:spcPct val="30000"/>
              </a:spcBef>
              <a:defRPr sz="1200">
                <a:solidFill>
                  <a:schemeClr val="tx1"/>
                </a:solidFill>
                <a:latin typeface="Calibri" pitchFamily="34" charset="0"/>
              </a:defRPr>
            </a:lvl2pPr>
            <a:lvl3pPr marL="1144715" indent="-228943" eaLnBrk="0" hangingPunct="0">
              <a:spcBef>
                <a:spcPct val="30000"/>
              </a:spcBef>
              <a:defRPr sz="1200">
                <a:solidFill>
                  <a:schemeClr val="tx1"/>
                </a:solidFill>
                <a:latin typeface="Calibri" pitchFamily="34" charset="0"/>
              </a:defRPr>
            </a:lvl3pPr>
            <a:lvl4pPr marL="1602600" indent="-228943" eaLnBrk="0" hangingPunct="0">
              <a:spcBef>
                <a:spcPct val="30000"/>
              </a:spcBef>
              <a:defRPr sz="1200">
                <a:solidFill>
                  <a:schemeClr val="tx1"/>
                </a:solidFill>
                <a:latin typeface="Calibri" pitchFamily="34" charset="0"/>
              </a:defRPr>
            </a:lvl4pPr>
            <a:lvl5pPr marL="2060486" indent="-228943" eaLnBrk="0" hangingPunct="0">
              <a:spcBef>
                <a:spcPct val="30000"/>
              </a:spcBef>
              <a:defRPr sz="1200">
                <a:solidFill>
                  <a:schemeClr val="tx1"/>
                </a:solidFill>
                <a:latin typeface="Calibri" pitchFamily="34" charset="0"/>
              </a:defRPr>
            </a:lvl5pPr>
            <a:lvl6pPr marL="2518372" indent="-228943" eaLnBrk="0" fontAlgn="base" hangingPunct="0">
              <a:spcBef>
                <a:spcPct val="30000"/>
              </a:spcBef>
              <a:spcAft>
                <a:spcPct val="0"/>
              </a:spcAft>
              <a:defRPr sz="1200">
                <a:solidFill>
                  <a:schemeClr val="tx1"/>
                </a:solidFill>
                <a:latin typeface="Calibri" pitchFamily="34" charset="0"/>
              </a:defRPr>
            </a:lvl6pPr>
            <a:lvl7pPr marL="2976258" indent="-228943" eaLnBrk="0" fontAlgn="base" hangingPunct="0">
              <a:spcBef>
                <a:spcPct val="30000"/>
              </a:spcBef>
              <a:spcAft>
                <a:spcPct val="0"/>
              </a:spcAft>
              <a:defRPr sz="1200">
                <a:solidFill>
                  <a:schemeClr val="tx1"/>
                </a:solidFill>
                <a:latin typeface="Calibri" pitchFamily="34" charset="0"/>
              </a:defRPr>
            </a:lvl7pPr>
            <a:lvl8pPr marL="3434144" indent="-228943" eaLnBrk="0" fontAlgn="base" hangingPunct="0">
              <a:spcBef>
                <a:spcPct val="30000"/>
              </a:spcBef>
              <a:spcAft>
                <a:spcPct val="0"/>
              </a:spcAft>
              <a:defRPr sz="1200">
                <a:solidFill>
                  <a:schemeClr val="tx1"/>
                </a:solidFill>
                <a:latin typeface="Calibri" pitchFamily="34" charset="0"/>
              </a:defRPr>
            </a:lvl8pPr>
            <a:lvl9pPr marL="3892029" indent="-22894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57221F9-42CC-4C53-B096-B857C15751CA}" type="slidenum">
              <a:rPr lang="en-US" altLang="en-US" smtClean="0">
                <a:latin typeface="Arial" charset="0"/>
              </a:rPr>
              <a:pPr eaLnBrk="1" hangingPunct="1">
                <a:spcBef>
                  <a:spcPct val="0"/>
                </a:spcBef>
              </a:pPr>
              <a:t>33</a:t>
            </a:fld>
            <a:endParaRPr lang="en-US" altLang="en-US" dirty="0">
              <a:latin typeface="Arial" charset="0"/>
            </a:endParaRPr>
          </a:p>
        </p:txBody>
      </p:sp>
    </p:spTree>
    <p:extLst>
      <p:ext uri="{BB962C8B-B14F-4D97-AF65-F5344CB8AC3E}">
        <p14:creationId xmlns:p14="http://schemas.microsoft.com/office/powerpoint/2010/main" val="20885801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xfrm>
            <a:off x="702310" y="4349334"/>
            <a:ext cx="5618480" cy="41890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z="1800" dirty="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4064" indent="-286179" eaLnBrk="0" hangingPunct="0">
              <a:spcBef>
                <a:spcPct val="30000"/>
              </a:spcBef>
              <a:defRPr sz="1200">
                <a:solidFill>
                  <a:schemeClr val="tx1"/>
                </a:solidFill>
                <a:latin typeface="Calibri" pitchFamily="34" charset="0"/>
              </a:defRPr>
            </a:lvl2pPr>
            <a:lvl3pPr marL="1144715" indent="-228943" eaLnBrk="0" hangingPunct="0">
              <a:spcBef>
                <a:spcPct val="30000"/>
              </a:spcBef>
              <a:defRPr sz="1200">
                <a:solidFill>
                  <a:schemeClr val="tx1"/>
                </a:solidFill>
                <a:latin typeface="Calibri" pitchFamily="34" charset="0"/>
              </a:defRPr>
            </a:lvl3pPr>
            <a:lvl4pPr marL="1602600" indent="-228943" eaLnBrk="0" hangingPunct="0">
              <a:spcBef>
                <a:spcPct val="30000"/>
              </a:spcBef>
              <a:defRPr sz="1200">
                <a:solidFill>
                  <a:schemeClr val="tx1"/>
                </a:solidFill>
                <a:latin typeface="Calibri" pitchFamily="34" charset="0"/>
              </a:defRPr>
            </a:lvl4pPr>
            <a:lvl5pPr marL="2060486" indent="-228943" eaLnBrk="0" hangingPunct="0">
              <a:spcBef>
                <a:spcPct val="30000"/>
              </a:spcBef>
              <a:defRPr sz="1200">
                <a:solidFill>
                  <a:schemeClr val="tx1"/>
                </a:solidFill>
                <a:latin typeface="Calibri" pitchFamily="34" charset="0"/>
              </a:defRPr>
            </a:lvl5pPr>
            <a:lvl6pPr marL="2518372" indent="-228943" eaLnBrk="0" fontAlgn="base" hangingPunct="0">
              <a:spcBef>
                <a:spcPct val="30000"/>
              </a:spcBef>
              <a:spcAft>
                <a:spcPct val="0"/>
              </a:spcAft>
              <a:defRPr sz="1200">
                <a:solidFill>
                  <a:schemeClr val="tx1"/>
                </a:solidFill>
                <a:latin typeface="Calibri" pitchFamily="34" charset="0"/>
              </a:defRPr>
            </a:lvl6pPr>
            <a:lvl7pPr marL="2976258" indent="-228943" eaLnBrk="0" fontAlgn="base" hangingPunct="0">
              <a:spcBef>
                <a:spcPct val="30000"/>
              </a:spcBef>
              <a:spcAft>
                <a:spcPct val="0"/>
              </a:spcAft>
              <a:defRPr sz="1200">
                <a:solidFill>
                  <a:schemeClr val="tx1"/>
                </a:solidFill>
                <a:latin typeface="Calibri" pitchFamily="34" charset="0"/>
              </a:defRPr>
            </a:lvl7pPr>
            <a:lvl8pPr marL="3434144" indent="-228943" eaLnBrk="0" fontAlgn="base" hangingPunct="0">
              <a:spcBef>
                <a:spcPct val="30000"/>
              </a:spcBef>
              <a:spcAft>
                <a:spcPct val="0"/>
              </a:spcAft>
              <a:defRPr sz="1200">
                <a:solidFill>
                  <a:schemeClr val="tx1"/>
                </a:solidFill>
                <a:latin typeface="Calibri" pitchFamily="34" charset="0"/>
              </a:defRPr>
            </a:lvl8pPr>
            <a:lvl9pPr marL="3892029" indent="-22894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57221F9-42CC-4C53-B096-B857C15751CA}" type="slidenum">
              <a:rPr lang="en-US" altLang="en-US" smtClean="0">
                <a:latin typeface="Arial" charset="0"/>
              </a:rPr>
              <a:pPr eaLnBrk="1" hangingPunct="1">
                <a:spcBef>
                  <a:spcPct val="0"/>
                </a:spcBef>
              </a:pPr>
              <a:t>34</a:t>
            </a:fld>
            <a:endParaRPr lang="en-US" altLang="en-US" dirty="0">
              <a:latin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xfrm>
            <a:off x="702310" y="4349334"/>
            <a:ext cx="5618480" cy="41890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z="1800" dirty="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4064" indent="-286179" eaLnBrk="0" hangingPunct="0">
              <a:spcBef>
                <a:spcPct val="30000"/>
              </a:spcBef>
              <a:defRPr sz="1200">
                <a:solidFill>
                  <a:schemeClr val="tx1"/>
                </a:solidFill>
                <a:latin typeface="Calibri" pitchFamily="34" charset="0"/>
              </a:defRPr>
            </a:lvl2pPr>
            <a:lvl3pPr marL="1144715" indent="-228943" eaLnBrk="0" hangingPunct="0">
              <a:spcBef>
                <a:spcPct val="30000"/>
              </a:spcBef>
              <a:defRPr sz="1200">
                <a:solidFill>
                  <a:schemeClr val="tx1"/>
                </a:solidFill>
                <a:latin typeface="Calibri" pitchFamily="34" charset="0"/>
              </a:defRPr>
            </a:lvl3pPr>
            <a:lvl4pPr marL="1602600" indent="-228943" eaLnBrk="0" hangingPunct="0">
              <a:spcBef>
                <a:spcPct val="30000"/>
              </a:spcBef>
              <a:defRPr sz="1200">
                <a:solidFill>
                  <a:schemeClr val="tx1"/>
                </a:solidFill>
                <a:latin typeface="Calibri" pitchFamily="34" charset="0"/>
              </a:defRPr>
            </a:lvl4pPr>
            <a:lvl5pPr marL="2060486" indent="-228943" eaLnBrk="0" hangingPunct="0">
              <a:spcBef>
                <a:spcPct val="30000"/>
              </a:spcBef>
              <a:defRPr sz="1200">
                <a:solidFill>
                  <a:schemeClr val="tx1"/>
                </a:solidFill>
                <a:latin typeface="Calibri" pitchFamily="34" charset="0"/>
              </a:defRPr>
            </a:lvl5pPr>
            <a:lvl6pPr marL="2518372" indent="-228943" eaLnBrk="0" fontAlgn="base" hangingPunct="0">
              <a:spcBef>
                <a:spcPct val="30000"/>
              </a:spcBef>
              <a:spcAft>
                <a:spcPct val="0"/>
              </a:spcAft>
              <a:defRPr sz="1200">
                <a:solidFill>
                  <a:schemeClr val="tx1"/>
                </a:solidFill>
                <a:latin typeface="Calibri" pitchFamily="34" charset="0"/>
              </a:defRPr>
            </a:lvl6pPr>
            <a:lvl7pPr marL="2976258" indent="-228943" eaLnBrk="0" fontAlgn="base" hangingPunct="0">
              <a:spcBef>
                <a:spcPct val="30000"/>
              </a:spcBef>
              <a:spcAft>
                <a:spcPct val="0"/>
              </a:spcAft>
              <a:defRPr sz="1200">
                <a:solidFill>
                  <a:schemeClr val="tx1"/>
                </a:solidFill>
                <a:latin typeface="Calibri" pitchFamily="34" charset="0"/>
              </a:defRPr>
            </a:lvl7pPr>
            <a:lvl8pPr marL="3434144" indent="-228943" eaLnBrk="0" fontAlgn="base" hangingPunct="0">
              <a:spcBef>
                <a:spcPct val="30000"/>
              </a:spcBef>
              <a:spcAft>
                <a:spcPct val="0"/>
              </a:spcAft>
              <a:defRPr sz="1200">
                <a:solidFill>
                  <a:schemeClr val="tx1"/>
                </a:solidFill>
                <a:latin typeface="Calibri" pitchFamily="34" charset="0"/>
              </a:defRPr>
            </a:lvl8pPr>
            <a:lvl9pPr marL="3892029" indent="-22894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57221F9-42CC-4C53-B096-B857C15751CA}" type="slidenum">
              <a:rPr lang="en-US" altLang="en-US" smtClean="0">
                <a:latin typeface="Arial" charset="0"/>
              </a:rPr>
              <a:pPr eaLnBrk="1" hangingPunct="1">
                <a:spcBef>
                  <a:spcPct val="0"/>
                </a:spcBef>
              </a:pPr>
              <a:t>35</a:t>
            </a:fld>
            <a:endParaRPr lang="en-US" altLang="en-US" dirty="0">
              <a:latin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xfrm>
            <a:off x="702310" y="4349334"/>
            <a:ext cx="5618480" cy="41890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z="1800" dirty="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4064" indent="-286179" eaLnBrk="0" hangingPunct="0">
              <a:spcBef>
                <a:spcPct val="30000"/>
              </a:spcBef>
              <a:defRPr sz="1200">
                <a:solidFill>
                  <a:schemeClr val="tx1"/>
                </a:solidFill>
                <a:latin typeface="Calibri" pitchFamily="34" charset="0"/>
              </a:defRPr>
            </a:lvl2pPr>
            <a:lvl3pPr marL="1144715" indent="-228943" eaLnBrk="0" hangingPunct="0">
              <a:spcBef>
                <a:spcPct val="30000"/>
              </a:spcBef>
              <a:defRPr sz="1200">
                <a:solidFill>
                  <a:schemeClr val="tx1"/>
                </a:solidFill>
                <a:latin typeface="Calibri" pitchFamily="34" charset="0"/>
              </a:defRPr>
            </a:lvl3pPr>
            <a:lvl4pPr marL="1602600" indent="-228943" eaLnBrk="0" hangingPunct="0">
              <a:spcBef>
                <a:spcPct val="30000"/>
              </a:spcBef>
              <a:defRPr sz="1200">
                <a:solidFill>
                  <a:schemeClr val="tx1"/>
                </a:solidFill>
                <a:latin typeface="Calibri" pitchFamily="34" charset="0"/>
              </a:defRPr>
            </a:lvl4pPr>
            <a:lvl5pPr marL="2060486" indent="-228943" eaLnBrk="0" hangingPunct="0">
              <a:spcBef>
                <a:spcPct val="30000"/>
              </a:spcBef>
              <a:defRPr sz="1200">
                <a:solidFill>
                  <a:schemeClr val="tx1"/>
                </a:solidFill>
                <a:latin typeface="Calibri" pitchFamily="34" charset="0"/>
              </a:defRPr>
            </a:lvl5pPr>
            <a:lvl6pPr marL="2518372" indent="-228943" eaLnBrk="0" fontAlgn="base" hangingPunct="0">
              <a:spcBef>
                <a:spcPct val="30000"/>
              </a:spcBef>
              <a:spcAft>
                <a:spcPct val="0"/>
              </a:spcAft>
              <a:defRPr sz="1200">
                <a:solidFill>
                  <a:schemeClr val="tx1"/>
                </a:solidFill>
                <a:latin typeface="Calibri" pitchFamily="34" charset="0"/>
              </a:defRPr>
            </a:lvl6pPr>
            <a:lvl7pPr marL="2976258" indent="-228943" eaLnBrk="0" fontAlgn="base" hangingPunct="0">
              <a:spcBef>
                <a:spcPct val="30000"/>
              </a:spcBef>
              <a:spcAft>
                <a:spcPct val="0"/>
              </a:spcAft>
              <a:defRPr sz="1200">
                <a:solidFill>
                  <a:schemeClr val="tx1"/>
                </a:solidFill>
                <a:latin typeface="Calibri" pitchFamily="34" charset="0"/>
              </a:defRPr>
            </a:lvl7pPr>
            <a:lvl8pPr marL="3434144" indent="-228943" eaLnBrk="0" fontAlgn="base" hangingPunct="0">
              <a:spcBef>
                <a:spcPct val="30000"/>
              </a:spcBef>
              <a:spcAft>
                <a:spcPct val="0"/>
              </a:spcAft>
              <a:defRPr sz="1200">
                <a:solidFill>
                  <a:schemeClr val="tx1"/>
                </a:solidFill>
                <a:latin typeface="Calibri" pitchFamily="34" charset="0"/>
              </a:defRPr>
            </a:lvl8pPr>
            <a:lvl9pPr marL="3892029" indent="-22894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57221F9-42CC-4C53-B096-B857C15751CA}" type="slidenum">
              <a:rPr lang="en-US" altLang="en-US" smtClean="0">
                <a:latin typeface="Arial" charset="0"/>
              </a:rPr>
              <a:pPr eaLnBrk="1" hangingPunct="1">
                <a:spcBef>
                  <a:spcPct val="0"/>
                </a:spcBef>
              </a:pPr>
              <a:t>36</a:t>
            </a:fld>
            <a:endParaRPr lang="en-US" altLang="en-US" dirty="0">
              <a:latin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xfrm>
            <a:off x="702310" y="4349334"/>
            <a:ext cx="5618480" cy="41890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z="1800" dirty="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4064" indent="-286179" eaLnBrk="0" hangingPunct="0">
              <a:spcBef>
                <a:spcPct val="30000"/>
              </a:spcBef>
              <a:defRPr sz="1200">
                <a:solidFill>
                  <a:schemeClr val="tx1"/>
                </a:solidFill>
                <a:latin typeface="Calibri" pitchFamily="34" charset="0"/>
              </a:defRPr>
            </a:lvl2pPr>
            <a:lvl3pPr marL="1144715" indent="-228943" eaLnBrk="0" hangingPunct="0">
              <a:spcBef>
                <a:spcPct val="30000"/>
              </a:spcBef>
              <a:defRPr sz="1200">
                <a:solidFill>
                  <a:schemeClr val="tx1"/>
                </a:solidFill>
                <a:latin typeface="Calibri" pitchFamily="34" charset="0"/>
              </a:defRPr>
            </a:lvl3pPr>
            <a:lvl4pPr marL="1602600" indent="-228943" eaLnBrk="0" hangingPunct="0">
              <a:spcBef>
                <a:spcPct val="30000"/>
              </a:spcBef>
              <a:defRPr sz="1200">
                <a:solidFill>
                  <a:schemeClr val="tx1"/>
                </a:solidFill>
                <a:latin typeface="Calibri" pitchFamily="34" charset="0"/>
              </a:defRPr>
            </a:lvl4pPr>
            <a:lvl5pPr marL="2060486" indent="-228943" eaLnBrk="0" hangingPunct="0">
              <a:spcBef>
                <a:spcPct val="30000"/>
              </a:spcBef>
              <a:defRPr sz="1200">
                <a:solidFill>
                  <a:schemeClr val="tx1"/>
                </a:solidFill>
                <a:latin typeface="Calibri" pitchFamily="34" charset="0"/>
              </a:defRPr>
            </a:lvl5pPr>
            <a:lvl6pPr marL="2518372" indent="-228943" eaLnBrk="0" fontAlgn="base" hangingPunct="0">
              <a:spcBef>
                <a:spcPct val="30000"/>
              </a:spcBef>
              <a:spcAft>
                <a:spcPct val="0"/>
              </a:spcAft>
              <a:defRPr sz="1200">
                <a:solidFill>
                  <a:schemeClr val="tx1"/>
                </a:solidFill>
                <a:latin typeface="Calibri" pitchFamily="34" charset="0"/>
              </a:defRPr>
            </a:lvl6pPr>
            <a:lvl7pPr marL="2976258" indent="-228943" eaLnBrk="0" fontAlgn="base" hangingPunct="0">
              <a:spcBef>
                <a:spcPct val="30000"/>
              </a:spcBef>
              <a:spcAft>
                <a:spcPct val="0"/>
              </a:spcAft>
              <a:defRPr sz="1200">
                <a:solidFill>
                  <a:schemeClr val="tx1"/>
                </a:solidFill>
                <a:latin typeface="Calibri" pitchFamily="34" charset="0"/>
              </a:defRPr>
            </a:lvl7pPr>
            <a:lvl8pPr marL="3434144" indent="-228943" eaLnBrk="0" fontAlgn="base" hangingPunct="0">
              <a:spcBef>
                <a:spcPct val="30000"/>
              </a:spcBef>
              <a:spcAft>
                <a:spcPct val="0"/>
              </a:spcAft>
              <a:defRPr sz="1200">
                <a:solidFill>
                  <a:schemeClr val="tx1"/>
                </a:solidFill>
                <a:latin typeface="Calibri" pitchFamily="34" charset="0"/>
              </a:defRPr>
            </a:lvl8pPr>
            <a:lvl9pPr marL="3892029" indent="-22894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57221F9-42CC-4C53-B096-B857C15751CA}" type="slidenum">
              <a:rPr lang="en-US" altLang="en-US" smtClean="0">
                <a:latin typeface="Arial" charset="0"/>
              </a:rPr>
              <a:pPr eaLnBrk="1" hangingPunct="1">
                <a:spcBef>
                  <a:spcPct val="0"/>
                </a:spcBef>
              </a:pPr>
              <a:t>37</a:t>
            </a:fld>
            <a:endParaRPr lang="en-US" altLang="en-US" dirty="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xfrm>
            <a:off x="702310" y="4349334"/>
            <a:ext cx="5618480" cy="41890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z="1800" dirty="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4064" indent="-286179" eaLnBrk="0" hangingPunct="0">
              <a:spcBef>
                <a:spcPct val="30000"/>
              </a:spcBef>
              <a:defRPr sz="1200">
                <a:solidFill>
                  <a:schemeClr val="tx1"/>
                </a:solidFill>
                <a:latin typeface="Calibri" pitchFamily="34" charset="0"/>
              </a:defRPr>
            </a:lvl2pPr>
            <a:lvl3pPr marL="1144715" indent="-228943" eaLnBrk="0" hangingPunct="0">
              <a:spcBef>
                <a:spcPct val="30000"/>
              </a:spcBef>
              <a:defRPr sz="1200">
                <a:solidFill>
                  <a:schemeClr val="tx1"/>
                </a:solidFill>
                <a:latin typeface="Calibri" pitchFamily="34" charset="0"/>
              </a:defRPr>
            </a:lvl3pPr>
            <a:lvl4pPr marL="1602600" indent="-228943" eaLnBrk="0" hangingPunct="0">
              <a:spcBef>
                <a:spcPct val="30000"/>
              </a:spcBef>
              <a:defRPr sz="1200">
                <a:solidFill>
                  <a:schemeClr val="tx1"/>
                </a:solidFill>
                <a:latin typeface="Calibri" pitchFamily="34" charset="0"/>
              </a:defRPr>
            </a:lvl4pPr>
            <a:lvl5pPr marL="2060486" indent="-228943" eaLnBrk="0" hangingPunct="0">
              <a:spcBef>
                <a:spcPct val="30000"/>
              </a:spcBef>
              <a:defRPr sz="1200">
                <a:solidFill>
                  <a:schemeClr val="tx1"/>
                </a:solidFill>
                <a:latin typeface="Calibri" pitchFamily="34" charset="0"/>
              </a:defRPr>
            </a:lvl5pPr>
            <a:lvl6pPr marL="2518372" indent="-228943" eaLnBrk="0" fontAlgn="base" hangingPunct="0">
              <a:spcBef>
                <a:spcPct val="30000"/>
              </a:spcBef>
              <a:spcAft>
                <a:spcPct val="0"/>
              </a:spcAft>
              <a:defRPr sz="1200">
                <a:solidFill>
                  <a:schemeClr val="tx1"/>
                </a:solidFill>
                <a:latin typeface="Calibri" pitchFamily="34" charset="0"/>
              </a:defRPr>
            </a:lvl6pPr>
            <a:lvl7pPr marL="2976258" indent="-228943" eaLnBrk="0" fontAlgn="base" hangingPunct="0">
              <a:spcBef>
                <a:spcPct val="30000"/>
              </a:spcBef>
              <a:spcAft>
                <a:spcPct val="0"/>
              </a:spcAft>
              <a:defRPr sz="1200">
                <a:solidFill>
                  <a:schemeClr val="tx1"/>
                </a:solidFill>
                <a:latin typeface="Calibri" pitchFamily="34" charset="0"/>
              </a:defRPr>
            </a:lvl7pPr>
            <a:lvl8pPr marL="3434144" indent="-228943" eaLnBrk="0" fontAlgn="base" hangingPunct="0">
              <a:spcBef>
                <a:spcPct val="30000"/>
              </a:spcBef>
              <a:spcAft>
                <a:spcPct val="0"/>
              </a:spcAft>
              <a:defRPr sz="1200">
                <a:solidFill>
                  <a:schemeClr val="tx1"/>
                </a:solidFill>
                <a:latin typeface="Calibri" pitchFamily="34" charset="0"/>
              </a:defRPr>
            </a:lvl8pPr>
            <a:lvl9pPr marL="3892029" indent="-22894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57221F9-42CC-4C53-B096-B857C15751CA}" type="slidenum">
              <a:rPr lang="en-US" altLang="en-US" smtClean="0">
                <a:latin typeface="Arial" charset="0"/>
              </a:rPr>
              <a:pPr eaLnBrk="1" hangingPunct="1">
                <a:spcBef>
                  <a:spcPct val="0"/>
                </a:spcBef>
              </a:pPr>
              <a:t>6</a:t>
            </a:fld>
            <a:endParaRPr lang="en-US" altLang="en-US">
              <a:latin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xfrm>
            <a:off x="702310" y="4349334"/>
            <a:ext cx="5618480" cy="41890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z="1800" dirty="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4064" indent="-286179" eaLnBrk="0" hangingPunct="0">
              <a:spcBef>
                <a:spcPct val="30000"/>
              </a:spcBef>
              <a:defRPr sz="1200">
                <a:solidFill>
                  <a:schemeClr val="tx1"/>
                </a:solidFill>
                <a:latin typeface="Calibri" pitchFamily="34" charset="0"/>
              </a:defRPr>
            </a:lvl2pPr>
            <a:lvl3pPr marL="1144715" indent="-228943" eaLnBrk="0" hangingPunct="0">
              <a:spcBef>
                <a:spcPct val="30000"/>
              </a:spcBef>
              <a:defRPr sz="1200">
                <a:solidFill>
                  <a:schemeClr val="tx1"/>
                </a:solidFill>
                <a:latin typeface="Calibri" pitchFamily="34" charset="0"/>
              </a:defRPr>
            </a:lvl3pPr>
            <a:lvl4pPr marL="1602600" indent="-228943" eaLnBrk="0" hangingPunct="0">
              <a:spcBef>
                <a:spcPct val="30000"/>
              </a:spcBef>
              <a:defRPr sz="1200">
                <a:solidFill>
                  <a:schemeClr val="tx1"/>
                </a:solidFill>
                <a:latin typeface="Calibri" pitchFamily="34" charset="0"/>
              </a:defRPr>
            </a:lvl4pPr>
            <a:lvl5pPr marL="2060486" indent="-228943" eaLnBrk="0" hangingPunct="0">
              <a:spcBef>
                <a:spcPct val="30000"/>
              </a:spcBef>
              <a:defRPr sz="1200">
                <a:solidFill>
                  <a:schemeClr val="tx1"/>
                </a:solidFill>
                <a:latin typeface="Calibri" pitchFamily="34" charset="0"/>
              </a:defRPr>
            </a:lvl5pPr>
            <a:lvl6pPr marL="2518372" indent="-228943" eaLnBrk="0" fontAlgn="base" hangingPunct="0">
              <a:spcBef>
                <a:spcPct val="30000"/>
              </a:spcBef>
              <a:spcAft>
                <a:spcPct val="0"/>
              </a:spcAft>
              <a:defRPr sz="1200">
                <a:solidFill>
                  <a:schemeClr val="tx1"/>
                </a:solidFill>
                <a:latin typeface="Calibri" pitchFamily="34" charset="0"/>
              </a:defRPr>
            </a:lvl6pPr>
            <a:lvl7pPr marL="2976258" indent="-228943" eaLnBrk="0" fontAlgn="base" hangingPunct="0">
              <a:spcBef>
                <a:spcPct val="30000"/>
              </a:spcBef>
              <a:spcAft>
                <a:spcPct val="0"/>
              </a:spcAft>
              <a:defRPr sz="1200">
                <a:solidFill>
                  <a:schemeClr val="tx1"/>
                </a:solidFill>
                <a:latin typeface="Calibri" pitchFamily="34" charset="0"/>
              </a:defRPr>
            </a:lvl7pPr>
            <a:lvl8pPr marL="3434144" indent="-228943" eaLnBrk="0" fontAlgn="base" hangingPunct="0">
              <a:spcBef>
                <a:spcPct val="30000"/>
              </a:spcBef>
              <a:spcAft>
                <a:spcPct val="0"/>
              </a:spcAft>
              <a:defRPr sz="1200">
                <a:solidFill>
                  <a:schemeClr val="tx1"/>
                </a:solidFill>
                <a:latin typeface="Calibri" pitchFamily="34" charset="0"/>
              </a:defRPr>
            </a:lvl8pPr>
            <a:lvl9pPr marL="3892029" indent="-22894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57221F9-42CC-4C53-B096-B857C15751CA}" type="slidenum">
              <a:rPr lang="en-US" altLang="en-US" smtClean="0">
                <a:latin typeface="Arial" charset="0"/>
              </a:rPr>
              <a:pPr eaLnBrk="1" hangingPunct="1">
                <a:spcBef>
                  <a:spcPct val="0"/>
                </a:spcBef>
              </a:pPr>
              <a:t>38</a:t>
            </a:fld>
            <a:endParaRPr lang="en-US" altLang="en-US" dirty="0">
              <a:latin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z="1800" dirty="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4064" indent="-286179" eaLnBrk="0" hangingPunct="0">
              <a:spcBef>
                <a:spcPct val="30000"/>
              </a:spcBef>
              <a:defRPr sz="1200">
                <a:solidFill>
                  <a:schemeClr val="tx1"/>
                </a:solidFill>
                <a:latin typeface="Calibri" pitchFamily="34" charset="0"/>
              </a:defRPr>
            </a:lvl2pPr>
            <a:lvl3pPr marL="1144715" indent="-228943" eaLnBrk="0" hangingPunct="0">
              <a:spcBef>
                <a:spcPct val="30000"/>
              </a:spcBef>
              <a:defRPr sz="1200">
                <a:solidFill>
                  <a:schemeClr val="tx1"/>
                </a:solidFill>
                <a:latin typeface="Calibri" pitchFamily="34" charset="0"/>
              </a:defRPr>
            </a:lvl3pPr>
            <a:lvl4pPr marL="1602600" indent="-228943" eaLnBrk="0" hangingPunct="0">
              <a:spcBef>
                <a:spcPct val="30000"/>
              </a:spcBef>
              <a:defRPr sz="1200">
                <a:solidFill>
                  <a:schemeClr val="tx1"/>
                </a:solidFill>
                <a:latin typeface="Calibri" pitchFamily="34" charset="0"/>
              </a:defRPr>
            </a:lvl4pPr>
            <a:lvl5pPr marL="2060486" indent="-228943" eaLnBrk="0" hangingPunct="0">
              <a:spcBef>
                <a:spcPct val="30000"/>
              </a:spcBef>
              <a:defRPr sz="1200">
                <a:solidFill>
                  <a:schemeClr val="tx1"/>
                </a:solidFill>
                <a:latin typeface="Calibri" pitchFamily="34" charset="0"/>
              </a:defRPr>
            </a:lvl5pPr>
            <a:lvl6pPr marL="2518372" indent="-228943" eaLnBrk="0" fontAlgn="base" hangingPunct="0">
              <a:spcBef>
                <a:spcPct val="30000"/>
              </a:spcBef>
              <a:spcAft>
                <a:spcPct val="0"/>
              </a:spcAft>
              <a:defRPr sz="1200">
                <a:solidFill>
                  <a:schemeClr val="tx1"/>
                </a:solidFill>
                <a:latin typeface="Calibri" pitchFamily="34" charset="0"/>
              </a:defRPr>
            </a:lvl6pPr>
            <a:lvl7pPr marL="2976258" indent="-228943" eaLnBrk="0" fontAlgn="base" hangingPunct="0">
              <a:spcBef>
                <a:spcPct val="30000"/>
              </a:spcBef>
              <a:spcAft>
                <a:spcPct val="0"/>
              </a:spcAft>
              <a:defRPr sz="1200">
                <a:solidFill>
                  <a:schemeClr val="tx1"/>
                </a:solidFill>
                <a:latin typeface="Calibri" pitchFamily="34" charset="0"/>
              </a:defRPr>
            </a:lvl7pPr>
            <a:lvl8pPr marL="3434144" indent="-228943" eaLnBrk="0" fontAlgn="base" hangingPunct="0">
              <a:spcBef>
                <a:spcPct val="30000"/>
              </a:spcBef>
              <a:spcAft>
                <a:spcPct val="0"/>
              </a:spcAft>
              <a:defRPr sz="1200">
                <a:solidFill>
                  <a:schemeClr val="tx1"/>
                </a:solidFill>
                <a:latin typeface="Calibri" pitchFamily="34" charset="0"/>
              </a:defRPr>
            </a:lvl8pPr>
            <a:lvl9pPr marL="3892029" indent="-22894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5C7BA95E-ED44-41DD-B4A4-90FBBAB199AD}" type="slidenum">
              <a:rPr lang="en-US" altLang="en-US" smtClean="0">
                <a:latin typeface="Arial" charset="0"/>
              </a:rPr>
              <a:pPr eaLnBrk="1" hangingPunct="1">
                <a:spcBef>
                  <a:spcPct val="0"/>
                </a:spcBef>
              </a:pPr>
              <a:t>39</a:t>
            </a:fld>
            <a:endParaRPr lang="en-US" altLang="en-US" dirty="0">
              <a:latin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z="1800" dirty="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4064" indent="-286179" eaLnBrk="0" hangingPunct="0">
              <a:spcBef>
                <a:spcPct val="30000"/>
              </a:spcBef>
              <a:defRPr sz="1200">
                <a:solidFill>
                  <a:schemeClr val="tx1"/>
                </a:solidFill>
                <a:latin typeface="Calibri" pitchFamily="34" charset="0"/>
              </a:defRPr>
            </a:lvl2pPr>
            <a:lvl3pPr marL="1144715" indent="-228943" eaLnBrk="0" hangingPunct="0">
              <a:spcBef>
                <a:spcPct val="30000"/>
              </a:spcBef>
              <a:defRPr sz="1200">
                <a:solidFill>
                  <a:schemeClr val="tx1"/>
                </a:solidFill>
                <a:latin typeface="Calibri" pitchFamily="34" charset="0"/>
              </a:defRPr>
            </a:lvl3pPr>
            <a:lvl4pPr marL="1602600" indent="-228943" eaLnBrk="0" hangingPunct="0">
              <a:spcBef>
                <a:spcPct val="30000"/>
              </a:spcBef>
              <a:defRPr sz="1200">
                <a:solidFill>
                  <a:schemeClr val="tx1"/>
                </a:solidFill>
                <a:latin typeface="Calibri" pitchFamily="34" charset="0"/>
              </a:defRPr>
            </a:lvl4pPr>
            <a:lvl5pPr marL="2060486" indent="-228943" eaLnBrk="0" hangingPunct="0">
              <a:spcBef>
                <a:spcPct val="30000"/>
              </a:spcBef>
              <a:defRPr sz="1200">
                <a:solidFill>
                  <a:schemeClr val="tx1"/>
                </a:solidFill>
                <a:latin typeface="Calibri" pitchFamily="34" charset="0"/>
              </a:defRPr>
            </a:lvl5pPr>
            <a:lvl6pPr marL="2518372" indent="-228943" eaLnBrk="0" fontAlgn="base" hangingPunct="0">
              <a:spcBef>
                <a:spcPct val="30000"/>
              </a:spcBef>
              <a:spcAft>
                <a:spcPct val="0"/>
              </a:spcAft>
              <a:defRPr sz="1200">
                <a:solidFill>
                  <a:schemeClr val="tx1"/>
                </a:solidFill>
                <a:latin typeface="Calibri" pitchFamily="34" charset="0"/>
              </a:defRPr>
            </a:lvl6pPr>
            <a:lvl7pPr marL="2976258" indent="-228943" eaLnBrk="0" fontAlgn="base" hangingPunct="0">
              <a:spcBef>
                <a:spcPct val="30000"/>
              </a:spcBef>
              <a:spcAft>
                <a:spcPct val="0"/>
              </a:spcAft>
              <a:defRPr sz="1200">
                <a:solidFill>
                  <a:schemeClr val="tx1"/>
                </a:solidFill>
                <a:latin typeface="Calibri" pitchFamily="34" charset="0"/>
              </a:defRPr>
            </a:lvl7pPr>
            <a:lvl8pPr marL="3434144" indent="-228943" eaLnBrk="0" fontAlgn="base" hangingPunct="0">
              <a:spcBef>
                <a:spcPct val="30000"/>
              </a:spcBef>
              <a:spcAft>
                <a:spcPct val="0"/>
              </a:spcAft>
              <a:defRPr sz="1200">
                <a:solidFill>
                  <a:schemeClr val="tx1"/>
                </a:solidFill>
                <a:latin typeface="Calibri" pitchFamily="34" charset="0"/>
              </a:defRPr>
            </a:lvl8pPr>
            <a:lvl9pPr marL="3892029" indent="-22894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9FEFB13-3981-46EC-9E3D-C9FF75E505E9}" type="slidenum">
              <a:rPr lang="en-US" altLang="en-US" smtClean="0">
                <a:latin typeface="Arial" charset="0"/>
              </a:rPr>
              <a:pPr eaLnBrk="1" hangingPunct="1">
                <a:spcBef>
                  <a:spcPct val="0"/>
                </a:spcBef>
              </a:pPr>
              <a:t>40</a:t>
            </a:fld>
            <a:endParaRPr lang="en-US" altLang="en-US" dirty="0">
              <a:latin typeface="Arial"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z="1800" dirty="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4064" indent="-286179" eaLnBrk="0" hangingPunct="0">
              <a:spcBef>
                <a:spcPct val="30000"/>
              </a:spcBef>
              <a:defRPr sz="1200">
                <a:solidFill>
                  <a:schemeClr val="tx1"/>
                </a:solidFill>
                <a:latin typeface="Calibri" pitchFamily="34" charset="0"/>
              </a:defRPr>
            </a:lvl2pPr>
            <a:lvl3pPr marL="1144715" indent="-228943" eaLnBrk="0" hangingPunct="0">
              <a:spcBef>
                <a:spcPct val="30000"/>
              </a:spcBef>
              <a:defRPr sz="1200">
                <a:solidFill>
                  <a:schemeClr val="tx1"/>
                </a:solidFill>
                <a:latin typeface="Calibri" pitchFamily="34" charset="0"/>
              </a:defRPr>
            </a:lvl3pPr>
            <a:lvl4pPr marL="1602600" indent="-228943" eaLnBrk="0" hangingPunct="0">
              <a:spcBef>
                <a:spcPct val="30000"/>
              </a:spcBef>
              <a:defRPr sz="1200">
                <a:solidFill>
                  <a:schemeClr val="tx1"/>
                </a:solidFill>
                <a:latin typeface="Calibri" pitchFamily="34" charset="0"/>
              </a:defRPr>
            </a:lvl4pPr>
            <a:lvl5pPr marL="2060486" indent="-228943" eaLnBrk="0" hangingPunct="0">
              <a:spcBef>
                <a:spcPct val="30000"/>
              </a:spcBef>
              <a:defRPr sz="1200">
                <a:solidFill>
                  <a:schemeClr val="tx1"/>
                </a:solidFill>
                <a:latin typeface="Calibri" pitchFamily="34" charset="0"/>
              </a:defRPr>
            </a:lvl5pPr>
            <a:lvl6pPr marL="2518372" indent="-228943" eaLnBrk="0" fontAlgn="base" hangingPunct="0">
              <a:spcBef>
                <a:spcPct val="30000"/>
              </a:spcBef>
              <a:spcAft>
                <a:spcPct val="0"/>
              </a:spcAft>
              <a:defRPr sz="1200">
                <a:solidFill>
                  <a:schemeClr val="tx1"/>
                </a:solidFill>
                <a:latin typeface="Calibri" pitchFamily="34" charset="0"/>
              </a:defRPr>
            </a:lvl6pPr>
            <a:lvl7pPr marL="2976258" indent="-228943" eaLnBrk="0" fontAlgn="base" hangingPunct="0">
              <a:spcBef>
                <a:spcPct val="30000"/>
              </a:spcBef>
              <a:spcAft>
                <a:spcPct val="0"/>
              </a:spcAft>
              <a:defRPr sz="1200">
                <a:solidFill>
                  <a:schemeClr val="tx1"/>
                </a:solidFill>
                <a:latin typeface="Calibri" pitchFamily="34" charset="0"/>
              </a:defRPr>
            </a:lvl7pPr>
            <a:lvl8pPr marL="3434144" indent="-228943" eaLnBrk="0" fontAlgn="base" hangingPunct="0">
              <a:spcBef>
                <a:spcPct val="30000"/>
              </a:spcBef>
              <a:spcAft>
                <a:spcPct val="0"/>
              </a:spcAft>
              <a:defRPr sz="1200">
                <a:solidFill>
                  <a:schemeClr val="tx1"/>
                </a:solidFill>
                <a:latin typeface="Calibri" pitchFamily="34" charset="0"/>
              </a:defRPr>
            </a:lvl8pPr>
            <a:lvl9pPr marL="3892029" indent="-22894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9FEFB13-3981-46EC-9E3D-C9FF75E505E9}" type="slidenum">
              <a:rPr lang="en-US" altLang="en-US" smtClean="0">
                <a:latin typeface="Arial" charset="0"/>
              </a:rPr>
              <a:pPr eaLnBrk="1" hangingPunct="1">
                <a:spcBef>
                  <a:spcPct val="0"/>
                </a:spcBef>
              </a:pPr>
              <a:t>41</a:t>
            </a:fld>
            <a:endParaRPr lang="en-US" altLang="en-US" dirty="0">
              <a:latin typeface="Arial"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z="1800" dirty="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4064" indent="-286179" eaLnBrk="0" hangingPunct="0">
              <a:spcBef>
                <a:spcPct val="30000"/>
              </a:spcBef>
              <a:defRPr sz="1200">
                <a:solidFill>
                  <a:schemeClr val="tx1"/>
                </a:solidFill>
                <a:latin typeface="Calibri" pitchFamily="34" charset="0"/>
              </a:defRPr>
            </a:lvl2pPr>
            <a:lvl3pPr marL="1144715" indent="-228943" eaLnBrk="0" hangingPunct="0">
              <a:spcBef>
                <a:spcPct val="30000"/>
              </a:spcBef>
              <a:defRPr sz="1200">
                <a:solidFill>
                  <a:schemeClr val="tx1"/>
                </a:solidFill>
                <a:latin typeface="Calibri" pitchFamily="34" charset="0"/>
              </a:defRPr>
            </a:lvl3pPr>
            <a:lvl4pPr marL="1602600" indent="-228943" eaLnBrk="0" hangingPunct="0">
              <a:spcBef>
                <a:spcPct val="30000"/>
              </a:spcBef>
              <a:defRPr sz="1200">
                <a:solidFill>
                  <a:schemeClr val="tx1"/>
                </a:solidFill>
                <a:latin typeface="Calibri" pitchFamily="34" charset="0"/>
              </a:defRPr>
            </a:lvl4pPr>
            <a:lvl5pPr marL="2060486" indent="-228943" eaLnBrk="0" hangingPunct="0">
              <a:spcBef>
                <a:spcPct val="30000"/>
              </a:spcBef>
              <a:defRPr sz="1200">
                <a:solidFill>
                  <a:schemeClr val="tx1"/>
                </a:solidFill>
                <a:latin typeface="Calibri" pitchFamily="34" charset="0"/>
              </a:defRPr>
            </a:lvl5pPr>
            <a:lvl6pPr marL="2518372" indent="-228943" eaLnBrk="0" fontAlgn="base" hangingPunct="0">
              <a:spcBef>
                <a:spcPct val="30000"/>
              </a:spcBef>
              <a:spcAft>
                <a:spcPct val="0"/>
              </a:spcAft>
              <a:defRPr sz="1200">
                <a:solidFill>
                  <a:schemeClr val="tx1"/>
                </a:solidFill>
                <a:latin typeface="Calibri" pitchFamily="34" charset="0"/>
              </a:defRPr>
            </a:lvl6pPr>
            <a:lvl7pPr marL="2976258" indent="-228943" eaLnBrk="0" fontAlgn="base" hangingPunct="0">
              <a:spcBef>
                <a:spcPct val="30000"/>
              </a:spcBef>
              <a:spcAft>
                <a:spcPct val="0"/>
              </a:spcAft>
              <a:defRPr sz="1200">
                <a:solidFill>
                  <a:schemeClr val="tx1"/>
                </a:solidFill>
                <a:latin typeface="Calibri" pitchFamily="34" charset="0"/>
              </a:defRPr>
            </a:lvl7pPr>
            <a:lvl8pPr marL="3434144" indent="-228943" eaLnBrk="0" fontAlgn="base" hangingPunct="0">
              <a:spcBef>
                <a:spcPct val="30000"/>
              </a:spcBef>
              <a:spcAft>
                <a:spcPct val="0"/>
              </a:spcAft>
              <a:defRPr sz="1200">
                <a:solidFill>
                  <a:schemeClr val="tx1"/>
                </a:solidFill>
                <a:latin typeface="Calibri" pitchFamily="34" charset="0"/>
              </a:defRPr>
            </a:lvl8pPr>
            <a:lvl9pPr marL="3892029" indent="-22894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9FEFB13-3981-46EC-9E3D-C9FF75E505E9}" type="slidenum">
              <a:rPr lang="en-US" altLang="en-US" smtClean="0">
                <a:latin typeface="Arial" charset="0"/>
              </a:rPr>
              <a:pPr eaLnBrk="1" hangingPunct="1">
                <a:spcBef>
                  <a:spcPct val="0"/>
                </a:spcBef>
              </a:pPr>
              <a:t>42</a:t>
            </a:fld>
            <a:endParaRPr lang="en-US" altLang="en-US" dirty="0">
              <a:latin typeface="Arial"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54857FC-DDA3-4CE2-9900-CC67FFB73348}" type="slidenum">
              <a:rPr lang="en-US" smtClean="0"/>
              <a:pPr>
                <a:defRPr/>
              </a:pPr>
              <a:t>45</a:t>
            </a:fld>
            <a:endParaRPr lang="en-US"/>
          </a:p>
        </p:txBody>
      </p:sp>
    </p:spTree>
    <p:extLst>
      <p:ext uri="{BB962C8B-B14F-4D97-AF65-F5344CB8AC3E}">
        <p14:creationId xmlns:p14="http://schemas.microsoft.com/office/powerpoint/2010/main" val="4986699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54857FC-DDA3-4CE2-9900-CC67FFB73348}" type="slidenum">
              <a:rPr lang="en-US" smtClean="0"/>
              <a:pPr>
                <a:defRPr/>
              </a:pPr>
              <a:t>46</a:t>
            </a:fld>
            <a:endParaRPr lang="en-US"/>
          </a:p>
        </p:txBody>
      </p:sp>
    </p:spTree>
    <p:extLst>
      <p:ext uri="{BB962C8B-B14F-4D97-AF65-F5344CB8AC3E}">
        <p14:creationId xmlns:p14="http://schemas.microsoft.com/office/powerpoint/2010/main" val="32523010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54857FC-DDA3-4CE2-9900-CC67FFB73348}" type="slidenum">
              <a:rPr lang="en-US" smtClean="0"/>
              <a:pPr>
                <a:defRPr/>
              </a:pPr>
              <a:t>47</a:t>
            </a:fld>
            <a:endParaRPr lang="en-US"/>
          </a:p>
        </p:txBody>
      </p:sp>
    </p:spTree>
    <p:extLst>
      <p:ext uri="{BB962C8B-B14F-4D97-AF65-F5344CB8AC3E}">
        <p14:creationId xmlns:p14="http://schemas.microsoft.com/office/powerpoint/2010/main" val="30392587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54857FC-DDA3-4CE2-9900-CC67FFB73348}" type="slidenum">
              <a:rPr lang="en-US" smtClean="0"/>
              <a:pPr>
                <a:defRPr/>
              </a:pPr>
              <a:t>48</a:t>
            </a:fld>
            <a:endParaRPr lang="en-US"/>
          </a:p>
        </p:txBody>
      </p:sp>
    </p:spTree>
    <p:extLst>
      <p:ext uri="{BB962C8B-B14F-4D97-AF65-F5344CB8AC3E}">
        <p14:creationId xmlns:p14="http://schemas.microsoft.com/office/powerpoint/2010/main" val="266367247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54857FC-DDA3-4CE2-9900-CC67FFB73348}" type="slidenum">
              <a:rPr lang="en-US" smtClean="0"/>
              <a:pPr>
                <a:defRPr/>
              </a:pPr>
              <a:t>49</a:t>
            </a:fld>
            <a:endParaRPr lang="en-US"/>
          </a:p>
        </p:txBody>
      </p:sp>
    </p:spTree>
    <p:extLst>
      <p:ext uri="{BB962C8B-B14F-4D97-AF65-F5344CB8AC3E}">
        <p14:creationId xmlns:p14="http://schemas.microsoft.com/office/powerpoint/2010/main" val="13938046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xfrm>
            <a:off x="702310" y="4349334"/>
            <a:ext cx="5618480" cy="41890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z="1800" dirty="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4064" indent="-286179" eaLnBrk="0" hangingPunct="0">
              <a:spcBef>
                <a:spcPct val="30000"/>
              </a:spcBef>
              <a:defRPr sz="1200">
                <a:solidFill>
                  <a:schemeClr val="tx1"/>
                </a:solidFill>
                <a:latin typeface="Calibri" pitchFamily="34" charset="0"/>
              </a:defRPr>
            </a:lvl2pPr>
            <a:lvl3pPr marL="1144715" indent="-228943" eaLnBrk="0" hangingPunct="0">
              <a:spcBef>
                <a:spcPct val="30000"/>
              </a:spcBef>
              <a:defRPr sz="1200">
                <a:solidFill>
                  <a:schemeClr val="tx1"/>
                </a:solidFill>
                <a:latin typeface="Calibri" pitchFamily="34" charset="0"/>
              </a:defRPr>
            </a:lvl3pPr>
            <a:lvl4pPr marL="1602600" indent="-228943" eaLnBrk="0" hangingPunct="0">
              <a:spcBef>
                <a:spcPct val="30000"/>
              </a:spcBef>
              <a:defRPr sz="1200">
                <a:solidFill>
                  <a:schemeClr val="tx1"/>
                </a:solidFill>
                <a:latin typeface="Calibri" pitchFamily="34" charset="0"/>
              </a:defRPr>
            </a:lvl4pPr>
            <a:lvl5pPr marL="2060486" indent="-228943" eaLnBrk="0" hangingPunct="0">
              <a:spcBef>
                <a:spcPct val="30000"/>
              </a:spcBef>
              <a:defRPr sz="1200">
                <a:solidFill>
                  <a:schemeClr val="tx1"/>
                </a:solidFill>
                <a:latin typeface="Calibri" pitchFamily="34" charset="0"/>
              </a:defRPr>
            </a:lvl5pPr>
            <a:lvl6pPr marL="2518372" indent="-228943" eaLnBrk="0" fontAlgn="base" hangingPunct="0">
              <a:spcBef>
                <a:spcPct val="30000"/>
              </a:spcBef>
              <a:spcAft>
                <a:spcPct val="0"/>
              </a:spcAft>
              <a:defRPr sz="1200">
                <a:solidFill>
                  <a:schemeClr val="tx1"/>
                </a:solidFill>
                <a:latin typeface="Calibri" pitchFamily="34" charset="0"/>
              </a:defRPr>
            </a:lvl6pPr>
            <a:lvl7pPr marL="2976258" indent="-228943" eaLnBrk="0" fontAlgn="base" hangingPunct="0">
              <a:spcBef>
                <a:spcPct val="30000"/>
              </a:spcBef>
              <a:spcAft>
                <a:spcPct val="0"/>
              </a:spcAft>
              <a:defRPr sz="1200">
                <a:solidFill>
                  <a:schemeClr val="tx1"/>
                </a:solidFill>
                <a:latin typeface="Calibri" pitchFamily="34" charset="0"/>
              </a:defRPr>
            </a:lvl7pPr>
            <a:lvl8pPr marL="3434144" indent="-228943" eaLnBrk="0" fontAlgn="base" hangingPunct="0">
              <a:spcBef>
                <a:spcPct val="30000"/>
              </a:spcBef>
              <a:spcAft>
                <a:spcPct val="0"/>
              </a:spcAft>
              <a:defRPr sz="1200">
                <a:solidFill>
                  <a:schemeClr val="tx1"/>
                </a:solidFill>
                <a:latin typeface="Calibri" pitchFamily="34" charset="0"/>
              </a:defRPr>
            </a:lvl8pPr>
            <a:lvl9pPr marL="3892029" indent="-22894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57221F9-42CC-4C53-B096-B857C15751CA}" type="slidenum">
              <a:rPr lang="en-US" altLang="en-US" smtClean="0">
                <a:latin typeface="Arial" charset="0"/>
              </a:rPr>
              <a:pPr eaLnBrk="1" hangingPunct="1">
                <a:spcBef>
                  <a:spcPct val="0"/>
                </a:spcBef>
              </a:pPr>
              <a:t>7</a:t>
            </a:fld>
            <a:endParaRPr lang="en-US" altLang="en-US">
              <a:latin typeface="Arial"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54857FC-DDA3-4CE2-9900-CC67FFB73348}" type="slidenum">
              <a:rPr lang="en-US" smtClean="0"/>
              <a:pPr>
                <a:defRPr/>
              </a:pPr>
              <a:t>50</a:t>
            </a:fld>
            <a:endParaRPr lang="en-US"/>
          </a:p>
        </p:txBody>
      </p:sp>
    </p:spTree>
    <p:extLst>
      <p:ext uri="{BB962C8B-B14F-4D97-AF65-F5344CB8AC3E}">
        <p14:creationId xmlns:p14="http://schemas.microsoft.com/office/powerpoint/2010/main" val="309947336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54857FC-DDA3-4CE2-9900-CC67FFB73348}" type="slidenum">
              <a:rPr lang="en-US" smtClean="0"/>
              <a:pPr>
                <a:defRPr/>
              </a:pPr>
              <a:t>51</a:t>
            </a:fld>
            <a:endParaRPr lang="en-US"/>
          </a:p>
        </p:txBody>
      </p:sp>
    </p:spTree>
    <p:extLst>
      <p:ext uri="{BB962C8B-B14F-4D97-AF65-F5344CB8AC3E}">
        <p14:creationId xmlns:p14="http://schemas.microsoft.com/office/powerpoint/2010/main" val="272317222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54857FC-DDA3-4CE2-9900-CC67FFB73348}" type="slidenum">
              <a:rPr lang="en-US" smtClean="0"/>
              <a:pPr>
                <a:defRPr/>
              </a:pPr>
              <a:t>53</a:t>
            </a:fld>
            <a:endParaRPr lang="en-US"/>
          </a:p>
        </p:txBody>
      </p:sp>
    </p:spTree>
    <p:extLst>
      <p:ext uri="{BB962C8B-B14F-4D97-AF65-F5344CB8AC3E}">
        <p14:creationId xmlns:p14="http://schemas.microsoft.com/office/powerpoint/2010/main" val="427223020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http://www.mlive.com/news/kalamazoo/index.ssf/2015/03/five_things_about_reverse_angl.html</a:t>
            </a:r>
          </a:p>
        </p:txBody>
      </p:sp>
      <p:sp>
        <p:nvSpPr>
          <p:cNvPr id="4" name="Slide Number Placeholder 3"/>
          <p:cNvSpPr>
            <a:spLocks noGrp="1"/>
          </p:cNvSpPr>
          <p:nvPr>
            <p:ph type="sldNum" sz="quarter" idx="10"/>
          </p:nvPr>
        </p:nvSpPr>
        <p:spPr/>
        <p:txBody>
          <a:bodyPr/>
          <a:lstStyle/>
          <a:p>
            <a:pPr>
              <a:defRPr/>
            </a:pPr>
            <a:fld id="{854857FC-DDA3-4CE2-9900-CC67FFB73348}" type="slidenum">
              <a:rPr lang="en-US" smtClean="0"/>
              <a:pPr>
                <a:defRPr/>
              </a:pPr>
              <a:t>54</a:t>
            </a:fld>
            <a:endParaRPr lang="en-US"/>
          </a:p>
        </p:txBody>
      </p:sp>
    </p:spTree>
    <p:extLst>
      <p:ext uri="{BB962C8B-B14F-4D97-AF65-F5344CB8AC3E}">
        <p14:creationId xmlns:p14="http://schemas.microsoft.com/office/powerpoint/2010/main" val="8765927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54857FC-DDA3-4CE2-9900-CC67FFB73348}" type="slidenum">
              <a:rPr lang="en-US" smtClean="0"/>
              <a:pPr>
                <a:defRPr/>
              </a:pPr>
              <a:t>55</a:t>
            </a:fld>
            <a:endParaRPr lang="en-US"/>
          </a:p>
        </p:txBody>
      </p:sp>
    </p:spTree>
    <p:extLst>
      <p:ext uri="{BB962C8B-B14F-4D97-AF65-F5344CB8AC3E}">
        <p14:creationId xmlns:p14="http://schemas.microsoft.com/office/powerpoint/2010/main" val="55611165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54857FC-DDA3-4CE2-9900-CC67FFB73348}" type="slidenum">
              <a:rPr lang="en-US" smtClean="0">
                <a:solidFill>
                  <a:prstClr val="black"/>
                </a:solidFill>
              </a:rPr>
              <a:pPr>
                <a:defRPr/>
              </a:pPr>
              <a:t>56</a:t>
            </a:fld>
            <a:endParaRPr lang="en-US">
              <a:solidFill>
                <a:prstClr val="black"/>
              </a:solidFill>
            </a:endParaRPr>
          </a:p>
        </p:txBody>
      </p:sp>
    </p:spTree>
    <p:extLst>
      <p:ext uri="{BB962C8B-B14F-4D97-AF65-F5344CB8AC3E}">
        <p14:creationId xmlns:p14="http://schemas.microsoft.com/office/powerpoint/2010/main" val="55611165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54857FC-DDA3-4CE2-9900-CC67FFB73348}" type="slidenum">
              <a:rPr lang="en-US" smtClean="0"/>
              <a:pPr>
                <a:defRPr/>
              </a:pPr>
              <a:t>57</a:t>
            </a:fld>
            <a:endParaRPr lang="en-US"/>
          </a:p>
        </p:txBody>
      </p:sp>
    </p:spTree>
    <p:extLst>
      <p:ext uri="{BB962C8B-B14F-4D97-AF65-F5344CB8AC3E}">
        <p14:creationId xmlns:p14="http://schemas.microsoft.com/office/powerpoint/2010/main" val="422651359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54857FC-DDA3-4CE2-9900-CC67FFB73348}" type="slidenum">
              <a:rPr lang="en-US" smtClean="0">
                <a:solidFill>
                  <a:prstClr val="black"/>
                </a:solidFill>
              </a:rPr>
              <a:pPr>
                <a:defRPr/>
              </a:pPr>
              <a:t>58</a:t>
            </a:fld>
            <a:endParaRPr lang="en-US">
              <a:solidFill>
                <a:prstClr val="black"/>
              </a:solidFill>
            </a:endParaRPr>
          </a:p>
        </p:txBody>
      </p:sp>
    </p:spTree>
    <p:extLst>
      <p:ext uri="{BB962C8B-B14F-4D97-AF65-F5344CB8AC3E}">
        <p14:creationId xmlns:p14="http://schemas.microsoft.com/office/powerpoint/2010/main" val="55611165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54857FC-DDA3-4CE2-9900-CC67FFB73348}" type="slidenum">
              <a:rPr lang="en-US" smtClean="0">
                <a:solidFill>
                  <a:prstClr val="black"/>
                </a:solidFill>
              </a:rPr>
              <a:pPr>
                <a:defRPr/>
              </a:pPr>
              <a:t>59</a:t>
            </a:fld>
            <a:endParaRPr lang="en-US">
              <a:solidFill>
                <a:prstClr val="black"/>
              </a:solidFill>
            </a:endParaRPr>
          </a:p>
        </p:txBody>
      </p:sp>
    </p:spTree>
    <p:extLst>
      <p:ext uri="{BB962C8B-B14F-4D97-AF65-F5344CB8AC3E}">
        <p14:creationId xmlns:p14="http://schemas.microsoft.com/office/powerpoint/2010/main" val="55611165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54857FC-DDA3-4CE2-9900-CC67FFB73348}" type="slidenum">
              <a:rPr lang="en-US" smtClean="0"/>
              <a:pPr>
                <a:defRPr/>
              </a:pPr>
              <a:t>60</a:t>
            </a:fld>
            <a:endParaRPr lang="en-US"/>
          </a:p>
        </p:txBody>
      </p:sp>
    </p:spTree>
    <p:extLst>
      <p:ext uri="{BB962C8B-B14F-4D97-AF65-F5344CB8AC3E}">
        <p14:creationId xmlns:p14="http://schemas.microsoft.com/office/powerpoint/2010/main" val="9342369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xfrm>
            <a:off x="702310" y="4349334"/>
            <a:ext cx="5618480" cy="41890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z="1800" dirty="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4064" indent="-286179" eaLnBrk="0" hangingPunct="0">
              <a:spcBef>
                <a:spcPct val="30000"/>
              </a:spcBef>
              <a:defRPr sz="1200">
                <a:solidFill>
                  <a:schemeClr val="tx1"/>
                </a:solidFill>
                <a:latin typeface="Calibri" pitchFamily="34" charset="0"/>
              </a:defRPr>
            </a:lvl2pPr>
            <a:lvl3pPr marL="1144715" indent="-228943" eaLnBrk="0" hangingPunct="0">
              <a:spcBef>
                <a:spcPct val="30000"/>
              </a:spcBef>
              <a:defRPr sz="1200">
                <a:solidFill>
                  <a:schemeClr val="tx1"/>
                </a:solidFill>
                <a:latin typeface="Calibri" pitchFamily="34" charset="0"/>
              </a:defRPr>
            </a:lvl3pPr>
            <a:lvl4pPr marL="1602600" indent="-228943" eaLnBrk="0" hangingPunct="0">
              <a:spcBef>
                <a:spcPct val="30000"/>
              </a:spcBef>
              <a:defRPr sz="1200">
                <a:solidFill>
                  <a:schemeClr val="tx1"/>
                </a:solidFill>
                <a:latin typeface="Calibri" pitchFamily="34" charset="0"/>
              </a:defRPr>
            </a:lvl4pPr>
            <a:lvl5pPr marL="2060486" indent="-228943" eaLnBrk="0" hangingPunct="0">
              <a:spcBef>
                <a:spcPct val="30000"/>
              </a:spcBef>
              <a:defRPr sz="1200">
                <a:solidFill>
                  <a:schemeClr val="tx1"/>
                </a:solidFill>
                <a:latin typeface="Calibri" pitchFamily="34" charset="0"/>
              </a:defRPr>
            </a:lvl5pPr>
            <a:lvl6pPr marL="2518372" indent="-228943" eaLnBrk="0" fontAlgn="base" hangingPunct="0">
              <a:spcBef>
                <a:spcPct val="30000"/>
              </a:spcBef>
              <a:spcAft>
                <a:spcPct val="0"/>
              </a:spcAft>
              <a:defRPr sz="1200">
                <a:solidFill>
                  <a:schemeClr val="tx1"/>
                </a:solidFill>
                <a:latin typeface="Calibri" pitchFamily="34" charset="0"/>
              </a:defRPr>
            </a:lvl6pPr>
            <a:lvl7pPr marL="2976258" indent="-228943" eaLnBrk="0" fontAlgn="base" hangingPunct="0">
              <a:spcBef>
                <a:spcPct val="30000"/>
              </a:spcBef>
              <a:spcAft>
                <a:spcPct val="0"/>
              </a:spcAft>
              <a:defRPr sz="1200">
                <a:solidFill>
                  <a:schemeClr val="tx1"/>
                </a:solidFill>
                <a:latin typeface="Calibri" pitchFamily="34" charset="0"/>
              </a:defRPr>
            </a:lvl7pPr>
            <a:lvl8pPr marL="3434144" indent="-228943" eaLnBrk="0" fontAlgn="base" hangingPunct="0">
              <a:spcBef>
                <a:spcPct val="30000"/>
              </a:spcBef>
              <a:spcAft>
                <a:spcPct val="0"/>
              </a:spcAft>
              <a:defRPr sz="1200">
                <a:solidFill>
                  <a:schemeClr val="tx1"/>
                </a:solidFill>
                <a:latin typeface="Calibri" pitchFamily="34" charset="0"/>
              </a:defRPr>
            </a:lvl8pPr>
            <a:lvl9pPr marL="3892029" indent="-22894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57221F9-42CC-4C53-B096-B857C15751CA}" type="slidenum">
              <a:rPr lang="en-US" altLang="en-US" smtClean="0">
                <a:latin typeface="Arial" charset="0"/>
              </a:rPr>
              <a:pPr eaLnBrk="1" hangingPunct="1">
                <a:spcBef>
                  <a:spcPct val="0"/>
                </a:spcBef>
              </a:pPr>
              <a:t>8</a:t>
            </a:fld>
            <a:endParaRPr lang="en-US" altLang="en-US">
              <a:latin typeface="Arial"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54857FC-DDA3-4CE2-9900-CC67FFB73348}" type="slidenum">
              <a:rPr lang="en-US" smtClean="0"/>
              <a:pPr>
                <a:defRPr/>
              </a:pPr>
              <a:t>61</a:t>
            </a:fld>
            <a:endParaRPr lang="en-US" dirty="0"/>
          </a:p>
        </p:txBody>
      </p:sp>
      <p:sp>
        <p:nvSpPr>
          <p:cNvPr id="5" name="Footer Placeholder 4"/>
          <p:cNvSpPr>
            <a:spLocks noGrp="1"/>
          </p:cNvSpPr>
          <p:nvPr>
            <p:ph type="ftr" sz="quarter" idx="11"/>
          </p:nvPr>
        </p:nvSpPr>
        <p:spPr/>
        <p:txBody>
          <a:bodyPr/>
          <a:lstStyle/>
          <a:p>
            <a:pPr>
              <a:defRPr/>
            </a:pPr>
            <a:r>
              <a:rPr lang="en-US" dirty="0" smtClean="0"/>
              <a:t>May 3, 2016</a:t>
            </a:r>
            <a:endParaRPr lang="en-US" dirty="0"/>
          </a:p>
        </p:txBody>
      </p:sp>
    </p:spTree>
    <p:extLst>
      <p:ext uri="{BB962C8B-B14F-4D97-AF65-F5344CB8AC3E}">
        <p14:creationId xmlns:p14="http://schemas.microsoft.com/office/powerpoint/2010/main" val="13315476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xfrm>
            <a:off x="702310" y="4349334"/>
            <a:ext cx="5618480" cy="41890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z="1800" dirty="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4064" indent="-286179" eaLnBrk="0" hangingPunct="0">
              <a:spcBef>
                <a:spcPct val="30000"/>
              </a:spcBef>
              <a:defRPr sz="1200">
                <a:solidFill>
                  <a:schemeClr val="tx1"/>
                </a:solidFill>
                <a:latin typeface="Calibri" pitchFamily="34" charset="0"/>
              </a:defRPr>
            </a:lvl2pPr>
            <a:lvl3pPr marL="1144715" indent="-228943" eaLnBrk="0" hangingPunct="0">
              <a:spcBef>
                <a:spcPct val="30000"/>
              </a:spcBef>
              <a:defRPr sz="1200">
                <a:solidFill>
                  <a:schemeClr val="tx1"/>
                </a:solidFill>
                <a:latin typeface="Calibri" pitchFamily="34" charset="0"/>
              </a:defRPr>
            </a:lvl3pPr>
            <a:lvl4pPr marL="1602600" indent="-228943" eaLnBrk="0" hangingPunct="0">
              <a:spcBef>
                <a:spcPct val="30000"/>
              </a:spcBef>
              <a:defRPr sz="1200">
                <a:solidFill>
                  <a:schemeClr val="tx1"/>
                </a:solidFill>
                <a:latin typeface="Calibri" pitchFamily="34" charset="0"/>
              </a:defRPr>
            </a:lvl4pPr>
            <a:lvl5pPr marL="2060486" indent="-228943" eaLnBrk="0" hangingPunct="0">
              <a:spcBef>
                <a:spcPct val="30000"/>
              </a:spcBef>
              <a:defRPr sz="1200">
                <a:solidFill>
                  <a:schemeClr val="tx1"/>
                </a:solidFill>
                <a:latin typeface="Calibri" pitchFamily="34" charset="0"/>
              </a:defRPr>
            </a:lvl5pPr>
            <a:lvl6pPr marL="2518372" indent="-228943" eaLnBrk="0" fontAlgn="base" hangingPunct="0">
              <a:spcBef>
                <a:spcPct val="30000"/>
              </a:spcBef>
              <a:spcAft>
                <a:spcPct val="0"/>
              </a:spcAft>
              <a:defRPr sz="1200">
                <a:solidFill>
                  <a:schemeClr val="tx1"/>
                </a:solidFill>
                <a:latin typeface="Calibri" pitchFamily="34" charset="0"/>
              </a:defRPr>
            </a:lvl6pPr>
            <a:lvl7pPr marL="2976258" indent="-228943" eaLnBrk="0" fontAlgn="base" hangingPunct="0">
              <a:spcBef>
                <a:spcPct val="30000"/>
              </a:spcBef>
              <a:spcAft>
                <a:spcPct val="0"/>
              </a:spcAft>
              <a:defRPr sz="1200">
                <a:solidFill>
                  <a:schemeClr val="tx1"/>
                </a:solidFill>
                <a:latin typeface="Calibri" pitchFamily="34" charset="0"/>
              </a:defRPr>
            </a:lvl7pPr>
            <a:lvl8pPr marL="3434144" indent="-228943" eaLnBrk="0" fontAlgn="base" hangingPunct="0">
              <a:spcBef>
                <a:spcPct val="30000"/>
              </a:spcBef>
              <a:spcAft>
                <a:spcPct val="0"/>
              </a:spcAft>
              <a:defRPr sz="1200">
                <a:solidFill>
                  <a:schemeClr val="tx1"/>
                </a:solidFill>
                <a:latin typeface="Calibri" pitchFamily="34" charset="0"/>
              </a:defRPr>
            </a:lvl8pPr>
            <a:lvl9pPr marL="3892029" indent="-22894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57221F9-42CC-4C53-B096-B857C15751CA}" type="slidenum">
              <a:rPr lang="en-US" altLang="en-US" smtClean="0">
                <a:latin typeface="Arial" charset="0"/>
              </a:rPr>
              <a:pPr eaLnBrk="1" hangingPunct="1">
                <a:spcBef>
                  <a:spcPct val="0"/>
                </a:spcBef>
              </a:pPr>
              <a:t>9</a:t>
            </a:fld>
            <a:endParaRPr lang="en-US" altLang="en-US">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xfrm>
            <a:off x="702310" y="4349334"/>
            <a:ext cx="5618480" cy="41890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z="1800" dirty="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4064" indent="-286179" eaLnBrk="0" hangingPunct="0">
              <a:spcBef>
                <a:spcPct val="30000"/>
              </a:spcBef>
              <a:defRPr sz="1200">
                <a:solidFill>
                  <a:schemeClr val="tx1"/>
                </a:solidFill>
                <a:latin typeface="Calibri" pitchFamily="34" charset="0"/>
              </a:defRPr>
            </a:lvl2pPr>
            <a:lvl3pPr marL="1144715" indent="-228943" eaLnBrk="0" hangingPunct="0">
              <a:spcBef>
                <a:spcPct val="30000"/>
              </a:spcBef>
              <a:defRPr sz="1200">
                <a:solidFill>
                  <a:schemeClr val="tx1"/>
                </a:solidFill>
                <a:latin typeface="Calibri" pitchFamily="34" charset="0"/>
              </a:defRPr>
            </a:lvl3pPr>
            <a:lvl4pPr marL="1602600" indent="-228943" eaLnBrk="0" hangingPunct="0">
              <a:spcBef>
                <a:spcPct val="30000"/>
              </a:spcBef>
              <a:defRPr sz="1200">
                <a:solidFill>
                  <a:schemeClr val="tx1"/>
                </a:solidFill>
                <a:latin typeface="Calibri" pitchFamily="34" charset="0"/>
              </a:defRPr>
            </a:lvl4pPr>
            <a:lvl5pPr marL="2060486" indent="-228943" eaLnBrk="0" hangingPunct="0">
              <a:spcBef>
                <a:spcPct val="30000"/>
              </a:spcBef>
              <a:defRPr sz="1200">
                <a:solidFill>
                  <a:schemeClr val="tx1"/>
                </a:solidFill>
                <a:latin typeface="Calibri" pitchFamily="34" charset="0"/>
              </a:defRPr>
            </a:lvl5pPr>
            <a:lvl6pPr marL="2518372" indent="-228943" eaLnBrk="0" fontAlgn="base" hangingPunct="0">
              <a:spcBef>
                <a:spcPct val="30000"/>
              </a:spcBef>
              <a:spcAft>
                <a:spcPct val="0"/>
              </a:spcAft>
              <a:defRPr sz="1200">
                <a:solidFill>
                  <a:schemeClr val="tx1"/>
                </a:solidFill>
                <a:latin typeface="Calibri" pitchFamily="34" charset="0"/>
              </a:defRPr>
            </a:lvl6pPr>
            <a:lvl7pPr marL="2976258" indent="-228943" eaLnBrk="0" fontAlgn="base" hangingPunct="0">
              <a:spcBef>
                <a:spcPct val="30000"/>
              </a:spcBef>
              <a:spcAft>
                <a:spcPct val="0"/>
              </a:spcAft>
              <a:defRPr sz="1200">
                <a:solidFill>
                  <a:schemeClr val="tx1"/>
                </a:solidFill>
                <a:latin typeface="Calibri" pitchFamily="34" charset="0"/>
              </a:defRPr>
            </a:lvl7pPr>
            <a:lvl8pPr marL="3434144" indent="-228943" eaLnBrk="0" fontAlgn="base" hangingPunct="0">
              <a:spcBef>
                <a:spcPct val="30000"/>
              </a:spcBef>
              <a:spcAft>
                <a:spcPct val="0"/>
              </a:spcAft>
              <a:defRPr sz="1200">
                <a:solidFill>
                  <a:schemeClr val="tx1"/>
                </a:solidFill>
                <a:latin typeface="Calibri" pitchFamily="34" charset="0"/>
              </a:defRPr>
            </a:lvl8pPr>
            <a:lvl9pPr marL="3892029" indent="-22894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57221F9-42CC-4C53-B096-B857C15751CA}" type="slidenum">
              <a:rPr lang="en-US" altLang="en-US" smtClean="0">
                <a:latin typeface="Arial" charset="0"/>
              </a:rPr>
              <a:pPr eaLnBrk="1" hangingPunct="1">
                <a:spcBef>
                  <a:spcPct val="0"/>
                </a:spcBef>
              </a:pPr>
              <a:t>10</a:t>
            </a:fld>
            <a:endParaRPr lang="en-US" altLang="en-US">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xfrm>
            <a:off x="702310" y="4349334"/>
            <a:ext cx="5618480" cy="41890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z="1800" dirty="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4064" indent="-286179" eaLnBrk="0" hangingPunct="0">
              <a:spcBef>
                <a:spcPct val="30000"/>
              </a:spcBef>
              <a:defRPr sz="1200">
                <a:solidFill>
                  <a:schemeClr val="tx1"/>
                </a:solidFill>
                <a:latin typeface="Calibri" pitchFamily="34" charset="0"/>
              </a:defRPr>
            </a:lvl2pPr>
            <a:lvl3pPr marL="1144715" indent="-228943" eaLnBrk="0" hangingPunct="0">
              <a:spcBef>
                <a:spcPct val="30000"/>
              </a:spcBef>
              <a:defRPr sz="1200">
                <a:solidFill>
                  <a:schemeClr val="tx1"/>
                </a:solidFill>
                <a:latin typeface="Calibri" pitchFamily="34" charset="0"/>
              </a:defRPr>
            </a:lvl3pPr>
            <a:lvl4pPr marL="1602600" indent="-228943" eaLnBrk="0" hangingPunct="0">
              <a:spcBef>
                <a:spcPct val="30000"/>
              </a:spcBef>
              <a:defRPr sz="1200">
                <a:solidFill>
                  <a:schemeClr val="tx1"/>
                </a:solidFill>
                <a:latin typeface="Calibri" pitchFamily="34" charset="0"/>
              </a:defRPr>
            </a:lvl4pPr>
            <a:lvl5pPr marL="2060486" indent="-228943" eaLnBrk="0" hangingPunct="0">
              <a:spcBef>
                <a:spcPct val="30000"/>
              </a:spcBef>
              <a:defRPr sz="1200">
                <a:solidFill>
                  <a:schemeClr val="tx1"/>
                </a:solidFill>
                <a:latin typeface="Calibri" pitchFamily="34" charset="0"/>
              </a:defRPr>
            </a:lvl5pPr>
            <a:lvl6pPr marL="2518372" indent="-228943" eaLnBrk="0" fontAlgn="base" hangingPunct="0">
              <a:spcBef>
                <a:spcPct val="30000"/>
              </a:spcBef>
              <a:spcAft>
                <a:spcPct val="0"/>
              </a:spcAft>
              <a:defRPr sz="1200">
                <a:solidFill>
                  <a:schemeClr val="tx1"/>
                </a:solidFill>
                <a:latin typeface="Calibri" pitchFamily="34" charset="0"/>
              </a:defRPr>
            </a:lvl6pPr>
            <a:lvl7pPr marL="2976258" indent="-228943" eaLnBrk="0" fontAlgn="base" hangingPunct="0">
              <a:spcBef>
                <a:spcPct val="30000"/>
              </a:spcBef>
              <a:spcAft>
                <a:spcPct val="0"/>
              </a:spcAft>
              <a:defRPr sz="1200">
                <a:solidFill>
                  <a:schemeClr val="tx1"/>
                </a:solidFill>
                <a:latin typeface="Calibri" pitchFamily="34" charset="0"/>
              </a:defRPr>
            </a:lvl7pPr>
            <a:lvl8pPr marL="3434144" indent="-228943" eaLnBrk="0" fontAlgn="base" hangingPunct="0">
              <a:spcBef>
                <a:spcPct val="30000"/>
              </a:spcBef>
              <a:spcAft>
                <a:spcPct val="0"/>
              </a:spcAft>
              <a:defRPr sz="1200">
                <a:solidFill>
                  <a:schemeClr val="tx1"/>
                </a:solidFill>
                <a:latin typeface="Calibri" pitchFamily="34" charset="0"/>
              </a:defRPr>
            </a:lvl8pPr>
            <a:lvl9pPr marL="3892029" indent="-22894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57221F9-42CC-4C53-B096-B857C15751CA}" type="slidenum">
              <a:rPr lang="en-US" altLang="en-US" smtClean="0">
                <a:latin typeface="Arial" charset="0"/>
              </a:rPr>
              <a:pPr eaLnBrk="1" hangingPunct="1">
                <a:spcBef>
                  <a:spcPct val="0"/>
                </a:spcBef>
              </a:pPr>
              <a:t>11</a:t>
            </a:fld>
            <a:endParaRPr lang="en-US" altLang="en-US">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xfrm>
            <a:off x="702310" y="4349334"/>
            <a:ext cx="5618480" cy="41890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z="1800" dirty="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4064" indent="-286179" eaLnBrk="0" hangingPunct="0">
              <a:spcBef>
                <a:spcPct val="30000"/>
              </a:spcBef>
              <a:defRPr sz="1200">
                <a:solidFill>
                  <a:schemeClr val="tx1"/>
                </a:solidFill>
                <a:latin typeface="Calibri" pitchFamily="34" charset="0"/>
              </a:defRPr>
            </a:lvl2pPr>
            <a:lvl3pPr marL="1144715" indent="-228943" eaLnBrk="0" hangingPunct="0">
              <a:spcBef>
                <a:spcPct val="30000"/>
              </a:spcBef>
              <a:defRPr sz="1200">
                <a:solidFill>
                  <a:schemeClr val="tx1"/>
                </a:solidFill>
                <a:latin typeface="Calibri" pitchFamily="34" charset="0"/>
              </a:defRPr>
            </a:lvl3pPr>
            <a:lvl4pPr marL="1602600" indent="-228943" eaLnBrk="0" hangingPunct="0">
              <a:spcBef>
                <a:spcPct val="30000"/>
              </a:spcBef>
              <a:defRPr sz="1200">
                <a:solidFill>
                  <a:schemeClr val="tx1"/>
                </a:solidFill>
                <a:latin typeface="Calibri" pitchFamily="34" charset="0"/>
              </a:defRPr>
            </a:lvl4pPr>
            <a:lvl5pPr marL="2060486" indent="-228943" eaLnBrk="0" hangingPunct="0">
              <a:spcBef>
                <a:spcPct val="30000"/>
              </a:spcBef>
              <a:defRPr sz="1200">
                <a:solidFill>
                  <a:schemeClr val="tx1"/>
                </a:solidFill>
                <a:latin typeface="Calibri" pitchFamily="34" charset="0"/>
              </a:defRPr>
            </a:lvl5pPr>
            <a:lvl6pPr marL="2518372" indent="-228943" eaLnBrk="0" fontAlgn="base" hangingPunct="0">
              <a:spcBef>
                <a:spcPct val="30000"/>
              </a:spcBef>
              <a:spcAft>
                <a:spcPct val="0"/>
              </a:spcAft>
              <a:defRPr sz="1200">
                <a:solidFill>
                  <a:schemeClr val="tx1"/>
                </a:solidFill>
                <a:latin typeface="Calibri" pitchFamily="34" charset="0"/>
              </a:defRPr>
            </a:lvl6pPr>
            <a:lvl7pPr marL="2976258" indent="-228943" eaLnBrk="0" fontAlgn="base" hangingPunct="0">
              <a:spcBef>
                <a:spcPct val="30000"/>
              </a:spcBef>
              <a:spcAft>
                <a:spcPct val="0"/>
              </a:spcAft>
              <a:defRPr sz="1200">
                <a:solidFill>
                  <a:schemeClr val="tx1"/>
                </a:solidFill>
                <a:latin typeface="Calibri" pitchFamily="34" charset="0"/>
              </a:defRPr>
            </a:lvl7pPr>
            <a:lvl8pPr marL="3434144" indent="-228943" eaLnBrk="0" fontAlgn="base" hangingPunct="0">
              <a:spcBef>
                <a:spcPct val="30000"/>
              </a:spcBef>
              <a:spcAft>
                <a:spcPct val="0"/>
              </a:spcAft>
              <a:defRPr sz="1200">
                <a:solidFill>
                  <a:schemeClr val="tx1"/>
                </a:solidFill>
                <a:latin typeface="Calibri" pitchFamily="34" charset="0"/>
              </a:defRPr>
            </a:lvl8pPr>
            <a:lvl9pPr marL="3892029" indent="-22894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57221F9-42CC-4C53-B096-B857C15751CA}" type="slidenum">
              <a:rPr lang="en-US" altLang="en-US" smtClean="0">
                <a:latin typeface="Arial" charset="0"/>
              </a:rPr>
              <a:pPr eaLnBrk="1" hangingPunct="1">
                <a:spcBef>
                  <a:spcPct val="0"/>
                </a:spcBef>
              </a:pPr>
              <a:t>12</a:t>
            </a:fld>
            <a:endParaRPr lang="en-US" altLang="en-US">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7" descr="Glendale Power Point 2 AV ed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4" name="Rectangle 2"/>
          <p:cNvSpPr>
            <a:spLocks noGrp="1" noChangeArrowheads="1"/>
          </p:cNvSpPr>
          <p:nvPr>
            <p:ph type="ctrTitle" hasCustomPrompt="1"/>
          </p:nvPr>
        </p:nvSpPr>
        <p:spPr>
          <a:xfrm>
            <a:off x="12700" y="1676400"/>
            <a:ext cx="9131300" cy="1470025"/>
          </a:xfrm>
        </p:spPr>
        <p:txBody>
          <a:bodyPr/>
          <a:lstStyle>
            <a:lvl1pPr algn="ctr">
              <a:defRPr sz="4000">
                <a:solidFill>
                  <a:schemeClr val="tx1">
                    <a:lumMod val="95000"/>
                    <a:lumOff val="5000"/>
                  </a:schemeClr>
                </a:solidFill>
              </a:defRPr>
            </a:lvl1pPr>
          </a:lstStyle>
          <a:p>
            <a:pPr lvl="0"/>
            <a:r>
              <a:rPr lang="en-US" noProof="0" dirty="0" smtClean="0"/>
              <a:t>Click to add Master title</a:t>
            </a:r>
          </a:p>
        </p:txBody>
      </p:sp>
      <p:sp>
        <p:nvSpPr>
          <p:cNvPr id="13315" name="Rectangle 3"/>
          <p:cNvSpPr>
            <a:spLocks noGrp="1" noChangeArrowheads="1"/>
          </p:cNvSpPr>
          <p:nvPr>
            <p:ph type="subTitle" idx="1"/>
          </p:nvPr>
        </p:nvSpPr>
        <p:spPr>
          <a:xfrm>
            <a:off x="0" y="2667000"/>
            <a:ext cx="9144000" cy="762000"/>
          </a:xfrm>
        </p:spPr>
        <p:txBody>
          <a:bodyPr/>
          <a:lstStyle>
            <a:lvl1pPr marL="0" indent="0" algn="ctr">
              <a:buFontTx/>
              <a:buNone/>
              <a:defRPr sz="3600" i="1"/>
            </a:lvl1pPr>
          </a:lstStyle>
          <a:p>
            <a:pPr lvl="0"/>
            <a:r>
              <a:rPr lang="en-US" noProof="0" dirty="0" smtClean="0"/>
              <a:t>Click to edit Master subtitle style</a:t>
            </a:r>
          </a:p>
        </p:txBody>
      </p:sp>
      <p:sp>
        <p:nvSpPr>
          <p:cNvPr id="7" name="Text Placeholder 6"/>
          <p:cNvSpPr>
            <a:spLocks noGrp="1"/>
          </p:cNvSpPr>
          <p:nvPr>
            <p:ph type="body" sz="quarter" idx="10" hasCustomPrompt="1"/>
          </p:nvPr>
        </p:nvSpPr>
        <p:spPr>
          <a:xfrm>
            <a:off x="0" y="3187700"/>
            <a:ext cx="9144000" cy="850900"/>
          </a:xfrm>
        </p:spPr>
        <p:txBody>
          <a:bodyPr/>
          <a:lstStyle>
            <a:lvl1pPr marL="0" indent="0" algn="ctr">
              <a:buNone/>
              <a:defRPr sz="3600" baseline="0">
                <a:solidFill>
                  <a:schemeClr val="tx1">
                    <a:lumMod val="95000"/>
                    <a:lumOff val="5000"/>
                  </a:schemeClr>
                </a:solidFill>
              </a:defRPr>
            </a:lvl1pPr>
          </a:lstStyle>
          <a:p>
            <a:pPr lvl="0"/>
            <a:r>
              <a:rPr lang="en-US" dirty="0" smtClean="0"/>
              <a:t>Click to add date</a:t>
            </a:r>
          </a:p>
        </p:txBody>
      </p:sp>
    </p:spTree>
    <p:extLst>
      <p:ext uri="{BB962C8B-B14F-4D97-AF65-F5344CB8AC3E}">
        <p14:creationId xmlns:p14="http://schemas.microsoft.com/office/powerpoint/2010/main" val="14420019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579428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6259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516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6019800" cy="5516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253143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2_Title Slide">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0330" name="Rectangle 42"/>
          <p:cNvSpPr>
            <a:spLocks noGrp="1" noChangeArrowheads="1"/>
          </p:cNvSpPr>
          <p:nvPr>
            <p:ph type="ctrTitle" sz="quarter"/>
          </p:nvPr>
        </p:nvSpPr>
        <p:spPr>
          <a:xfrm>
            <a:off x="457200" y="1219200"/>
            <a:ext cx="8229600" cy="1219200"/>
          </a:xfrm>
        </p:spPr>
        <p:txBody>
          <a:bodyPr/>
          <a:lstStyle>
            <a:lvl1pPr>
              <a:defRPr sz="3200"/>
            </a:lvl1pPr>
          </a:lstStyle>
          <a:p>
            <a:pPr lvl="0"/>
            <a:r>
              <a:rPr lang="en-US" noProof="0"/>
              <a:t>Click to edit Master title style</a:t>
            </a:r>
            <a:br>
              <a:rPr lang="en-US" noProof="0"/>
            </a:br>
            <a:endParaRPr lang="en-US" noProof="0"/>
          </a:p>
        </p:txBody>
      </p:sp>
    </p:spTree>
    <p:extLst>
      <p:ext uri="{BB962C8B-B14F-4D97-AF65-F5344CB8AC3E}">
        <p14:creationId xmlns:p14="http://schemas.microsoft.com/office/powerpoint/2010/main" val="9119954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609600"/>
          </a:xfrm>
        </p:spPr>
        <p:txBody>
          <a:bodyPr/>
          <a:lstStyle/>
          <a:p>
            <a:r>
              <a:rPr lang="en-US"/>
              <a:t>Click to edit Master title style</a:t>
            </a:r>
          </a:p>
        </p:txBody>
      </p:sp>
      <p:sp>
        <p:nvSpPr>
          <p:cNvPr id="3" name="Text Placeholder 2"/>
          <p:cNvSpPr>
            <a:spLocks noGrp="1"/>
          </p:cNvSpPr>
          <p:nvPr>
            <p:ph type="body" sz="half" idx="1"/>
          </p:nvPr>
        </p:nvSpPr>
        <p:spPr>
          <a:xfrm>
            <a:off x="304800" y="1143000"/>
            <a:ext cx="42291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143000"/>
            <a:ext cx="42291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4"/>
          <p:cNvSpPr>
            <a:spLocks noGrp="1" noChangeArrowheads="1"/>
          </p:cNvSpPr>
          <p:nvPr>
            <p:ph type="dt" sz="half" idx="10"/>
          </p:nvPr>
        </p:nvSpPr>
        <p:spPr>
          <a:xfrm>
            <a:off x="304800" y="6243638"/>
            <a:ext cx="2133600" cy="457200"/>
          </a:xfrm>
          <a:prstGeom prst="rect">
            <a:avLst/>
          </a:prstGeom>
          <a:ln/>
        </p:spPr>
        <p:txBody>
          <a:bodyPr/>
          <a:lstStyle>
            <a:lvl1pPr>
              <a:defRPr/>
            </a:lvl1pPr>
          </a:lstStyle>
          <a:p>
            <a:pPr>
              <a:defRPr/>
            </a:pPr>
            <a:endParaRPr lang="en-US">
              <a:solidFill>
                <a:srgbClr val="FFFFFF"/>
              </a:solidFill>
            </a:endParaRPr>
          </a:p>
        </p:txBody>
      </p:sp>
      <p:sp>
        <p:nvSpPr>
          <p:cNvPr id="6" name="Rectangle 45"/>
          <p:cNvSpPr>
            <a:spLocks noGrp="1" noChangeArrowheads="1"/>
          </p:cNvSpPr>
          <p:nvPr>
            <p:ph type="ftr" sz="quarter" idx="11"/>
          </p:nvPr>
        </p:nvSpPr>
        <p:spPr>
          <a:xfrm>
            <a:off x="3352800" y="6248400"/>
            <a:ext cx="2895600" cy="457200"/>
          </a:xfrm>
          <a:prstGeom prst="rect">
            <a:avLst/>
          </a:prstGeom>
          <a:ln/>
        </p:spPr>
        <p:txBody>
          <a:bodyPr/>
          <a:lstStyle>
            <a:lvl1pPr>
              <a:defRPr/>
            </a:lvl1pPr>
          </a:lstStyle>
          <a:p>
            <a:pPr>
              <a:defRPr/>
            </a:pPr>
            <a:endParaRPr lang="en-US">
              <a:solidFill>
                <a:srgbClr val="FFFFFF"/>
              </a:solidFill>
            </a:endParaRPr>
          </a:p>
        </p:txBody>
      </p:sp>
      <p:sp>
        <p:nvSpPr>
          <p:cNvPr id="7" name="Rectangle 46"/>
          <p:cNvSpPr>
            <a:spLocks noGrp="1" noChangeArrowheads="1"/>
          </p:cNvSpPr>
          <p:nvPr>
            <p:ph type="sldNum" sz="quarter" idx="12"/>
          </p:nvPr>
        </p:nvSpPr>
        <p:spPr>
          <a:xfrm>
            <a:off x="7010400" y="0"/>
            <a:ext cx="2133600" cy="457200"/>
          </a:xfrm>
          <a:prstGeom prst="rect">
            <a:avLst/>
          </a:prstGeom>
          <a:ln/>
        </p:spPr>
        <p:txBody>
          <a:bodyPr/>
          <a:lstStyle>
            <a:lvl1pPr>
              <a:defRPr/>
            </a:lvl1pPr>
          </a:lstStyle>
          <a:p>
            <a:pPr>
              <a:defRPr/>
            </a:pPr>
            <a:r>
              <a:rPr lang="en-US">
                <a:solidFill>
                  <a:srgbClr val="FFFFFF"/>
                </a:solidFill>
              </a:rPr>
              <a:t>Slide </a:t>
            </a:r>
            <a:fld id="{E13BE581-8502-4F0D-A97A-88170EC402A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84443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28600"/>
            <a:ext cx="8229600" cy="808038"/>
          </a:xfrm>
        </p:spPr>
        <p:txBody>
          <a:bodyPr/>
          <a:lstStyle>
            <a:lvl1pPr algn="ctr">
              <a:defRPr/>
            </a:lvl1pPr>
          </a:lstStyle>
          <a:p>
            <a:r>
              <a:rPr lang="en-US" dirty="0" smtClean="0"/>
              <a:t>Sample</a:t>
            </a:r>
            <a:endParaRPr lang="en-US" dirty="0"/>
          </a:p>
        </p:txBody>
      </p:sp>
      <p:sp>
        <p:nvSpPr>
          <p:cNvPr id="3" name="Content Placeholder 2"/>
          <p:cNvSpPr>
            <a:spLocks noGrp="1"/>
          </p:cNvSpPr>
          <p:nvPr>
            <p:ph idx="1" hasCustomPrompt="1"/>
          </p:nvPr>
        </p:nvSpPr>
        <p:spPr>
          <a:xfrm>
            <a:off x="533400" y="1524000"/>
            <a:ext cx="8229600" cy="5105400"/>
          </a:xfrm>
        </p:spPr>
        <p:txBody>
          <a:bodyPr/>
          <a:lstStyle>
            <a:lvl1pPr>
              <a:defRPr/>
            </a:lvl1pPr>
            <a:lvl3pPr>
              <a:defRPr/>
            </a:lvl3pPr>
            <a:lvl4pPr>
              <a:defRPr/>
            </a:lvl4pPr>
            <a:lvl5pPr>
              <a:defRPr/>
            </a:lvl5pPr>
          </a:lstStyle>
          <a:p>
            <a:pPr lvl="0"/>
            <a:r>
              <a:rPr lang="en-US" dirty="0" smtClean="0"/>
              <a:t>Sample	</a:t>
            </a:r>
          </a:p>
          <a:p>
            <a:pPr lvl="1"/>
            <a:r>
              <a:rPr lang="en-US" dirty="0" smtClean="0"/>
              <a:t>Second level</a:t>
            </a:r>
          </a:p>
          <a:p>
            <a:pPr lvl="2"/>
            <a:r>
              <a:rPr lang="en-US" dirty="0" smtClean="0"/>
              <a:t>Sample</a:t>
            </a:r>
          </a:p>
          <a:p>
            <a:pPr lvl="3"/>
            <a:r>
              <a:rPr lang="en-US" dirty="0" smtClean="0"/>
              <a:t>Sample</a:t>
            </a:r>
          </a:p>
          <a:p>
            <a:pPr lvl="4"/>
            <a:r>
              <a:rPr lang="en-US" dirty="0" smtClean="0"/>
              <a:t>Sample</a:t>
            </a:r>
            <a:endParaRPr lang="en-US" dirty="0"/>
          </a:p>
        </p:txBody>
      </p:sp>
    </p:spTree>
    <p:extLst>
      <p:ext uri="{BB962C8B-B14F-4D97-AF65-F5344CB8AC3E}">
        <p14:creationId xmlns:p14="http://schemas.microsoft.com/office/powerpoint/2010/main" val="27198829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ctr">
              <a:defRPr/>
            </a:lvl1pPr>
          </a:lstStyle>
          <a:p>
            <a:r>
              <a:rPr lang="en-US" dirty="0" smtClean="0"/>
              <a:t>Sample</a:t>
            </a:r>
            <a:endParaRPr lang="en-US" dirty="0"/>
          </a:p>
        </p:txBody>
      </p:sp>
      <p:sp>
        <p:nvSpPr>
          <p:cNvPr id="5" name="Table Placeholder 4"/>
          <p:cNvSpPr>
            <a:spLocks noGrp="1"/>
          </p:cNvSpPr>
          <p:nvPr>
            <p:ph type="tbl" sz="quarter" idx="10"/>
          </p:nvPr>
        </p:nvSpPr>
        <p:spPr>
          <a:xfrm>
            <a:off x="457200" y="1600200"/>
            <a:ext cx="8305800" cy="4572000"/>
          </a:xfrm>
        </p:spPr>
        <p:txBody>
          <a:bodyPr/>
          <a:lstStyle/>
          <a:p>
            <a:endParaRPr lang="en-US"/>
          </a:p>
        </p:txBody>
      </p:sp>
    </p:spTree>
    <p:extLst>
      <p:ext uri="{BB962C8B-B14F-4D97-AF65-F5344CB8AC3E}">
        <p14:creationId xmlns:p14="http://schemas.microsoft.com/office/powerpoint/2010/main" val="25371480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Questions/Comments">
    <p:spTree>
      <p:nvGrpSpPr>
        <p:cNvPr id="1" name=""/>
        <p:cNvGrpSpPr/>
        <p:nvPr/>
      </p:nvGrpSpPr>
      <p:grpSpPr>
        <a:xfrm>
          <a:off x="0" y="0"/>
          <a:ext cx="0" cy="0"/>
          <a:chOff x="0" y="0"/>
          <a:chExt cx="0" cy="0"/>
        </a:xfrm>
      </p:grpSpPr>
      <p:sp>
        <p:nvSpPr>
          <p:cNvPr id="2" name="TextBox 1"/>
          <p:cNvSpPr txBox="1"/>
          <p:nvPr userDrawn="1"/>
        </p:nvSpPr>
        <p:spPr>
          <a:xfrm>
            <a:off x="0" y="2286000"/>
            <a:ext cx="9144000" cy="1938992"/>
          </a:xfrm>
          <a:prstGeom prst="rect">
            <a:avLst/>
          </a:prstGeom>
          <a:noFill/>
        </p:spPr>
        <p:txBody>
          <a:bodyPr wrap="square" rtlCol="0">
            <a:spAutoFit/>
          </a:bodyPr>
          <a:lstStyle/>
          <a:p>
            <a:pPr lvl="1" algn="ctr">
              <a:buNone/>
            </a:pPr>
            <a:r>
              <a:rPr lang="en-US" sz="4000" dirty="0" smtClean="0">
                <a:solidFill>
                  <a:srgbClr val="0070C0"/>
                </a:solidFill>
                <a:effectLst/>
              </a:rPr>
              <a:t>Questions</a:t>
            </a:r>
            <a:r>
              <a:rPr lang="en-US" sz="4000" baseline="0" dirty="0" smtClean="0">
                <a:solidFill>
                  <a:srgbClr val="0070C0"/>
                </a:solidFill>
                <a:effectLst/>
              </a:rPr>
              <a:t> </a:t>
            </a:r>
          </a:p>
          <a:p>
            <a:pPr lvl="1" algn="ctr">
              <a:buNone/>
            </a:pPr>
            <a:r>
              <a:rPr lang="en-US" sz="4000" baseline="0" dirty="0" smtClean="0">
                <a:solidFill>
                  <a:srgbClr val="0070C0"/>
                </a:solidFill>
                <a:effectLst/>
              </a:rPr>
              <a:t>&amp; </a:t>
            </a:r>
          </a:p>
          <a:p>
            <a:pPr lvl="1" algn="ctr">
              <a:buNone/>
            </a:pPr>
            <a:r>
              <a:rPr lang="en-US" sz="4000" baseline="0" dirty="0" smtClean="0">
                <a:solidFill>
                  <a:srgbClr val="0070C0"/>
                </a:solidFill>
                <a:effectLst/>
              </a:rPr>
              <a:t>Comments</a:t>
            </a:r>
            <a:endParaRPr lang="en-US" sz="4000" dirty="0">
              <a:solidFill>
                <a:srgbClr val="0070C0"/>
              </a:solidFill>
              <a:effectLst/>
            </a:endParaRPr>
          </a:p>
        </p:txBody>
      </p:sp>
    </p:spTree>
    <p:extLst>
      <p:ext uri="{BB962C8B-B14F-4D97-AF65-F5344CB8AC3E}">
        <p14:creationId xmlns:p14="http://schemas.microsoft.com/office/powerpoint/2010/main" val="2393844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42088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86295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710174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50171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226469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Glendale Power Point 2 AV edit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2700" y="0"/>
            <a:ext cx="9156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57200" y="609600"/>
            <a:ext cx="8229600" cy="808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1028"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Tree>
  </p:cSld>
  <p:clrMap bg1="lt1" tx1="dk1" bg2="lt2" tx2="dk2" accent1="accent1" accent2="accent2" accent3="accent3" accent4="accent4" accent5="accent5" accent6="accent6" hlink="hlink" folHlink="folHlink"/>
  <p:sldLayoutIdLst>
    <p:sldLayoutId id="2147488108" r:id="rId1"/>
    <p:sldLayoutId id="2147488109" r:id="rId2"/>
    <p:sldLayoutId id="2147488119" r:id="rId3"/>
    <p:sldLayoutId id="2147488114" r:id="rId4"/>
    <p:sldLayoutId id="2147488110" r:id="rId5"/>
    <p:sldLayoutId id="2147488111" r:id="rId6"/>
    <p:sldLayoutId id="2147488112" r:id="rId7"/>
    <p:sldLayoutId id="2147488113" r:id="rId8"/>
    <p:sldLayoutId id="2147488115" r:id="rId9"/>
    <p:sldLayoutId id="2147488116" r:id="rId10"/>
    <p:sldLayoutId id="2147488117" r:id="rId11"/>
    <p:sldLayoutId id="2147488118" r:id="rId12"/>
    <p:sldLayoutId id="2147488121" r:id="rId13"/>
    <p:sldLayoutId id="2147488122" r:id="rId14"/>
  </p:sldLayoutIdLst>
  <p:hf hdr="0" ftr="0" dt="0"/>
  <p:txStyles>
    <p:titleStyle>
      <a:lvl1pPr algn="l" rtl="0" eaLnBrk="1" fontAlgn="base" hangingPunct="1">
        <a:spcBef>
          <a:spcPct val="0"/>
        </a:spcBef>
        <a:spcAft>
          <a:spcPct val="0"/>
        </a:spcAft>
        <a:defRPr sz="4400">
          <a:solidFill>
            <a:srgbClr val="0070C0"/>
          </a:solidFill>
          <a:latin typeface="+mj-lt"/>
          <a:ea typeface="+mj-ea"/>
          <a:cs typeface="+mj-cs"/>
        </a:defRPr>
      </a:lvl1pPr>
      <a:lvl2pPr algn="l" rtl="0" eaLnBrk="1" fontAlgn="base" hangingPunct="1">
        <a:spcBef>
          <a:spcPct val="0"/>
        </a:spcBef>
        <a:spcAft>
          <a:spcPct val="0"/>
        </a:spcAft>
        <a:defRPr sz="4400">
          <a:solidFill>
            <a:srgbClr val="111111"/>
          </a:solidFill>
          <a:latin typeface="Avenir LT Std 65 Medium" pitchFamily="34" charset="0"/>
        </a:defRPr>
      </a:lvl2pPr>
      <a:lvl3pPr algn="l" rtl="0" eaLnBrk="1" fontAlgn="base" hangingPunct="1">
        <a:spcBef>
          <a:spcPct val="0"/>
        </a:spcBef>
        <a:spcAft>
          <a:spcPct val="0"/>
        </a:spcAft>
        <a:defRPr sz="4400">
          <a:solidFill>
            <a:srgbClr val="111111"/>
          </a:solidFill>
          <a:latin typeface="Avenir LT Std 65 Medium" pitchFamily="34" charset="0"/>
        </a:defRPr>
      </a:lvl3pPr>
      <a:lvl4pPr algn="l" rtl="0" eaLnBrk="1" fontAlgn="base" hangingPunct="1">
        <a:spcBef>
          <a:spcPct val="0"/>
        </a:spcBef>
        <a:spcAft>
          <a:spcPct val="0"/>
        </a:spcAft>
        <a:defRPr sz="4400">
          <a:solidFill>
            <a:srgbClr val="111111"/>
          </a:solidFill>
          <a:latin typeface="Avenir LT Std 65 Medium" pitchFamily="34" charset="0"/>
        </a:defRPr>
      </a:lvl4pPr>
      <a:lvl5pPr algn="l" rtl="0" eaLnBrk="1" fontAlgn="base" hangingPunct="1">
        <a:spcBef>
          <a:spcPct val="0"/>
        </a:spcBef>
        <a:spcAft>
          <a:spcPct val="0"/>
        </a:spcAft>
        <a:defRPr sz="4400">
          <a:solidFill>
            <a:srgbClr val="111111"/>
          </a:solidFill>
          <a:latin typeface="Avenir LT Std 65 Medium" pitchFamily="34" charset="0"/>
        </a:defRPr>
      </a:lvl5pPr>
      <a:lvl6pPr marL="457200" algn="l" rtl="0" eaLnBrk="1" fontAlgn="base" hangingPunct="1">
        <a:spcBef>
          <a:spcPct val="0"/>
        </a:spcBef>
        <a:spcAft>
          <a:spcPct val="0"/>
        </a:spcAft>
        <a:defRPr sz="4400">
          <a:solidFill>
            <a:srgbClr val="111111"/>
          </a:solidFill>
          <a:latin typeface="Avenir LT Std 65 Medium" pitchFamily="34" charset="0"/>
        </a:defRPr>
      </a:lvl6pPr>
      <a:lvl7pPr marL="914400" algn="l" rtl="0" eaLnBrk="1" fontAlgn="base" hangingPunct="1">
        <a:spcBef>
          <a:spcPct val="0"/>
        </a:spcBef>
        <a:spcAft>
          <a:spcPct val="0"/>
        </a:spcAft>
        <a:defRPr sz="4400">
          <a:solidFill>
            <a:srgbClr val="111111"/>
          </a:solidFill>
          <a:latin typeface="Avenir LT Std 65 Medium" pitchFamily="34" charset="0"/>
        </a:defRPr>
      </a:lvl7pPr>
      <a:lvl8pPr marL="1371600" algn="l" rtl="0" eaLnBrk="1" fontAlgn="base" hangingPunct="1">
        <a:spcBef>
          <a:spcPct val="0"/>
        </a:spcBef>
        <a:spcAft>
          <a:spcPct val="0"/>
        </a:spcAft>
        <a:defRPr sz="4400">
          <a:solidFill>
            <a:srgbClr val="111111"/>
          </a:solidFill>
          <a:latin typeface="Avenir LT Std 65 Medium" pitchFamily="34" charset="0"/>
        </a:defRPr>
      </a:lvl8pPr>
      <a:lvl9pPr marL="1828800" algn="l" rtl="0" eaLnBrk="1" fontAlgn="base" hangingPunct="1">
        <a:spcBef>
          <a:spcPct val="0"/>
        </a:spcBef>
        <a:spcAft>
          <a:spcPct val="0"/>
        </a:spcAft>
        <a:defRPr sz="4400">
          <a:solidFill>
            <a:srgbClr val="111111"/>
          </a:solidFill>
          <a:latin typeface="Avenir LT Std 65 Medium" pitchFamily="34" charset="0"/>
        </a:defRPr>
      </a:lvl9pPr>
    </p:titleStyle>
    <p:bodyStyle>
      <a:lvl1pPr marL="342900" indent="-342900" algn="l" rtl="0" eaLnBrk="1" fontAlgn="base" hangingPunct="1">
        <a:spcBef>
          <a:spcPct val="20000"/>
        </a:spcBef>
        <a:spcAft>
          <a:spcPct val="0"/>
        </a:spcAft>
        <a:buClr>
          <a:srgbClr val="0070C0"/>
        </a:buClr>
        <a:buChar char="•"/>
        <a:defRPr sz="3200">
          <a:solidFill>
            <a:srgbClr val="0070C0"/>
          </a:solidFill>
          <a:latin typeface="+mn-lt"/>
          <a:ea typeface="+mn-ea"/>
          <a:cs typeface="+mn-cs"/>
        </a:defRPr>
      </a:lvl1pPr>
      <a:lvl2pPr marL="742950" indent="-285750" algn="l" rtl="0" eaLnBrk="1" fontAlgn="base" hangingPunct="1">
        <a:spcBef>
          <a:spcPct val="20000"/>
        </a:spcBef>
        <a:spcAft>
          <a:spcPct val="0"/>
        </a:spcAft>
        <a:buFont typeface="Wingdings" panose="05000000000000000000" pitchFamily="2" charset="2"/>
        <a:buChar char="§"/>
        <a:defRPr sz="2800">
          <a:solidFill>
            <a:srgbClr val="111111"/>
          </a:solidFill>
          <a:latin typeface="+mn-lt"/>
        </a:defRPr>
      </a:lvl2pPr>
      <a:lvl3pPr marL="1143000" indent="-228600" algn="l" rtl="0" eaLnBrk="1" fontAlgn="base" hangingPunct="1">
        <a:spcBef>
          <a:spcPct val="20000"/>
        </a:spcBef>
        <a:spcAft>
          <a:spcPct val="0"/>
        </a:spcAft>
        <a:buChar char="•"/>
        <a:defRPr sz="2400">
          <a:solidFill>
            <a:srgbClr val="111111"/>
          </a:solidFill>
          <a:latin typeface="+mn-lt"/>
        </a:defRPr>
      </a:lvl3pPr>
      <a:lvl4pPr marL="1600200" indent="-228600" algn="l" rtl="0" eaLnBrk="1" fontAlgn="base" hangingPunct="1">
        <a:spcBef>
          <a:spcPct val="20000"/>
        </a:spcBef>
        <a:spcAft>
          <a:spcPct val="0"/>
        </a:spcAft>
        <a:buChar char="–"/>
        <a:defRPr sz="2000">
          <a:solidFill>
            <a:srgbClr val="111111"/>
          </a:solidFill>
          <a:latin typeface="+mn-lt"/>
        </a:defRPr>
      </a:lvl4pPr>
      <a:lvl5pPr marL="2057400" indent="-228600" algn="l" rtl="0" eaLnBrk="1" fontAlgn="base" hangingPunct="1">
        <a:spcBef>
          <a:spcPct val="20000"/>
        </a:spcBef>
        <a:spcAft>
          <a:spcPct val="0"/>
        </a:spcAft>
        <a:buChar char="»"/>
        <a:defRPr sz="2000">
          <a:solidFill>
            <a:srgbClr val="111111"/>
          </a:solidFill>
          <a:latin typeface="+mn-lt"/>
        </a:defRPr>
      </a:lvl5pPr>
      <a:lvl6pPr marL="2514600" indent="-228600" algn="l" rtl="0" eaLnBrk="1" fontAlgn="base" hangingPunct="1">
        <a:spcBef>
          <a:spcPct val="20000"/>
        </a:spcBef>
        <a:spcAft>
          <a:spcPct val="0"/>
        </a:spcAft>
        <a:buChar char="»"/>
        <a:defRPr sz="2000">
          <a:solidFill>
            <a:srgbClr val="111111"/>
          </a:solidFill>
          <a:latin typeface="+mn-lt"/>
        </a:defRPr>
      </a:lvl6pPr>
      <a:lvl7pPr marL="2971800" indent="-228600" algn="l" rtl="0" eaLnBrk="1" fontAlgn="base" hangingPunct="1">
        <a:spcBef>
          <a:spcPct val="20000"/>
        </a:spcBef>
        <a:spcAft>
          <a:spcPct val="0"/>
        </a:spcAft>
        <a:buChar char="»"/>
        <a:defRPr sz="2000">
          <a:solidFill>
            <a:srgbClr val="111111"/>
          </a:solidFill>
          <a:latin typeface="+mn-lt"/>
        </a:defRPr>
      </a:lvl7pPr>
      <a:lvl8pPr marL="3429000" indent="-228600" algn="l" rtl="0" eaLnBrk="1" fontAlgn="base" hangingPunct="1">
        <a:spcBef>
          <a:spcPct val="20000"/>
        </a:spcBef>
        <a:spcAft>
          <a:spcPct val="0"/>
        </a:spcAft>
        <a:buChar char="»"/>
        <a:defRPr sz="2000">
          <a:solidFill>
            <a:srgbClr val="111111"/>
          </a:solidFill>
          <a:latin typeface="+mn-lt"/>
        </a:defRPr>
      </a:lvl8pPr>
      <a:lvl9pPr marL="3886200" indent="-228600" algn="l" rtl="0" eaLnBrk="1" fontAlgn="base" hangingPunct="1">
        <a:spcBef>
          <a:spcPct val="20000"/>
        </a:spcBef>
        <a:spcAft>
          <a:spcPct val="0"/>
        </a:spcAft>
        <a:buChar char="»"/>
        <a:defRPr sz="2000">
          <a:solidFill>
            <a:srgbClr val="11111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9.emf"/></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8" Type="http://schemas.openxmlformats.org/officeDocument/2006/relationships/chart" Target="../charts/chart7.xml"/><Relationship Id="rId3" Type="http://schemas.openxmlformats.org/officeDocument/2006/relationships/chart" Target="../charts/chart2.xml"/><Relationship Id="rId7" Type="http://schemas.openxmlformats.org/officeDocument/2006/relationships/chart" Target="../charts/chart6.xml"/><Relationship Id="rId2" Type="http://schemas.openxmlformats.org/officeDocument/2006/relationships/notesSlide" Target="../notesSlides/notesSlide42.xml"/><Relationship Id="rId1" Type="http://schemas.openxmlformats.org/officeDocument/2006/relationships/slideLayout" Target="../slideLayouts/slideLayout14.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City of Glendale</a:t>
            </a:r>
            <a:endParaRPr lang="en-US" dirty="0"/>
          </a:p>
        </p:txBody>
      </p:sp>
      <p:sp>
        <p:nvSpPr>
          <p:cNvPr id="3" name="Subtitle 2"/>
          <p:cNvSpPr>
            <a:spLocks noGrp="1"/>
          </p:cNvSpPr>
          <p:nvPr>
            <p:ph type="subTitle" idx="1"/>
          </p:nvPr>
        </p:nvSpPr>
        <p:spPr/>
        <p:txBody>
          <a:bodyPr/>
          <a:lstStyle/>
          <a:p>
            <a:r>
              <a:rPr lang="en-US" dirty="0" smtClean="0"/>
              <a:t>Study Session #2</a:t>
            </a:r>
            <a:endParaRPr lang="en-US" dirty="0"/>
          </a:p>
        </p:txBody>
      </p:sp>
      <p:sp>
        <p:nvSpPr>
          <p:cNvPr id="4" name="Text Placeholder 3"/>
          <p:cNvSpPr>
            <a:spLocks noGrp="1"/>
          </p:cNvSpPr>
          <p:nvPr>
            <p:ph type="body" sz="quarter" idx="10"/>
          </p:nvPr>
        </p:nvSpPr>
        <p:spPr/>
        <p:txBody>
          <a:bodyPr/>
          <a:lstStyle/>
          <a:p>
            <a:r>
              <a:rPr lang="en-US" sz="3200" dirty="0" smtClean="0"/>
              <a:t>May 8, 2018</a:t>
            </a:r>
            <a:endParaRPr lang="en-US" sz="3200" dirty="0"/>
          </a:p>
        </p:txBody>
      </p:sp>
    </p:spTree>
    <p:extLst>
      <p:ext uri="{BB962C8B-B14F-4D97-AF65-F5344CB8AC3E}">
        <p14:creationId xmlns:p14="http://schemas.microsoft.com/office/powerpoint/2010/main" val="17231917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5881" y="260350"/>
            <a:ext cx="8229600" cy="808038"/>
          </a:xfrm>
        </p:spPr>
        <p:txBody>
          <a:bodyPr/>
          <a:lstStyle/>
          <a:p>
            <a:pPr eaLnBrk="1" hangingPunct="1"/>
            <a:r>
              <a:rPr lang="en-US" altLang="en-US" sz="3600" dirty="0"/>
              <a:t>Low Income Program Highlights</a:t>
            </a:r>
          </a:p>
        </p:txBody>
      </p:sp>
      <p:pic>
        <p:nvPicPr>
          <p:cNvPr id="18436" name="Picture 6" descr="GWP_Logo_White.png                                             000FB06DOneTouch4 Plus-1               7C2604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0650" y="260350"/>
            <a:ext cx="1109663"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Slide Number Placeholder 5"/>
          <p:cNvSpPr txBox="1">
            <a:spLocks/>
          </p:cNvSpPr>
          <p:nvPr/>
        </p:nvSpPr>
        <p:spPr bwMode="auto">
          <a:xfrm>
            <a:off x="7010400" y="64008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rgbClr val="111111"/>
                </a:solidFill>
                <a:latin typeface="Avenir LT Std 45 Book" pitchFamily="34" charset="0"/>
              </a:defRPr>
            </a:lvl1pPr>
            <a:lvl2pPr marL="742950" indent="-285750" eaLnBrk="0" hangingPunct="0">
              <a:spcBef>
                <a:spcPct val="20000"/>
              </a:spcBef>
              <a:buChar char="–"/>
              <a:defRPr sz="2800">
                <a:solidFill>
                  <a:srgbClr val="111111"/>
                </a:solidFill>
                <a:latin typeface="Avenir LT Std 45 Book" pitchFamily="34" charset="0"/>
              </a:defRPr>
            </a:lvl2pPr>
            <a:lvl3pPr marL="1143000" indent="-228600" eaLnBrk="0" hangingPunct="0">
              <a:spcBef>
                <a:spcPct val="20000"/>
              </a:spcBef>
              <a:buChar char="•"/>
              <a:defRPr sz="2400">
                <a:solidFill>
                  <a:srgbClr val="111111"/>
                </a:solidFill>
                <a:latin typeface="Avenir LT Std 45 Book" pitchFamily="34" charset="0"/>
              </a:defRPr>
            </a:lvl3pPr>
            <a:lvl4pPr marL="1600200" indent="-228600" eaLnBrk="0" hangingPunct="0">
              <a:spcBef>
                <a:spcPct val="20000"/>
              </a:spcBef>
              <a:buChar char="–"/>
              <a:defRPr sz="2000">
                <a:solidFill>
                  <a:srgbClr val="111111"/>
                </a:solidFill>
                <a:latin typeface="Avenir LT Std 45 Book" pitchFamily="34" charset="0"/>
              </a:defRPr>
            </a:lvl4pPr>
            <a:lvl5pPr marL="2057400" indent="-228600" eaLnBrk="0" hangingPunct="0">
              <a:spcBef>
                <a:spcPct val="20000"/>
              </a:spcBef>
              <a:buChar char="»"/>
              <a:defRPr sz="2000">
                <a:solidFill>
                  <a:srgbClr val="111111"/>
                </a:solidFill>
                <a:latin typeface="Avenir LT Std 45 Book" pitchFamily="34" charset="0"/>
              </a:defRPr>
            </a:lvl5pPr>
            <a:lvl6pPr marL="2514600" indent="-228600" eaLnBrk="0" fontAlgn="base" hangingPunct="0">
              <a:spcBef>
                <a:spcPct val="20000"/>
              </a:spcBef>
              <a:spcAft>
                <a:spcPct val="0"/>
              </a:spcAft>
              <a:buChar char="»"/>
              <a:defRPr sz="2000">
                <a:solidFill>
                  <a:srgbClr val="111111"/>
                </a:solidFill>
                <a:latin typeface="Avenir LT Std 45 Book" pitchFamily="34" charset="0"/>
              </a:defRPr>
            </a:lvl6pPr>
            <a:lvl7pPr marL="2971800" indent="-228600" eaLnBrk="0" fontAlgn="base" hangingPunct="0">
              <a:spcBef>
                <a:spcPct val="20000"/>
              </a:spcBef>
              <a:spcAft>
                <a:spcPct val="0"/>
              </a:spcAft>
              <a:buChar char="»"/>
              <a:defRPr sz="2000">
                <a:solidFill>
                  <a:srgbClr val="111111"/>
                </a:solidFill>
                <a:latin typeface="Avenir LT Std 45 Book" pitchFamily="34" charset="0"/>
              </a:defRPr>
            </a:lvl7pPr>
            <a:lvl8pPr marL="3429000" indent="-228600" eaLnBrk="0" fontAlgn="base" hangingPunct="0">
              <a:spcBef>
                <a:spcPct val="20000"/>
              </a:spcBef>
              <a:spcAft>
                <a:spcPct val="0"/>
              </a:spcAft>
              <a:buChar char="»"/>
              <a:defRPr sz="2000">
                <a:solidFill>
                  <a:srgbClr val="111111"/>
                </a:solidFill>
                <a:latin typeface="Avenir LT Std 45 Book" pitchFamily="34" charset="0"/>
              </a:defRPr>
            </a:lvl8pPr>
            <a:lvl9pPr marL="3886200" indent="-228600" eaLnBrk="0" fontAlgn="base" hangingPunct="0">
              <a:spcBef>
                <a:spcPct val="20000"/>
              </a:spcBef>
              <a:spcAft>
                <a:spcPct val="0"/>
              </a:spcAft>
              <a:buChar char="»"/>
              <a:defRPr sz="2000">
                <a:solidFill>
                  <a:srgbClr val="111111"/>
                </a:solidFill>
                <a:latin typeface="Avenir LT Std 45 Book" pitchFamily="34" charset="0"/>
              </a:defRPr>
            </a:lvl9pPr>
          </a:lstStyle>
          <a:p>
            <a:pPr algn="ctr" eaLnBrk="1" hangingPunct="1">
              <a:spcBef>
                <a:spcPct val="0"/>
              </a:spcBef>
              <a:buFontTx/>
              <a:buNone/>
            </a:pPr>
            <a:r>
              <a:rPr lang="en-US" altLang="en-US" sz="1800">
                <a:solidFill>
                  <a:schemeClr val="tx1"/>
                </a:solidFill>
                <a:effectLst/>
                <a:latin typeface="Arial" charset="0"/>
              </a:rPr>
              <a:t>Slide </a:t>
            </a:r>
            <a:fld id="{CEFC6507-A79C-4FA6-B27E-15969202C82F}" type="slidenum">
              <a:rPr lang="en-US" altLang="en-US" sz="1800">
                <a:solidFill>
                  <a:schemeClr val="tx1"/>
                </a:solidFill>
                <a:effectLst/>
                <a:latin typeface="Arial" charset="0"/>
              </a:rPr>
              <a:pPr algn="ctr" eaLnBrk="1" hangingPunct="1">
                <a:spcBef>
                  <a:spcPct val="0"/>
                </a:spcBef>
                <a:buFontTx/>
                <a:buNone/>
              </a:pPr>
              <a:t>10</a:t>
            </a:fld>
            <a:endParaRPr lang="en-US" altLang="en-US" sz="1800">
              <a:solidFill>
                <a:schemeClr val="tx1"/>
              </a:solidFill>
              <a:effectLst/>
              <a:latin typeface="Arial" charset="0"/>
            </a:endParaRPr>
          </a:p>
        </p:txBody>
      </p:sp>
      <p:sp>
        <p:nvSpPr>
          <p:cNvPr id="5" name="Rectangle 4"/>
          <p:cNvSpPr txBox="1">
            <a:spLocks/>
          </p:cNvSpPr>
          <p:nvPr/>
        </p:nvSpPr>
        <p:spPr bwMode="auto">
          <a:xfrm>
            <a:off x="457200" y="1371600"/>
            <a:ext cx="6934200" cy="5039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111111"/>
                </a:solidFill>
                <a:latin typeface="+mn-lt"/>
                <a:ea typeface="+mn-ea"/>
                <a:cs typeface="+mn-cs"/>
              </a:defRPr>
            </a:lvl1pPr>
            <a:lvl2pPr marL="742950" indent="-285750" algn="l" rtl="0" eaLnBrk="0" fontAlgn="base" hangingPunct="0">
              <a:spcBef>
                <a:spcPct val="20000"/>
              </a:spcBef>
              <a:spcAft>
                <a:spcPct val="0"/>
              </a:spcAft>
              <a:buChar char="–"/>
              <a:defRPr sz="2800">
                <a:solidFill>
                  <a:srgbClr val="111111"/>
                </a:solidFill>
                <a:latin typeface="+mn-lt"/>
              </a:defRPr>
            </a:lvl2pPr>
            <a:lvl3pPr marL="1143000" indent="-228600" algn="l" rtl="0" eaLnBrk="0" fontAlgn="base" hangingPunct="0">
              <a:spcBef>
                <a:spcPct val="20000"/>
              </a:spcBef>
              <a:spcAft>
                <a:spcPct val="0"/>
              </a:spcAft>
              <a:buChar char="•"/>
              <a:defRPr sz="2400">
                <a:solidFill>
                  <a:srgbClr val="111111"/>
                </a:solidFill>
                <a:latin typeface="+mn-lt"/>
              </a:defRPr>
            </a:lvl3pPr>
            <a:lvl4pPr marL="1600200" indent="-228600" algn="l" rtl="0" eaLnBrk="0" fontAlgn="base" hangingPunct="0">
              <a:spcBef>
                <a:spcPct val="20000"/>
              </a:spcBef>
              <a:spcAft>
                <a:spcPct val="0"/>
              </a:spcAft>
              <a:buChar char="–"/>
              <a:defRPr sz="2000">
                <a:solidFill>
                  <a:srgbClr val="111111"/>
                </a:solidFill>
                <a:latin typeface="+mn-lt"/>
              </a:defRPr>
            </a:lvl4pPr>
            <a:lvl5pPr marL="2057400" indent="-228600" algn="l" rtl="0" eaLnBrk="0" fontAlgn="base" hangingPunct="0">
              <a:spcBef>
                <a:spcPct val="20000"/>
              </a:spcBef>
              <a:spcAft>
                <a:spcPct val="0"/>
              </a:spcAft>
              <a:buChar char="»"/>
              <a:defRPr sz="2000">
                <a:solidFill>
                  <a:srgbClr val="111111"/>
                </a:solidFill>
                <a:latin typeface="+mn-lt"/>
              </a:defRPr>
            </a:lvl5pPr>
            <a:lvl6pPr marL="2514600" indent="-228600" algn="l" rtl="0" fontAlgn="base">
              <a:spcBef>
                <a:spcPct val="20000"/>
              </a:spcBef>
              <a:spcAft>
                <a:spcPct val="0"/>
              </a:spcAft>
              <a:buChar char="»"/>
              <a:defRPr sz="2000">
                <a:solidFill>
                  <a:srgbClr val="111111"/>
                </a:solidFill>
                <a:latin typeface="+mn-lt"/>
              </a:defRPr>
            </a:lvl6pPr>
            <a:lvl7pPr marL="2971800" indent="-228600" algn="l" rtl="0" fontAlgn="base">
              <a:spcBef>
                <a:spcPct val="20000"/>
              </a:spcBef>
              <a:spcAft>
                <a:spcPct val="0"/>
              </a:spcAft>
              <a:buChar char="»"/>
              <a:defRPr sz="2000">
                <a:solidFill>
                  <a:srgbClr val="111111"/>
                </a:solidFill>
                <a:latin typeface="+mn-lt"/>
              </a:defRPr>
            </a:lvl7pPr>
            <a:lvl8pPr marL="3429000" indent="-228600" algn="l" rtl="0" fontAlgn="base">
              <a:spcBef>
                <a:spcPct val="20000"/>
              </a:spcBef>
              <a:spcAft>
                <a:spcPct val="0"/>
              </a:spcAft>
              <a:buChar char="»"/>
              <a:defRPr sz="2000">
                <a:solidFill>
                  <a:srgbClr val="111111"/>
                </a:solidFill>
                <a:latin typeface="+mn-lt"/>
              </a:defRPr>
            </a:lvl8pPr>
            <a:lvl9pPr marL="3886200" indent="-228600" algn="l" rtl="0" fontAlgn="base">
              <a:spcBef>
                <a:spcPct val="20000"/>
              </a:spcBef>
              <a:spcAft>
                <a:spcPct val="0"/>
              </a:spcAft>
              <a:buChar char="»"/>
              <a:defRPr sz="2000">
                <a:solidFill>
                  <a:srgbClr val="111111"/>
                </a:solidFill>
                <a:latin typeface="+mn-lt"/>
              </a:defRPr>
            </a:lvl9pPr>
          </a:lstStyle>
          <a:p>
            <a:pPr eaLnBrk="1" hangingPunct="1">
              <a:spcBef>
                <a:spcPts val="1200"/>
              </a:spcBef>
              <a:buFont typeface="Arial" panose="020B0604020202020204" pitchFamily="34" charset="0"/>
              <a:buChar char="•"/>
            </a:pPr>
            <a:r>
              <a:rPr lang="en-US" altLang="en-US" sz="2000" kern="0" dirty="0">
                <a:solidFill>
                  <a:schemeClr val="tx1"/>
                </a:solidFill>
                <a:effectLst/>
              </a:rPr>
              <a:t>GWP is proposing to increase the low income bill discount from $13 to $15 a month starting July 2018</a:t>
            </a:r>
          </a:p>
          <a:p>
            <a:pPr eaLnBrk="1" hangingPunct="1">
              <a:spcBef>
                <a:spcPts val="1200"/>
              </a:spcBef>
              <a:buFont typeface="Arial" panose="020B0604020202020204" pitchFamily="34" charset="0"/>
              <a:buChar char="•"/>
            </a:pPr>
            <a:endParaRPr lang="en-US" altLang="en-US" sz="2000" kern="0" dirty="0">
              <a:solidFill>
                <a:schemeClr val="tx1"/>
              </a:solidFill>
              <a:effectLst/>
            </a:endParaRPr>
          </a:p>
          <a:p>
            <a:pPr eaLnBrk="1" hangingPunct="1">
              <a:spcBef>
                <a:spcPts val="1200"/>
              </a:spcBef>
              <a:buFont typeface="Arial" panose="020B0604020202020204" pitchFamily="34" charset="0"/>
              <a:buChar char="•"/>
            </a:pPr>
            <a:r>
              <a:rPr lang="en-US" altLang="en-US" sz="2000" kern="0" dirty="0">
                <a:solidFill>
                  <a:schemeClr val="tx1"/>
                </a:solidFill>
                <a:effectLst/>
              </a:rPr>
              <a:t>Last Year, GWP provided bill discounts and other services to 13,890 low income households (approximately 15% of our customers)</a:t>
            </a:r>
          </a:p>
          <a:p>
            <a:pPr eaLnBrk="1" hangingPunct="1">
              <a:spcBef>
                <a:spcPts val="1200"/>
              </a:spcBef>
              <a:buFont typeface="Arial" panose="020B0604020202020204" pitchFamily="34" charset="0"/>
              <a:buChar char="•"/>
            </a:pPr>
            <a:endParaRPr lang="en-US" altLang="en-US" sz="2000" kern="0" dirty="0">
              <a:solidFill>
                <a:schemeClr val="tx1"/>
              </a:solidFill>
              <a:effectLst/>
            </a:endParaRPr>
          </a:p>
          <a:p>
            <a:pPr eaLnBrk="1" hangingPunct="1">
              <a:spcBef>
                <a:spcPts val="1200"/>
              </a:spcBef>
              <a:buFont typeface="Arial" panose="020B0604020202020204" pitchFamily="34" charset="0"/>
              <a:buChar char="•"/>
            </a:pPr>
            <a:r>
              <a:rPr lang="en-US" altLang="en-US" sz="2000" kern="0" dirty="0">
                <a:solidFill>
                  <a:schemeClr val="tx1"/>
                </a:solidFill>
                <a:effectLst/>
              </a:rPr>
              <a:t>$5.5 million is proposed for low income programs over the next two years</a:t>
            </a:r>
          </a:p>
        </p:txBody>
      </p:sp>
    </p:spTree>
    <p:extLst>
      <p:ext uri="{BB962C8B-B14F-4D97-AF65-F5344CB8AC3E}">
        <p14:creationId xmlns:p14="http://schemas.microsoft.com/office/powerpoint/2010/main" val="8179386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8100" y="260350"/>
            <a:ext cx="8229600" cy="808038"/>
          </a:xfrm>
        </p:spPr>
        <p:txBody>
          <a:bodyPr/>
          <a:lstStyle/>
          <a:p>
            <a:pPr eaLnBrk="1" hangingPunct="1"/>
            <a:r>
              <a:rPr lang="en-US" altLang="en-US" sz="3600" dirty="0"/>
              <a:t>Detailed PBC Approved and</a:t>
            </a:r>
            <a:br>
              <a:rPr lang="en-US" altLang="en-US" sz="3600" dirty="0"/>
            </a:br>
            <a:r>
              <a:rPr lang="en-US" altLang="en-US" sz="3600" dirty="0"/>
              <a:t>Proposed Budgets ($1000s)</a:t>
            </a:r>
          </a:p>
        </p:txBody>
      </p:sp>
      <p:pic>
        <p:nvPicPr>
          <p:cNvPr id="18436" name="Picture 6" descr="GWP_Logo_White.png                                             000FB06DOneTouch4 Plus-1               7C2604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0650" y="260350"/>
            <a:ext cx="1109663"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Slide Number Placeholder 5"/>
          <p:cNvSpPr txBox="1">
            <a:spLocks/>
          </p:cNvSpPr>
          <p:nvPr/>
        </p:nvSpPr>
        <p:spPr bwMode="auto">
          <a:xfrm>
            <a:off x="7010400" y="64008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rgbClr val="111111"/>
                </a:solidFill>
                <a:latin typeface="Avenir LT Std 45 Book" pitchFamily="34" charset="0"/>
              </a:defRPr>
            </a:lvl1pPr>
            <a:lvl2pPr marL="742950" indent="-285750" eaLnBrk="0" hangingPunct="0">
              <a:spcBef>
                <a:spcPct val="20000"/>
              </a:spcBef>
              <a:buChar char="–"/>
              <a:defRPr sz="2800">
                <a:solidFill>
                  <a:srgbClr val="111111"/>
                </a:solidFill>
                <a:latin typeface="Avenir LT Std 45 Book" pitchFamily="34" charset="0"/>
              </a:defRPr>
            </a:lvl2pPr>
            <a:lvl3pPr marL="1143000" indent="-228600" eaLnBrk="0" hangingPunct="0">
              <a:spcBef>
                <a:spcPct val="20000"/>
              </a:spcBef>
              <a:buChar char="•"/>
              <a:defRPr sz="2400">
                <a:solidFill>
                  <a:srgbClr val="111111"/>
                </a:solidFill>
                <a:latin typeface="Avenir LT Std 45 Book" pitchFamily="34" charset="0"/>
              </a:defRPr>
            </a:lvl3pPr>
            <a:lvl4pPr marL="1600200" indent="-228600" eaLnBrk="0" hangingPunct="0">
              <a:spcBef>
                <a:spcPct val="20000"/>
              </a:spcBef>
              <a:buChar char="–"/>
              <a:defRPr sz="2000">
                <a:solidFill>
                  <a:srgbClr val="111111"/>
                </a:solidFill>
                <a:latin typeface="Avenir LT Std 45 Book" pitchFamily="34" charset="0"/>
              </a:defRPr>
            </a:lvl4pPr>
            <a:lvl5pPr marL="2057400" indent="-228600" eaLnBrk="0" hangingPunct="0">
              <a:spcBef>
                <a:spcPct val="20000"/>
              </a:spcBef>
              <a:buChar char="»"/>
              <a:defRPr sz="2000">
                <a:solidFill>
                  <a:srgbClr val="111111"/>
                </a:solidFill>
                <a:latin typeface="Avenir LT Std 45 Book" pitchFamily="34" charset="0"/>
              </a:defRPr>
            </a:lvl5pPr>
            <a:lvl6pPr marL="2514600" indent="-228600" eaLnBrk="0" fontAlgn="base" hangingPunct="0">
              <a:spcBef>
                <a:spcPct val="20000"/>
              </a:spcBef>
              <a:spcAft>
                <a:spcPct val="0"/>
              </a:spcAft>
              <a:buChar char="»"/>
              <a:defRPr sz="2000">
                <a:solidFill>
                  <a:srgbClr val="111111"/>
                </a:solidFill>
                <a:latin typeface="Avenir LT Std 45 Book" pitchFamily="34" charset="0"/>
              </a:defRPr>
            </a:lvl6pPr>
            <a:lvl7pPr marL="2971800" indent="-228600" eaLnBrk="0" fontAlgn="base" hangingPunct="0">
              <a:spcBef>
                <a:spcPct val="20000"/>
              </a:spcBef>
              <a:spcAft>
                <a:spcPct val="0"/>
              </a:spcAft>
              <a:buChar char="»"/>
              <a:defRPr sz="2000">
                <a:solidFill>
                  <a:srgbClr val="111111"/>
                </a:solidFill>
                <a:latin typeface="Avenir LT Std 45 Book" pitchFamily="34" charset="0"/>
              </a:defRPr>
            </a:lvl7pPr>
            <a:lvl8pPr marL="3429000" indent="-228600" eaLnBrk="0" fontAlgn="base" hangingPunct="0">
              <a:spcBef>
                <a:spcPct val="20000"/>
              </a:spcBef>
              <a:spcAft>
                <a:spcPct val="0"/>
              </a:spcAft>
              <a:buChar char="»"/>
              <a:defRPr sz="2000">
                <a:solidFill>
                  <a:srgbClr val="111111"/>
                </a:solidFill>
                <a:latin typeface="Avenir LT Std 45 Book" pitchFamily="34" charset="0"/>
              </a:defRPr>
            </a:lvl8pPr>
            <a:lvl9pPr marL="3886200" indent="-228600" eaLnBrk="0" fontAlgn="base" hangingPunct="0">
              <a:spcBef>
                <a:spcPct val="20000"/>
              </a:spcBef>
              <a:spcAft>
                <a:spcPct val="0"/>
              </a:spcAft>
              <a:buChar char="»"/>
              <a:defRPr sz="2000">
                <a:solidFill>
                  <a:srgbClr val="111111"/>
                </a:solidFill>
                <a:latin typeface="Avenir LT Std 45 Book" pitchFamily="34" charset="0"/>
              </a:defRPr>
            </a:lvl9pPr>
          </a:lstStyle>
          <a:p>
            <a:pPr algn="ctr" eaLnBrk="1" hangingPunct="1">
              <a:spcBef>
                <a:spcPct val="0"/>
              </a:spcBef>
              <a:buFontTx/>
              <a:buNone/>
            </a:pPr>
            <a:r>
              <a:rPr lang="en-US" altLang="en-US" sz="1800" dirty="0">
                <a:solidFill>
                  <a:schemeClr val="tx1"/>
                </a:solidFill>
                <a:effectLst/>
                <a:latin typeface="Arial" charset="0"/>
              </a:rPr>
              <a:t>Slide </a:t>
            </a:r>
            <a:fld id="{CEFC6507-A79C-4FA6-B27E-15969202C82F}" type="slidenum">
              <a:rPr lang="en-US" altLang="en-US" sz="1800">
                <a:solidFill>
                  <a:schemeClr val="tx1"/>
                </a:solidFill>
                <a:effectLst/>
                <a:latin typeface="Arial" charset="0"/>
              </a:rPr>
              <a:pPr algn="ctr" eaLnBrk="1" hangingPunct="1">
                <a:spcBef>
                  <a:spcPct val="0"/>
                </a:spcBef>
                <a:buFontTx/>
                <a:buNone/>
              </a:pPr>
              <a:t>11</a:t>
            </a:fld>
            <a:endParaRPr lang="en-US" altLang="en-US" sz="1800" dirty="0">
              <a:solidFill>
                <a:schemeClr val="tx1"/>
              </a:solidFill>
              <a:effectLst/>
              <a:latin typeface="Arial" charset="0"/>
            </a:endParaRPr>
          </a:p>
        </p:txBody>
      </p:sp>
      <p:sp>
        <p:nvSpPr>
          <p:cNvPr id="5" name="Rectangle 4"/>
          <p:cNvSpPr txBox="1">
            <a:spLocks/>
          </p:cNvSpPr>
          <p:nvPr/>
        </p:nvSpPr>
        <p:spPr bwMode="auto">
          <a:xfrm>
            <a:off x="533400" y="1514128"/>
            <a:ext cx="8229600" cy="4886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111111"/>
                </a:solidFill>
                <a:latin typeface="+mn-lt"/>
                <a:ea typeface="+mn-ea"/>
                <a:cs typeface="+mn-cs"/>
              </a:defRPr>
            </a:lvl1pPr>
            <a:lvl2pPr marL="742950" indent="-285750" algn="l" rtl="0" eaLnBrk="0" fontAlgn="base" hangingPunct="0">
              <a:spcBef>
                <a:spcPct val="20000"/>
              </a:spcBef>
              <a:spcAft>
                <a:spcPct val="0"/>
              </a:spcAft>
              <a:buChar char="–"/>
              <a:defRPr sz="2800">
                <a:solidFill>
                  <a:srgbClr val="111111"/>
                </a:solidFill>
                <a:latin typeface="+mn-lt"/>
              </a:defRPr>
            </a:lvl2pPr>
            <a:lvl3pPr marL="1143000" indent="-228600" algn="l" rtl="0" eaLnBrk="0" fontAlgn="base" hangingPunct="0">
              <a:spcBef>
                <a:spcPct val="20000"/>
              </a:spcBef>
              <a:spcAft>
                <a:spcPct val="0"/>
              </a:spcAft>
              <a:buChar char="•"/>
              <a:defRPr sz="2400">
                <a:solidFill>
                  <a:srgbClr val="111111"/>
                </a:solidFill>
                <a:latin typeface="+mn-lt"/>
              </a:defRPr>
            </a:lvl3pPr>
            <a:lvl4pPr marL="1600200" indent="-228600" algn="l" rtl="0" eaLnBrk="0" fontAlgn="base" hangingPunct="0">
              <a:spcBef>
                <a:spcPct val="20000"/>
              </a:spcBef>
              <a:spcAft>
                <a:spcPct val="0"/>
              </a:spcAft>
              <a:buChar char="–"/>
              <a:defRPr sz="2000">
                <a:solidFill>
                  <a:srgbClr val="111111"/>
                </a:solidFill>
                <a:latin typeface="+mn-lt"/>
              </a:defRPr>
            </a:lvl4pPr>
            <a:lvl5pPr marL="2057400" indent="-228600" algn="l" rtl="0" eaLnBrk="0" fontAlgn="base" hangingPunct="0">
              <a:spcBef>
                <a:spcPct val="20000"/>
              </a:spcBef>
              <a:spcAft>
                <a:spcPct val="0"/>
              </a:spcAft>
              <a:buChar char="»"/>
              <a:defRPr sz="2000">
                <a:solidFill>
                  <a:srgbClr val="111111"/>
                </a:solidFill>
                <a:latin typeface="+mn-lt"/>
              </a:defRPr>
            </a:lvl5pPr>
            <a:lvl6pPr marL="2514600" indent="-228600" algn="l" rtl="0" fontAlgn="base">
              <a:spcBef>
                <a:spcPct val="20000"/>
              </a:spcBef>
              <a:spcAft>
                <a:spcPct val="0"/>
              </a:spcAft>
              <a:buChar char="»"/>
              <a:defRPr sz="2000">
                <a:solidFill>
                  <a:srgbClr val="111111"/>
                </a:solidFill>
                <a:latin typeface="+mn-lt"/>
              </a:defRPr>
            </a:lvl6pPr>
            <a:lvl7pPr marL="2971800" indent="-228600" algn="l" rtl="0" fontAlgn="base">
              <a:spcBef>
                <a:spcPct val="20000"/>
              </a:spcBef>
              <a:spcAft>
                <a:spcPct val="0"/>
              </a:spcAft>
              <a:buChar char="»"/>
              <a:defRPr sz="2000">
                <a:solidFill>
                  <a:srgbClr val="111111"/>
                </a:solidFill>
                <a:latin typeface="+mn-lt"/>
              </a:defRPr>
            </a:lvl7pPr>
            <a:lvl8pPr marL="3429000" indent="-228600" algn="l" rtl="0" fontAlgn="base">
              <a:spcBef>
                <a:spcPct val="20000"/>
              </a:spcBef>
              <a:spcAft>
                <a:spcPct val="0"/>
              </a:spcAft>
              <a:buChar char="»"/>
              <a:defRPr sz="2000">
                <a:solidFill>
                  <a:srgbClr val="111111"/>
                </a:solidFill>
                <a:latin typeface="+mn-lt"/>
              </a:defRPr>
            </a:lvl8pPr>
            <a:lvl9pPr marL="3886200" indent="-228600" algn="l" rtl="0" fontAlgn="base">
              <a:spcBef>
                <a:spcPct val="20000"/>
              </a:spcBef>
              <a:spcAft>
                <a:spcPct val="0"/>
              </a:spcAft>
              <a:buChar char="»"/>
              <a:defRPr sz="2000">
                <a:solidFill>
                  <a:srgbClr val="111111"/>
                </a:solidFill>
                <a:latin typeface="+mn-lt"/>
              </a:defRPr>
            </a:lvl9pPr>
          </a:lstStyle>
          <a:p>
            <a:pPr marL="0" indent="0" eaLnBrk="1" hangingPunct="1">
              <a:buNone/>
            </a:pPr>
            <a:endParaRPr lang="en-US" altLang="en-US" sz="2800" kern="0" dirty="0">
              <a:latin typeface="Calibri" pitchFamily="34" charset="0"/>
            </a:endParaRPr>
          </a:p>
        </p:txBody>
      </p:sp>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825" y="1304925"/>
            <a:ext cx="8896350" cy="4943475"/>
          </a:xfrm>
          <a:prstGeom prst="rect">
            <a:avLst/>
          </a:prstGeom>
          <a:solidFill>
            <a:srgbClr val="FFFFFF"/>
          </a:solidFill>
          <a:ln>
            <a:noFill/>
          </a:ln>
          <a:effectLst/>
          <a:extLst/>
        </p:spPr>
      </p:pic>
    </p:spTree>
    <p:extLst>
      <p:ext uri="{BB962C8B-B14F-4D97-AF65-F5344CB8AC3E}">
        <p14:creationId xmlns:p14="http://schemas.microsoft.com/office/powerpoint/2010/main" val="22938917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5881" y="254000"/>
            <a:ext cx="8229600" cy="808038"/>
          </a:xfrm>
        </p:spPr>
        <p:txBody>
          <a:bodyPr/>
          <a:lstStyle/>
          <a:p>
            <a:pPr eaLnBrk="1" hangingPunct="1"/>
            <a:r>
              <a:rPr lang="en-US" altLang="en-US" sz="3600" dirty="0"/>
              <a:t>Detailed Approved and</a:t>
            </a:r>
            <a:br>
              <a:rPr lang="en-US" altLang="en-US" sz="3600" dirty="0"/>
            </a:br>
            <a:r>
              <a:rPr lang="en-US" altLang="en-US" sz="3600" dirty="0"/>
              <a:t>Proposed PBC Budgets ($1000s)</a:t>
            </a:r>
          </a:p>
        </p:txBody>
      </p:sp>
      <p:pic>
        <p:nvPicPr>
          <p:cNvPr id="18436" name="Picture 6" descr="GWP_Logo_White.png                                             000FB06DOneTouch4 Plus-1               7C2604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0650" y="260350"/>
            <a:ext cx="1109663"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Slide Number Placeholder 5"/>
          <p:cNvSpPr txBox="1">
            <a:spLocks/>
          </p:cNvSpPr>
          <p:nvPr/>
        </p:nvSpPr>
        <p:spPr bwMode="auto">
          <a:xfrm>
            <a:off x="7010400" y="64008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rgbClr val="111111"/>
                </a:solidFill>
                <a:latin typeface="Avenir LT Std 45 Book" pitchFamily="34" charset="0"/>
              </a:defRPr>
            </a:lvl1pPr>
            <a:lvl2pPr marL="742950" indent="-285750" eaLnBrk="0" hangingPunct="0">
              <a:spcBef>
                <a:spcPct val="20000"/>
              </a:spcBef>
              <a:buChar char="–"/>
              <a:defRPr sz="2800">
                <a:solidFill>
                  <a:srgbClr val="111111"/>
                </a:solidFill>
                <a:latin typeface="Avenir LT Std 45 Book" pitchFamily="34" charset="0"/>
              </a:defRPr>
            </a:lvl2pPr>
            <a:lvl3pPr marL="1143000" indent="-228600" eaLnBrk="0" hangingPunct="0">
              <a:spcBef>
                <a:spcPct val="20000"/>
              </a:spcBef>
              <a:buChar char="•"/>
              <a:defRPr sz="2400">
                <a:solidFill>
                  <a:srgbClr val="111111"/>
                </a:solidFill>
                <a:latin typeface="Avenir LT Std 45 Book" pitchFamily="34" charset="0"/>
              </a:defRPr>
            </a:lvl3pPr>
            <a:lvl4pPr marL="1600200" indent="-228600" eaLnBrk="0" hangingPunct="0">
              <a:spcBef>
                <a:spcPct val="20000"/>
              </a:spcBef>
              <a:buChar char="–"/>
              <a:defRPr sz="2000">
                <a:solidFill>
                  <a:srgbClr val="111111"/>
                </a:solidFill>
                <a:latin typeface="Avenir LT Std 45 Book" pitchFamily="34" charset="0"/>
              </a:defRPr>
            </a:lvl4pPr>
            <a:lvl5pPr marL="2057400" indent="-228600" eaLnBrk="0" hangingPunct="0">
              <a:spcBef>
                <a:spcPct val="20000"/>
              </a:spcBef>
              <a:buChar char="»"/>
              <a:defRPr sz="2000">
                <a:solidFill>
                  <a:srgbClr val="111111"/>
                </a:solidFill>
                <a:latin typeface="Avenir LT Std 45 Book" pitchFamily="34" charset="0"/>
              </a:defRPr>
            </a:lvl5pPr>
            <a:lvl6pPr marL="2514600" indent="-228600" eaLnBrk="0" fontAlgn="base" hangingPunct="0">
              <a:spcBef>
                <a:spcPct val="20000"/>
              </a:spcBef>
              <a:spcAft>
                <a:spcPct val="0"/>
              </a:spcAft>
              <a:buChar char="»"/>
              <a:defRPr sz="2000">
                <a:solidFill>
                  <a:srgbClr val="111111"/>
                </a:solidFill>
                <a:latin typeface="Avenir LT Std 45 Book" pitchFamily="34" charset="0"/>
              </a:defRPr>
            </a:lvl6pPr>
            <a:lvl7pPr marL="2971800" indent="-228600" eaLnBrk="0" fontAlgn="base" hangingPunct="0">
              <a:spcBef>
                <a:spcPct val="20000"/>
              </a:spcBef>
              <a:spcAft>
                <a:spcPct val="0"/>
              </a:spcAft>
              <a:buChar char="»"/>
              <a:defRPr sz="2000">
                <a:solidFill>
                  <a:srgbClr val="111111"/>
                </a:solidFill>
                <a:latin typeface="Avenir LT Std 45 Book" pitchFamily="34" charset="0"/>
              </a:defRPr>
            </a:lvl7pPr>
            <a:lvl8pPr marL="3429000" indent="-228600" eaLnBrk="0" fontAlgn="base" hangingPunct="0">
              <a:spcBef>
                <a:spcPct val="20000"/>
              </a:spcBef>
              <a:spcAft>
                <a:spcPct val="0"/>
              </a:spcAft>
              <a:buChar char="»"/>
              <a:defRPr sz="2000">
                <a:solidFill>
                  <a:srgbClr val="111111"/>
                </a:solidFill>
                <a:latin typeface="Avenir LT Std 45 Book" pitchFamily="34" charset="0"/>
              </a:defRPr>
            </a:lvl8pPr>
            <a:lvl9pPr marL="3886200" indent="-228600" eaLnBrk="0" fontAlgn="base" hangingPunct="0">
              <a:spcBef>
                <a:spcPct val="20000"/>
              </a:spcBef>
              <a:spcAft>
                <a:spcPct val="0"/>
              </a:spcAft>
              <a:buChar char="»"/>
              <a:defRPr sz="2000">
                <a:solidFill>
                  <a:srgbClr val="111111"/>
                </a:solidFill>
                <a:latin typeface="Avenir LT Std 45 Book" pitchFamily="34" charset="0"/>
              </a:defRPr>
            </a:lvl9pPr>
          </a:lstStyle>
          <a:p>
            <a:pPr algn="ctr" eaLnBrk="1" hangingPunct="1">
              <a:spcBef>
                <a:spcPct val="0"/>
              </a:spcBef>
              <a:buFontTx/>
              <a:buNone/>
            </a:pPr>
            <a:r>
              <a:rPr lang="en-US" altLang="en-US" sz="1800" dirty="0">
                <a:solidFill>
                  <a:schemeClr val="tx1"/>
                </a:solidFill>
                <a:effectLst/>
                <a:latin typeface="Arial" charset="0"/>
              </a:rPr>
              <a:t>Slide </a:t>
            </a:r>
            <a:fld id="{CEFC6507-A79C-4FA6-B27E-15969202C82F}" type="slidenum">
              <a:rPr lang="en-US" altLang="en-US" sz="1800">
                <a:solidFill>
                  <a:schemeClr val="tx1"/>
                </a:solidFill>
                <a:effectLst/>
                <a:latin typeface="Arial" charset="0"/>
              </a:rPr>
              <a:pPr algn="ctr" eaLnBrk="1" hangingPunct="1">
                <a:spcBef>
                  <a:spcPct val="0"/>
                </a:spcBef>
                <a:buFontTx/>
                <a:buNone/>
              </a:pPr>
              <a:t>12</a:t>
            </a:fld>
            <a:endParaRPr lang="en-US" altLang="en-US" sz="1800" dirty="0">
              <a:solidFill>
                <a:schemeClr val="tx1"/>
              </a:solidFill>
              <a:effectLst/>
              <a:latin typeface="Arial" charset="0"/>
            </a:endParaRPr>
          </a:p>
        </p:txBody>
      </p:sp>
      <p:sp>
        <p:nvSpPr>
          <p:cNvPr id="5" name="Rectangle 4"/>
          <p:cNvSpPr txBox="1">
            <a:spLocks/>
          </p:cNvSpPr>
          <p:nvPr/>
        </p:nvSpPr>
        <p:spPr bwMode="auto">
          <a:xfrm>
            <a:off x="494288" y="1514128"/>
            <a:ext cx="8229600" cy="4734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111111"/>
                </a:solidFill>
                <a:latin typeface="+mn-lt"/>
                <a:ea typeface="+mn-ea"/>
                <a:cs typeface="+mn-cs"/>
              </a:defRPr>
            </a:lvl1pPr>
            <a:lvl2pPr marL="742950" indent="-285750" algn="l" rtl="0" eaLnBrk="0" fontAlgn="base" hangingPunct="0">
              <a:spcBef>
                <a:spcPct val="20000"/>
              </a:spcBef>
              <a:spcAft>
                <a:spcPct val="0"/>
              </a:spcAft>
              <a:buChar char="–"/>
              <a:defRPr sz="2800">
                <a:solidFill>
                  <a:srgbClr val="111111"/>
                </a:solidFill>
                <a:latin typeface="+mn-lt"/>
              </a:defRPr>
            </a:lvl2pPr>
            <a:lvl3pPr marL="1143000" indent="-228600" algn="l" rtl="0" eaLnBrk="0" fontAlgn="base" hangingPunct="0">
              <a:spcBef>
                <a:spcPct val="20000"/>
              </a:spcBef>
              <a:spcAft>
                <a:spcPct val="0"/>
              </a:spcAft>
              <a:buChar char="•"/>
              <a:defRPr sz="2400">
                <a:solidFill>
                  <a:srgbClr val="111111"/>
                </a:solidFill>
                <a:latin typeface="+mn-lt"/>
              </a:defRPr>
            </a:lvl3pPr>
            <a:lvl4pPr marL="1600200" indent="-228600" algn="l" rtl="0" eaLnBrk="0" fontAlgn="base" hangingPunct="0">
              <a:spcBef>
                <a:spcPct val="20000"/>
              </a:spcBef>
              <a:spcAft>
                <a:spcPct val="0"/>
              </a:spcAft>
              <a:buChar char="–"/>
              <a:defRPr sz="2000">
                <a:solidFill>
                  <a:srgbClr val="111111"/>
                </a:solidFill>
                <a:latin typeface="+mn-lt"/>
              </a:defRPr>
            </a:lvl4pPr>
            <a:lvl5pPr marL="2057400" indent="-228600" algn="l" rtl="0" eaLnBrk="0" fontAlgn="base" hangingPunct="0">
              <a:spcBef>
                <a:spcPct val="20000"/>
              </a:spcBef>
              <a:spcAft>
                <a:spcPct val="0"/>
              </a:spcAft>
              <a:buChar char="»"/>
              <a:defRPr sz="2000">
                <a:solidFill>
                  <a:srgbClr val="111111"/>
                </a:solidFill>
                <a:latin typeface="+mn-lt"/>
              </a:defRPr>
            </a:lvl5pPr>
            <a:lvl6pPr marL="2514600" indent="-228600" algn="l" rtl="0" fontAlgn="base">
              <a:spcBef>
                <a:spcPct val="20000"/>
              </a:spcBef>
              <a:spcAft>
                <a:spcPct val="0"/>
              </a:spcAft>
              <a:buChar char="»"/>
              <a:defRPr sz="2000">
                <a:solidFill>
                  <a:srgbClr val="111111"/>
                </a:solidFill>
                <a:latin typeface="+mn-lt"/>
              </a:defRPr>
            </a:lvl6pPr>
            <a:lvl7pPr marL="2971800" indent="-228600" algn="l" rtl="0" fontAlgn="base">
              <a:spcBef>
                <a:spcPct val="20000"/>
              </a:spcBef>
              <a:spcAft>
                <a:spcPct val="0"/>
              </a:spcAft>
              <a:buChar char="»"/>
              <a:defRPr sz="2000">
                <a:solidFill>
                  <a:srgbClr val="111111"/>
                </a:solidFill>
                <a:latin typeface="+mn-lt"/>
              </a:defRPr>
            </a:lvl7pPr>
            <a:lvl8pPr marL="3429000" indent="-228600" algn="l" rtl="0" fontAlgn="base">
              <a:spcBef>
                <a:spcPct val="20000"/>
              </a:spcBef>
              <a:spcAft>
                <a:spcPct val="0"/>
              </a:spcAft>
              <a:buChar char="»"/>
              <a:defRPr sz="2000">
                <a:solidFill>
                  <a:srgbClr val="111111"/>
                </a:solidFill>
                <a:latin typeface="+mn-lt"/>
              </a:defRPr>
            </a:lvl8pPr>
            <a:lvl9pPr marL="3886200" indent="-228600" algn="l" rtl="0" fontAlgn="base">
              <a:spcBef>
                <a:spcPct val="20000"/>
              </a:spcBef>
              <a:spcAft>
                <a:spcPct val="0"/>
              </a:spcAft>
              <a:buChar char="»"/>
              <a:defRPr sz="2000">
                <a:solidFill>
                  <a:srgbClr val="111111"/>
                </a:solidFill>
                <a:latin typeface="+mn-lt"/>
              </a:defRPr>
            </a:lvl9pPr>
          </a:lstStyle>
          <a:p>
            <a:pPr marL="0" indent="0" eaLnBrk="1" hangingPunct="1">
              <a:buNone/>
            </a:pPr>
            <a:endParaRPr lang="en-US" altLang="en-US" sz="2800" kern="0" dirty="0">
              <a:latin typeface="Calibri" pitchFamily="34" charset="0"/>
            </a:endParaRPr>
          </a:p>
          <a:p>
            <a:pPr marL="0" indent="-457200" eaLnBrk="1" hangingPunct="1"/>
            <a:endParaRPr lang="en-US" altLang="en-US" sz="2800" kern="0" dirty="0">
              <a:latin typeface="Calibri" pitchFamily="34" charset="0"/>
            </a:endParaRPr>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825" y="1362075"/>
            <a:ext cx="8896350" cy="3819525"/>
          </a:xfrm>
          <a:prstGeom prst="rect">
            <a:avLst/>
          </a:prstGeom>
          <a:solidFill>
            <a:srgbClr val="FFFFFF"/>
          </a:solidFill>
          <a:ln>
            <a:noFill/>
          </a:ln>
          <a:effectLst/>
          <a:extLst/>
        </p:spPr>
      </p:pic>
    </p:spTree>
    <p:extLst>
      <p:ext uri="{BB962C8B-B14F-4D97-AF65-F5344CB8AC3E}">
        <p14:creationId xmlns:p14="http://schemas.microsoft.com/office/powerpoint/2010/main" val="28690969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61925" y="260350"/>
            <a:ext cx="8229600" cy="808038"/>
          </a:xfrm>
        </p:spPr>
        <p:txBody>
          <a:bodyPr/>
          <a:lstStyle/>
          <a:p>
            <a:pPr eaLnBrk="1" hangingPunct="1"/>
            <a:r>
              <a:rPr lang="en-US" altLang="en-US" sz="3600" dirty="0"/>
              <a:t>Detailed Approved and</a:t>
            </a:r>
            <a:br>
              <a:rPr lang="en-US" altLang="en-US" sz="3600" dirty="0"/>
            </a:br>
            <a:r>
              <a:rPr lang="en-US" altLang="en-US" sz="3600" dirty="0"/>
              <a:t>Proposed PBC Budgets ($1000s)</a:t>
            </a:r>
          </a:p>
        </p:txBody>
      </p:sp>
      <p:pic>
        <p:nvPicPr>
          <p:cNvPr id="18436" name="Picture 6" descr="GWP_Logo_White.png                                             000FB06DOneTouch4 Plus-1               7C2604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0650" y="260350"/>
            <a:ext cx="1109663"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Slide Number Placeholder 5"/>
          <p:cNvSpPr txBox="1">
            <a:spLocks/>
          </p:cNvSpPr>
          <p:nvPr/>
        </p:nvSpPr>
        <p:spPr bwMode="auto">
          <a:xfrm>
            <a:off x="7010400" y="64008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rgbClr val="111111"/>
                </a:solidFill>
                <a:latin typeface="Avenir LT Std 45 Book" pitchFamily="34" charset="0"/>
              </a:defRPr>
            </a:lvl1pPr>
            <a:lvl2pPr marL="742950" indent="-285750" eaLnBrk="0" hangingPunct="0">
              <a:spcBef>
                <a:spcPct val="20000"/>
              </a:spcBef>
              <a:buChar char="–"/>
              <a:defRPr sz="2800">
                <a:solidFill>
                  <a:srgbClr val="111111"/>
                </a:solidFill>
                <a:latin typeface="Avenir LT Std 45 Book" pitchFamily="34" charset="0"/>
              </a:defRPr>
            </a:lvl2pPr>
            <a:lvl3pPr marL="1143000" indent="-228600" eaLnBrk="0" hangingPunct="0">
              <a:spcBef>
                <a:spcPct val="20000"/>
              </a:spcBef>
              <a:buChar char="•"/>
              <a:defRPr sz="2400">
                <a:solidFill>
                  <a:srgbClr val="111111"/>
                </a:solidFill>
                <a:latin typeface="Avenir LT Std 45 Book" pitchFamily="34" charset="0"/>
              </a:defRPr>
            </a:lvl3pPr>
            <a:lvl4pPr marL="1600200" indent="-228600" eaLnBrk="0" hangingPunct="0">
              <a:spcBef>
                <a:spcPct val="20000"/>
              </a:spcBef>
              <a:buChar char="–"/>
              <a:defRPr sz="2000">
                <a:solidFill>
                  <a:srgbClr val="111111"/>
                </a:solidFill>
                <a:latin typeface="Avenir LT Std 45 Book" pitchFamily="34" charset="0"/>
              </a:defRPr>
            </a:lvl4pPr>
            <a:lvl5pPr marL="2057400" indent="-228600" eaLnBrk="0" hangingPunct="0">
              <a:spcBef>
                <a:spcPct val="20000"/>
              </a:spcBef>
              <a:buChar char="»"/>
              <a:defRPr sz="2000">
                <a:solidFill>
                  <a:srgbClr val="111111"/>
                </a:solidFill>
                <a:latin typeface="Avenir LT Std 45 Book" pitchFamily="34" charset="0"/>
              </a:defRPr>
            </a:lvl5pPr>
            <a:lvl6pPr marL="2514600" indent="-228600" eaLnBrk="0" fontAlgn="base" hangingPunct="0">
              <a:spcBef>
                <a:spcPct val="20000"/>
              </a:spcBef>
              <a:spcAft>
                <a:spcPct val="0"/>
              </a:spcAft>
              <a:buChar char="»"/>
              <a:defRPr sz="2000">
                <a:solidFill>
                  <a:srgbClr val="111111"/>
                </a:solidFill>
                <a:latin typeface="Avenir LT Std 45 Book" pitchFamily="34" charset="0"/>
              </a:defRPr>
            </a:lvl6pPr>
            <a:lvl7pPr marL="2971800" indent="-228600" eaLnBrk="0" fontAlgn="base" hangingPunct="0">
              <a:spcBef>
                <a:spcPct val="20000"/>
              </a:spcBef>
              <a:spcAft>
                <a:spcPct val="0"/>
              </a:spcAft>
              <a:buChar char="»"/>
              <a:defRPr sz="2000">
                <a:solidFill>
                  <a:srgbClr val="111111"/>
                </a:solidFill>
                <a:latin typeface="Avenir LT Std 45 Book" pitchFamily="34" charset="0"/>
              </a:defRPr>
            </a:lvl7pPr>
            <a:lvl8pPr marL="3429000" indent="-228600" eaLnBrk="0" fontAlgn="base" hangingPunct="0">
              <a:spcBef>
                <a:spcPct val="20000"/>
              </a:spcBef>
              <a:spcAft>
                <a:spcPct val="0"/>
              </a:spcAft>
              <a:buChar char="»"/>
              <a:defRPr sz="2000">
                <a:solidFill>
                  <a:srgbClr val="111111"/>
                </a:solidFill>
                <a:latin typeface="Avenir LT Std 45 Book" pitchFamily="34" charset="0"/>
              </a:defRPr>
            </a:lvl8pPr>
            <a:lvl9pPr marL="3886200" indent="-228600" eaLnBrk="0" fontAlgn="base" hangingPunct="0">
              <a:spcBef>
                <a:spcPct val="20000"/>
              </a:spcBef>
              <a:spcAft>
                <a:spcPct val="0"/>
              </a:spcAft>
              <a:buChar char="»"/>
              <a:defRPr sz="2000">
                <a:solidFill>
                  <a:srgbClr val="111111"/>
                </a:solidFill>
                <a:latin typeface="Avenir LT Std 45 Book" pitchFamily="34" charset="0"/>
              </a:defRPr>
            </a:lvl9pPr>
          </a:lstStyle>
          <a:p>
            <a:pPr algn="ctr" eaLnBrk="1" hangingPunct="1">
              <a:spcBef>
                <a:spcPct val="0"/>
              </a:spcBef>
              <a:buFontTx/>
              <a:buNone/>
            </a:pPr>
            <a:r>
              <a:rPr lang="en-US" altLang="en-US" sz="1800" dirty="0">
                <a:solidFill>
                  <a:schemeClr val="tx1"/>
                </a:solidFill>
                <a:effectLst/>
                <a:latin typeface="Arial" charset="0"/>
              </a:rPr>
              <a:t>Slide </a:t>
            </a:r>
            <a:fld id="{CEFC6507-A79C-4FA6-B27E-15969202C82F}" type="slidenum">
              <a:rPr lang="en-US" altLang="en-US" sz="1800">
                <a:solidFill>
                  <a:schemeClr val="tx1"/>
                </a:solidFill>
                <a:effectLst/>
                <a:latin typeface="Arial" charset="0"/>
              </a:rPr>
              <a:pPr algn="ctr" eaLnBrk="1" hangingPunct="1">
                <a:spcBef>
                  <a:spcPct val="0"/>
                </a:spcBef>
                <a:buFontTx/>
                <a:buNone/>
              </a:pPr>
              <a:t>13</a:t>
            </a:fld>
            <a:endParaRPr lang="en-US" altLang="en-US" sz="1800" dirty="0">
              <a:solidFill>
                <a:schemeClr val="tx1"/>
              </a:solidFill>
              <a:effectLst/>
              <a:latin typeface="Arial" charset="0"/>
            </a:endParaRPr>
          </a:p>
        </p:txBody>
      </p:sp>
      <p:sp>
        <p:nvSpPr>
          <p:cNvPr id="5" name="Rectangle 4"/>
          <p:cNvSpPr txBox="1">
            <a:spLocks/>
          </p:cNvSpPr>
          <p:nvPr/>
        </p:nvSpPr>
        <p:spPr bwMode="auto">
          <a:xfrm>
            <a:off x="494288" y="1514128"/>
            <a:ext cx="8229600" cy="4734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111111"/>
                </a:solidFill>
                <a:latin typeface="+mn-lt"/>
                <a:ea typeface="+mn-ea"/>
                <a:cs typeface="+mn-cs"/>
              </a:defRPr>
            </a:lvl1pPr>
            <a:lvl2pPr marL="742950" indent="-285750" algn="l" rtl="0" eaLnBrk="0" fontAlgn="base" hangingPunct="0">
              <a:spcBef>
                <a:spcPct val="20000"/>
              </a:spcBef>
              <a:spcAft>
                <a:spcPct val="0"/>
              </a:spcAft>
              <a:buChar char="–"/>
              <a:defRPr sz="2800">
                <a:solidFill>
                  <a:srgbClr val="111111"/>
                </a:solidFill>
                <a:latin typeface="+mn-lt"/>
              </a:defRPr>
            </a:lvl2pPr>
            <a:lvl3pPr marL="1143000" indent="-228600" algn="l" rtl="0" eaLnBrk="0" fontAlgn="base" hangingPunct="0">
              <a:spcBef>
                <a:spcPct val="20000"/>
              </a:spcBef>
              <a:spcAft>
                <a:spcPct val="0"/>
              </a:spcAft>
              <a:buChar char="•"/>
              <a:defRPr sz="2400">
                <a:solidFill>
                  <a:srgbClr val="111111"/>
                </a:solidFill>
                <a:latin typeface="+mn-lt"/>
              </a:defRPr>
            </a:lvl3pPr>
            <a:lvl4pPr marL="1600200" indent="-228600" algn="l" rtl="0" eaLnBrk="0" fontAlgn="base" hangingPunct="0">
              <a:spcBef>
                <a:spcPct val="20000"/>
              </a:spcBef>
              <a:spcAft>
                <a:spcPct val="0"/>
              </a:spcAft>
              <a:buChar char="–"/>
              <a:defRPr sz="2000">
                <a:solidFill>
                  <a:srgbClr val="111111"/>
                </a:solidFill>
                <a:latin typeface="+mn-lt"/>
              </a:defRPr>
            </a:lvl4pPr>
            <a:lvl5pPr marL="2057400" indent="-228600" algn="l" rtl="0" eaLnBrk="0" fontAlgn="base" hangingPunct="0">
              <a:spcBef>
                <a:spcPct val="20000"/>
              </a:spcBef>
              <a:spcAft>
                <a:spcPct val="0"/>
              </a:spcAft>
              <a:buChar char="»"/>
              <a:defRPr sz="2000">
                <a:solidFill>
                  <a:srgbClr val="111111"/>
                </a:solidFill>
                <a:latin typeface="+mn-lt"/>
              </a:defRPr>
            </a:lvl5pPr>
            <a:lvl6pPr marL="2514600" indent="-228600" algn="l" rtl="0" fontAlgn="base">
              <a:spcBef>
                <a:spcPct val="20000"/>
              </a:spcBef>
              <a:spcAft>
                <a:spcPct val="0"/>
              </a:spcAft>
              <a:buChar char="»"/>
              <a:defRPr sz="2000">
                <a:solidFill>
                  <a:srgbClr val="111111"/>
                </a:solidFill>
                <a:latin typeface="+mn-lt"/>
              </a:defRPr>
            </a:lvl6pPr>
            <a:lvl7pPr marL="2971800" indent="-228600" algn="l" rtl="0" fontAlgn="base">
              <a:spcBef>
                <a:spcPct val="20000"/>
              </a:spcBef>
              <a:spcAft>
                <a:spcPct val="0"/>
              </a:spcAft>
              <a:buChar char="»"/>
              <a:defRPr sz="2000">
                <a:solidFill>
                  <a:srgbClr val="111111"/>
                </a:solidFill>
                <a:latin typeface="+mn-lt"/>
              </a:defRPr>
            </a:lvl7pPr>
            <a:lvl8pPr marL="3429000" indent="-228600" algn="l" rtl="0" fontAlgn="base">
              <a:spcBef>
                <a:spcPct val="20000"/>
              </a:spcBef>
              <a:spcAft>
                <a:spcPct val="0"/>
              </a:spcAft>
              <a:buChar char="»"/>
              <a:defRPr sz="2000">
                <a:solidFill>
                  <a:srgbClr val="111111"/>
                </a:solidFill>
                <a:latin typeface="+mn-lt"/>
              </a:defRPr>
            </a:lvl8pPr>
            <a:lvl9pPr marL="3886200" indent="-228600" algn="l" rtl="0" fontAlgn="base">
              <a:spcBef>
                <a:spcPct val="20000"/>
              </a:spcBef>
              <a:spcAft>
                <a:spcPct val="0"/>
              </a:spcAft>
              <a:buChar char="»"/>
              <a:defRPr sz="2000">
                <a:solidFill>
                  <a:srgbClr val="111111"/>
                </a:solidFill>
                <a:latin typeface="+mn-lt"/>
              </a:defRPr>
            </a:lvl9pPr>
          </a:lstStyle>
          <a:p>
            <a:pPr marL="0" indent="0" eaLnBrk="1" hangingPunct="1">
              <a:buNone/>
            </a:pPr>
            <a:endParaRPr lang="en-US" altLang="en-US" sz="2800" kern="0" dirty="0">
              <a:latin typeface="Calibri" pitchFamily="34" charset="0"/>
            </a:endParaRPr>
          </a:p>
          <a:p>
            <a:pPr marL="0" indent="-457200" eaLnBrk="1" hangingPunct="1"/>
            <a:endParaRPr lang="en-US" altLang="en-US" sz="2800" kern="0" dirty="0">
              <a:latin typeface="Calibri" pitchFamily="34" charset="0"/>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825" y="1304925"/>
            <a:ext cx="8896350" cy="494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4501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36525" y="260350"/>
            <a:ext cx="8229600" cy="808038"/>
          </a:xfrm>
        </p:spPr>
        <p:txBody>
          <a:bodyPr/>
          <a:lstStyle/>
          <a:p>
            <a:pPr eaLnBrk="1" hangingPunct="1"/>
            <a:r>
              <a:rPr lang="en-US" altLang="en-US" sz="3600" dirty="0"/>
              <a:t>Detailed Approved and</a:t>
            </a:r>
            <a:br>
              <a:rPr lang="en-US" altLang="en-US" sz="3600" dirty="0"/>
            </a:br>
            <a:r>
              <a:rPr lang="en-US" altLang="en-US" sz="3600" dirty="0"/>
              <a:t>Proposed PBC Budgets ($1000s)</a:t>
            </a:r>
          </a:p>
        </p:txBody>
      </p:sp>
      <p:pic>
        <p:nvPicPr>
          <p:cNvPr id="18436" name="Picture 6" descr="GWP_Logo_White.png                                             000FB06DOneTouch4 Plus-1               7C2604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0650" y="260350"/>
            <a:ext cx="1109663"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Slide Number Placeholder 5"/>
          <p:cNvSpPr txBox="1">
            <a:spLocks/>
          </p:cNvSpPr>
          <p:nvPr/>
        </p:nvSpPr>
        <p:spPr bwMode="auto">
          <a:xfrm>
            <a:off x="7010400" y="64008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rgbClr val="111111"/>
                </a:solidFill>
                <a:latin typeface="Avenir LT Std 45 Book" pitchFamily="34" charset="0"/>
              </a:defRPr>
            </a:lvl1pPr>
            <a:lvl2pPr marL="742950" indent="-285750" eaLnBrk="0" hangingPunct="0">
              <a:spcBef>
                <a:spcPct val="20000"/>
              </a:spcBef>
              <a:buChar char="–"/>
              <a:defRPr sz="2800">
                <a:solidFill>
                  <a:srgbClr val="111111"/>
                </a:solidFill>
                <a:latin typeface="Avenir LT Std 45 Book" pitchFamily="34" charset="0"/>
              </a:defRPr>
            </a:lvl2pPr>
            <a:lvl3pPr marL="1143000" indent="-228600" eaLnBrk="0" hangingPunct="0">
              <a:spcBef>
                <a:spcPct val="20000"/>
              </a:spcBef>
              <a:buChar char="•"/>
              <a:defRPr sz="2400">
                <a:solidFill>
                  <a:srgbClr val="111111"/>
                </a:solidFill>
                <a:latin typeface="Avenir LT Std 45 Book" pitchFamily="34" charset="0"/>
              </a:defRPr>
            </a:lvl3pPr>
            <a:lvl4pPr marL="1600200" indent="-228600" eaLnBrk="0" hangingPunct="0">
              <a:spcBef>
                <a:spcPct val="20000"/>
              </a:spcBef>
              <a:buChar char="–"/>
              <a:defRPr sz="2000">
                <a:solidFill>
                  <a:srgbClr val="111111"/>
                </a:solidFill>
                <a:latin typeface="Avenir LT Std 45 Book" pitchFamily="34" charset="0"/>
              </a:defRPr>
            </a:lvl4pPr>
            <a:lvl5pPr marL="2057400" indent="-228600" eaLnBrk="0" hangingPunct="0">
              <a:spcBef>
                <a:spcPct val="20000"/>
              </a:spcBef>
              <a:buChar char="»"/>
              <a:defRPr sz="2000">
                <a:solidFill>
                  <a:srgbClr val="111111"/>
                </a:solidFill>
                <a:latin typeface="Avenir LT Std 45 Book" pitchFamily="34" charset="0"/>
              </a:defRPr>
            </a:lvl5pPr>
            <a:lvl6pPr marL="2514600" indent="-228600" eaLnBrk="0" fontAlgn="base" hangingPunct="0">
              <a:spcBef>
                <a:spcPct val="20000"/>
              </a:spcBef>
              <a:spcAft>
                <a:spcPct val="0"/>
              </a:spcAft>
              <a:buChar char="»"/>
              <a:defRPr sz="2000">
                <a:solidFill>
                  <a:srgbClr val="111111"/>
                </a:solidFill>
                <a:latin typeface="Avenir LT Std 45 Book" pitchFamily="34" charset="0"/>
              </a:defRPr>
            </a:lvl6pPr>
            <a:lvl7pPr marL="2971800" indent="-228600" eaLnBrk="0" fontAlgn="base" hangingPunct="0">
              <a:spcBef>
                <a:spcPct val="20000"/>
              </a:spcBef>
              <a:spcAft>
                <a:spcPct val="0"/>
              </a:spcAft>
              <a:buChar char="»"/>
              <a:defRPr sz="2000">
                <a:solidFill>
                  <a:srgbClr val="111111"/>
                </a:solidFill>
                <a:latin typeface="Avenir LT Std 45 Book" pitchFamily="34" charset="0"/>
              </a:defRPr>
            </a:lvl7pPr>
            <a:lvl8pPr marL="3429000" indent="-228600" eaLnBrk="0" fontAlgn="base" hangingPunct="0">
              <a:spcBef>
                <a:spcPct val="20000"/>
              </a:spcBef>
              <a:spcAft>
                <a:spcPct val="0"/>
              </a:spcAft>
              <a:buChar char="»"/>
              <a:defRPr sz="2000">
                <a:solidFill>
                  <a:srgbClr val="111111"/>
                </a:solidFill>
                <a:latin typeface="Avenir LT Std 45 Book" pitchFamily="34" charset="0"/>
              </a:defRPr>
            </a:lvl8pPr>
            <a:lvl9pPr marL="3886200" indent="-228600" eaLnBrk="0" fontAlgn="base" hangingPunct="0">
              <a:spcBef>
                <a:spcPct val="20000"/>
              </a:spcBef>
              <a:spcAft>
                <a:spcPct val="0"/>
              </a:spcAft>
              <a:buChar char="»"/>
              <a:defRPr sz="2000">
                <a:solidFill>
                  <a:srgbClr val="111111"/>
                </a:solidFill>
                <a:latin typeface="Avenir LT Std 45 Book" pitchFamily="34" charset="0"/>
              </a:defRPr>
            </a:lvl9pPr>
          </a:lstStyle>
          <a:p>
            <a:pPr algn="ctr" eaLnBrk="1" hangingPunct="1">
              <a:spcBef>
                <a:spcPct val="0"/>
              </a:spcBef>
              <a:buFontTx/>
              <a:buNone/>
            </a:pPr>
            <a:r>
              <a:rPr lang="en-US" altLang="en-US" sz="1800" dirty="0">
                <a:solidFill>
                  <a:schemeClr val="tx1"/>
                </a:solidFill>
                <a:effectLst/>
                <a:latin typeface="Arial" charset="0"/>
              </a:rPr>
              <a:t>Slide </a:t>
            </a:r>
            <a:fld id="{CEFC6507-A79C-4FA6-B27E-15969202C82F}" type="slidenum">
              <a:rPr lang="en-US" altLang="en-US" sz="1800">
                <a:solidFill>
                  <a:schemeClr val="tx1"/>
                </a:solidFill>
                <a:effectLst/>
                <a:latin typeface="Arial" charset="0"/>
              </a:rPr>
              <a:pPr algn="ctr" eaLnBrk="1" hangingPunct="1">
                <a:spcBef>
                  <a:spcPct val="0"/>
                </a:spcBef>
                <a:buFontTx/>
                <a:buNone/>
              </a:pPr>
              <a:t>14</a:t>
            </a:fld>
            <a:endParaRPr lang="en-US" altLang="en-US" sz="1800" dirty="0">
              <a:solidFill>
                <a:schemeClr val="tx1"/>
              </a:solidFill>
              <a:effectLst/>
              <a:latin typeface="Arial" charset="0"/>
            </a:endParaRPr>
          </a:p>
        </p:txBody>
      </p:sp>
      <p:sp>
        <p:nvSpPr>
          <p:cNvPr id="5" name="Rectangle 4"/>
          <p:cNvSpPr txBox="1">
            <a:spLocks/>
          </p:cNvSpPr>
          <p:nvPr/>
        </p:nvSpPr>
        <p:spPr bwMode="auto">
          <a:xfrm>
            <a:off x="494288" y="1514128"/>
            <a:ext cx="8229600" cy="4734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111111"/>
                </a:solidFill>
                <a:latin typeface="+mn-lt"/>
                <a:ea typeface="+mn-ea"/>
                <a:cs typeface="+mn-cs"/>
              </a:defRPr>
            </a:lvl1pPr>
            <a:lvl2pPr marL="742950" indent="-285750" algn="l" rtl="0" eaLnBrk="0" fontAlgn="base" hangingPunct="0">
              <a:spcBef>
                <a:spcPct val="20000"/>
              </a:spcBef>
              <a:spcAft>
                <a:spcPct val="0"/>
              </a:spcAft>
              <a:buChar char="–"/>
              <a:defRPr sz="2800">
                <a:solidFill>
                  <a:srgbClr val="111111"/>
                </a:solidFill>
                <a:latin typeface="+mn-lt"/>
              </a:defRPr>
            </a:lvl2pPr>
            <a:lvl3pPr marL="1143000" indent="-228600" algn="l" rtl="0" eaLnBrk="0" fontAlgn="base" hangingPunct="0">
              <a:spcBef>
                <a:spcPct val="20000"/>
              </a:spcBef>
              <a:spcAft>
                <a:spcPct val="0"/>
              </a:spcAft>
              <a:buChar char="•"/>
              <a:defRPr sz="2400">
                <a:solidFill>
                  <a:srgbClr val="111111"/>
                </a:solidFill>
                <a:latin typeface="+mn-lt"/>
              </a:defRPr>
            </a:lvl3pPr>
            <a:lvl4pPr marL="1600200" indent="-228600" algn="l" rtl="0" eaLnBrk="0" fontAlgn="base" hangingPunct="0">
              <a:spcBef>
                <a:spcPct val="20000"/>
              </a:spcBef>
              <a:spcAft>
                <a:spcPct val="0"/>
              </a:spcAft>
              <a:buChar char="–"/>
              <a:defRPr sz="2000">
                <a:solidFill>
                  <a:srgbClr val="111111"/>
                </a:solidFill>
                <a:latin typeface="+mn-lt"/>
              </a:defRPr>
            </a:lvl4pPr>
            <a:lvl5pPr marL="2057400" indent="-228600" algn="l" rtl="0" eaLnBrk="0" fontAlgn="base" hangingPunct="0">
              <a:spcBef>
                <a:spcPct val="20000"/>
              </a:spcBef>
              <a:spcAft>
                <a:spcPct val="0"/>
              </a:spcAft>
              <a:buChar char="»"/>
              <a:defRPr sz="2000">
                <a:solidFill>
                  <a:srgbClr val="111111"/>
                </a:solidFill>
                <a:latin typeface="+mn-lt"/>
              </a:defRPr>
            </a:lvl5pPr>
            <a:lvl6pPr marL="2514600" indent="-228600" algn="l" rtl="0" fontAlgn="base">
              <a:spcBef>
                <a:spcPct val="20000"/>
              </a:spcBef>
              <a:spcAft>
                <a:spcPct val="0"/>
              </a:spcAft>
              <a:buChar char="»"/>
              <a:defRPr sz="2000">
                <a:solidFill>
                  <a:srgbClr val="111111"/>
                </a:solidFill>
                <a:latin typeface="+mn-lt"/>
              </a:defRPr>
            </a:lvl6pPr>
            <a:lvl7pPr marL="2971800" indent="-228600" algn="l" rtl="0" fontAlgn="base">
              <a:spcBef>
                <a:spcPct val="20000"/>
              </a:spcBef>
              <a:spcAft>
                <a:spcPct val="0"/>
              </a:spcAft>
              <a:buChar char="»"/>
              <a:defRPr sz="2000">
                <a:solidFill>
                  <a:srgbClr val="111111"/>
                </a:solidFill>
                <a:latin typeface="+mn-lt"/>
              </a:defRPr>
            </a:lvl7pPr>
            <a:lvl8pPr marL="3429000" indent="-228600" algn="l" rtl="0" fontAlgn="base">
              <a:spcBef>
                <a:spcPct val="20000"/>
              </a:spcBef>
              <a:spcAft>
                <a:spcPct val="0"/>
              </a:spcAft>
              <a:buChar char="»"/>
              <a:defRPr sz="2000">
                <a:solidFill>
                  <a:srgbClr val="111111"/>
                </a:solidFill>
                <a:latin typeface="+mn-lt"/>
              </a:defRPr>
            </a:lvl8pPr>
            <a:lvl9pPr marL="3886200" indent="-228600" algn="l" rtl="0" fontAlgn="base">
              <a:spcBef>
                <a:spcPct val="20000"/>
              </a:spcBef>
              <a:spcAft>
                <a:spcPct val="0"/>
              </a:spcAft>
              <a:buChar char="»"/>
              <a:defRPr sz="2000">
                <a:solidFill>
                  <a:srgbClr val="111111"/>
                </a:solidFill>
                <a:latin typeface="+mn-lt"/>
              </a:defRPr>
            </a:lvl9pPr>
          </a:lstStyle>
          <a:p>
            <a:pPr marL="0" indent="0" eaLnBrk="1" hangingPunct="1">
              <a:buNone/>
            </a:pPr>
            <a:endParaRPr lang="en-US" altLang="en-US" sz="2800" kern="0" dirty="0">
              <a:latin typeface="Calibri" pitchFamily="34" charset="0"/>
            </a:endParaRPr>
          </a:p>
          <a:p>
            <a:pPr marL="0" indent="-457200" eaLnBrk="1" hangingPunct="1"/>
            <a:endParaRPr lang="en-US" altLang="en-US" sz="2800" kern="0" dirty="0">
              <a:latin typeface="Calibri" pitchFamily="34" charset="0"/>
            </a:endParaRPr>
          </a:p>
        </p:txBody>
      </p:sp>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825" y="1295400"/>
            <a:ext cx="8896350" cy="450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0032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9963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12700" y="1590675"/>
            <a:ext cx="91313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rgbClr val="0070C0"/>
                </a:solidFill>
                <a:latin typeface="+mj-lt"/>
                <a:ea typeface="+mj-ea"/>
                <a:cs typeface="+mj-cs"/>
              </a:defRPr>
            </a:lvl1pPr>
            <a:lvl2pPr algn="l" rtl="0" eaLnBrk="1" fontAlgn="base" hangingPunct="1">
              <a:spcBef>
                <a:spcPct val="0"/>
              </a:spcBef>
              <a:spcAft>
                <a:spcPct val="0"/>
              </a:spcAft>
              <a:defRPr sz="4400">
                <a:solidFill>
                  <a:srgbClr val="111111"/>
                </a:solidFill>
                <a:latin typeface="Avenir LT Std 65 Medium" pitchFamily="34" charset="0"/>
              </a:defRPr>
            </a:lvl2pPr>
            <a:lvl3pPr algn="l" rtl="0" eaLnBrk="1" fontAlgn="base" hangingPunct="1">
              <a:spcBef>
                <a:spcPct val="0"/>
              </a:spcBef>
              <a:spcAft>
                <a:spcPct val="0"/>
              </a:spcAft>
              <a:defRPr sz="4400">
                <a:solidFill>
                  <a:srgbClr val="111111"/>
                </a:solidFill>
                <a:latin typeface="Avenir LT Std 65 Medium" pitchFamily="34" charset="0"/>
              </a:defRPr>
            </a:lvl3pPr>
            <a:lvl4pPr algn="l" rtl="0" eaLnBrk="1" fontAlgn="base" hangingPunct="1">
              <a:spcBef>
                <a:spcPct val="0"/>
              </a:spcBef>
              <a:spcAft>
                <a:spcPct val="0"/>
              </a:spcAft>
              <a:defRPr sz="4400">
                <a:solidFill>
                  <a:srgbClr val="111111"/>
                </a:solidFill>
                <a:latin typeface="Avenir LT Std 65 Medium" pitchFamily="34" charset="0"/>
              </a:defRPr>
            </a:lvl4pPr>
            <a:lvl5pPr algn="l" rtl="0" eaLnBrk="1" fontAlgn="base" hangingPunct="1">
              <a:spcBef>
                <a:spcPct val="0"/>
              </a:spcBef>
              <a:spcAft>
                <a:spcPct val="0"/>
              </a:spcAft>
              <a:defRPr sz="4400">
                <a:solidFill>
                  <a:srgbClr val="111111"/>
                </a:solidFill>
                <a:latin typeface="Avenir LT Std 65 Medium" pitchFamily="34" charset="0"/>
              </a:defRPr>
            </a:lvl5pPr>
            <a:lvl6pPr marL="457200" algn="l" rtl="0" eaLnBrk="1" fontAlgn="base" hangingPunct="1">
              <a:spcBef>
                <a:spcPct val="0"/>
              </a:spcBef>
              <a:spcAft>
                <a:spcPct val="0"/>
              </a:spcAft>
              <a:defRPr sz="4400">
                <a:solidFill>
                  <a:srgbClr val="111111"/>
                </a:solidFill>
                <a:latin typeface="Avenir LT Std 65 Medium" pitchFamily="34" charset="0"/>
              </a:defRPr>
            </a:lvl6pPr>
            <a:lvl7pPr marL="914400" algn="l" rtl="0" eaLnBrk="1" fontAlgn="base" hangingPunct="1">
              <a:spcBef>
                <a:spcPct val="0"/>
              </a:spcBef>
              <a:spcAft>
                <a:spcPct val="0"/>
              </a:spcAft>
              <a:defRPr sz="4400">
                <a:solidFill>
                  <a:srgbClr val="111111"/>
                </a:solidFill>
                <a:latin typeface="Avenir LT Std 65 Medium" pitchFamily="34" charset="0"/>
              </a:defRPr>
            </a:lvl7pPr>
            <a:lvl8pPr marL="1371600" algn="l" rtl="0" eaLnBrk="1" fontAlgn="base" hangingPunct="1">
              <a:spcBef>
                <a:spcPct val="0"/>
              </a:spcBef>
              <a:spcAft>
                <a:spcPct val="0"/>
              </a:spcAft>
              <a:defRPr sz="4400">
                <a:solidFill>
                  <a:srgbClr val="111111"/>
                </a:solidFill>
                <a:latin typeface="Avenir LT Std 65 Medium" pitchFamily="34" charset="0"/>
              </a:defRPr>
            </a:lvl8pPr>
            <a:lvl9pPr marL="1828800" algn="l" rtl="0" eaLnBrk="1" fontAlgn="base" hangingPunct="1">
              <a:spcBef>
                <a:spcPct val="0"/>
              </a:spcBef>
              <a:spcAft>
                <a:spcPct val="0"/>
              </a:spcAft>
              <a:defRPr sz="4400">
                <a:solidFill>
                  <a:srgbClr val="111111"/>
                </a:solidFill>
                <a:latin typeface="Avenir LT Std 65 Medium" pitchFamily="34" charset="0"/>
              </a:defRPr>
            </a:lvl9pPr>
          </a:lstStyle>
          <a:p>
            <a:pPr>
              <a:buFontTx/>
              <a:buNone/>
            </a:pPr>
            <a:r>
              <a:rPr lang="en-US" sz="4000" kern="0" dirty="0">
                <a:solidFill>
                  <a:schemeClr val="tx1"/>
                </a:solidFill>
                <a:effectLst/>
              </a:rPr>
              <a:t>City of Glendale</a:t>
            </a:r>
          </a:p>
        </p:txBody>
      </p:sp>
      <p:sp>
        <p:nvSpPr>
          <p:cNvPr id="7" name="Subtitle 2"/>
          <p:cNvSpPr txBox="1">
            <a:spLocks/>
          </p:cNvSpPr>
          <p:nvPr/>
        </p:nvSpPr>
        <p:spPr bwMode="auto">
          <a:xfrm>
            <a:off x="0" y="266700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070C0"/>
              </a:buClr>
              <a:buChar char="•"/>
              <a:defRPr sz="3200">
                <a:solidFill>
                  <a:srgbClr val="0070C0"/>
                </a:solidFill>
                <a:latin typeface="+mn-lt"/>
                <a:ea typeface="+mn-ea"/>
                <a:cs typeface="+mn-cs"/>
              </a:defRPr>
            </a:lvl1pPr>
            <a:lvl2pPr marL="742950" indent="-285750" algn="l" rtl="0" eaLnBrk="1" fontAlgn="base" hangingPunct="1">
              <a:spcBef>
                <a:spcPct val="20000"/>
              </a:spcBef>
              <a:spcAft>
                <a:spcPct val="0"/>
              </a:spcAft>
              <a:buFont typeface="Wingdings" panose="05000000000000000000" pitchFamily="2" charset="2"/>
              <a:buChar char="§"/>
              <a:defRPr sz="2800">
                <a:solidFill>
                  <a:srgbClr val="111111"/>
                </a:solidFill>
                <a:latin typeface="+mn-lt"/>
              </a:defRPr>
            </a:lvl2pPr>
            <a:lvl3pPr marL="1143000" indent="-228600" algn="l" rtl="0" eaLnBrk="1" fontAlgn="base" hangingPunct="1">
              <a:spcBef>
                <a:spcPct val="20000"/>
              </a:spcBef>
              <a:spcAft>
                <a:spcPct val="0"/>
              </a:spcAft>
              <a:buChar char="•"/>
              <a:defRPr sz="2400">
                <a:solidFill>
                  <a:srgbClr val="111111"/>
                </a:solidFill>
                <a:latin typeface="+mn-lt"/>
              </a:defRPr>
            </a:lvl3pPr>
            <a:lvl4pPr marL="1600200" indent="-228600" algn="l" rtl="0" eaLnBrk="1" fontAlgn="base" hangingPunct="1">
              <a:spcBef>
                <a:spcPct val="20000"/>
              </a:spcBef>
              <a:spcAft>
                <a:spcPct val="0"/>
              </a:spcAft>
              <a:buChar char="–"/>
              <a:defRPr sz="2000">
                <a:solidFill>
                  <a:srgbClr val="111111"/>
                </a:solidFill>
                <a:latin typeface="+mn-lt"/>
              </a:defRPr>
            </a:lvl4pPr>
            <a:lvl5pPr marL="2057400" indent="-228600" algn="l" rtl="0" eaLnBrk="1" fontAlgn="base" hangingPunct="1">
              <a:spcBef>
                <a:spcPct val="20000"/>
              </a:spcBef>
              <a:spcAft>
                <a:spcPct val="0"/>
              </a:spcAft>
              <a:buChar char="»"/>
              <a:defRPr sz="2000">
                <a:solidFill>
                  <a:srgbClr val="111111"/>
                </a:solidFill>
                <a:latin typeface="+mn-lt"/>
              </a:defRPr>
            </a:lvl5pPr>
            <a:lvl6pPr marL="2514600" indent="-228600" algn="l" rtl="0" eaLnBrk="1" fontAlgn="base" hangingPunct="1">
              <a:spcBef>
                <a:spcPct val="20000"/>
              </a:spcBef>
              <a:spcAft>
                <a:spcPct val="0"/>
              </a:spcAft>
              <a:buChar char="»"/>
              <a:defRPr sz="2000">
                <a:solidFill>
                  <a:srgbClr val="111111"/>
                </a:solidFill>
                <a:latin typeface="+mn-lt"/>
              </a:defRPr>
            </a:lvl6pPr>
            <a:lvl7pPr marL="2971800" indent="-228600" algn="l" rtl="0" eaLnBrk="1" fontAlgn="base" hangingPunct="1">
              <a:spcBef>
                <a:spcPct val="20000"/>
              </a:spcBef>
              <a:spcAft>
                <a:spcPct val="0"/>
              </a:spcAft>
              <a:buChar char="»"/>
              <a:defRPr sz="2000">
                <a:solidFill>
                  <a:srgbClr val="111111"/>
                </a:solidFill>
                <a:latin typeface="+mn-lt"/>
              </a:defRPr>
            </a:lvl7pPr>
            <a:lvl8pPr marL="3429000" indent="-228600" algn="l" rtl="0" eaLnBrk="1" fontAlgn="base" hangingPunct="1">
              <a:spcBef>
                <a:spcPct val="20000"/>
              </a:spcBef>
              <a:spcAft>
                <a:spcPct val="0"/>
              </a:spcAft>
              <a:buChar char="»"/>
              <a:defRPr sz="2000">
                <a:solidFill>
                  <a:srgbClr val="111111"/>
                </a:solidFill>
                <a:latin typeface="+mn-lt"/>
              </a:defRPr>
            </a:lvl8pPr>
            <a:lvl9pPr marL="3886200" indent="-228600" algn="l" rtl="0" eaLnBrk="1" fontAlgn="base" hangingPunct="1">
              <a:spcBef>
                <a:spcPct val="20000"/>
              </a:spcBef>
              <a:spcAft>
                <a:spcPct val="0"/>
              </a:spcAft>
              <a:buChar char="»"/>
              <a:defRPr sz="2000">
                <a:solidFill>
                  <a:srgbClr val="111111"/>
                </a:solidFill>
                <a:latin typeface="+mn-lt"/>
              </a:defRPr>
            </a:lvl9pPr>
          </a:lstStyle>
          <a:p>
            <a:pPr marL="0" indent="0" algn="ctr">
              <a:spcBef>
                <a:spcPts val="0"/>
              </a:spcBef>
              <a:buNone/>
            </a:pPr>
            <a:r>
              <a:rPr lang="en-US" sz="3600" i="1" kern="0" dirty="0">
                <a:effectLst/>
              </a:rPr>
              <a:t>GWP Cost of Service Analyses &amp; </a:t>
            </a:r>
          </a:p>
          <a:p>
            <a:pPr marL="0" indent="0" algn="ctr">
              <a:spcBef>
                <a:spcPts val="0"/>
              </a:spcBef>
              <a:buNone/>
            </a:pPr>
            <a:r>
              <a:rPr lang="en-US" sz="3600" i="1" kern="0" dirty="0">
                <a:effectLst/>
              </a:rPr>
              <a:t>Proposed 5-Year Rate Plans</a:t>
            </a:r>
          </a:p>
          <a:p>
            <a:pPr marL="0" indent="0" algn="ctr">
              <a:spcBef>
                <a:spcPts val="0"/>
              </a:spcBef>
              <a:buNone/>
            </a:pPr>
            <a:r>
              <a:rPr lang="en-US" sz="3600" i="1" kern="0" dirty="0" smtClean="0">
                <a:effectLst/>
              </a:rPr>
              <a:t>Water </a:t>
            </a:r>
            <a:r>
              <a:rPr lang="en-US" sz="3600" i="1" kern="0" dirty="0">
                <a:effectLst/>
              </a:rPr>
              <a:t>&amp; </a:t>
            </a:r>
            <a:r>
              <a:rPr lang="en-US" sz="3600" i="1" kern="0" dirty="0" smtClean="0">
                <a:effectLst/>
              </a:rPr>
              <a:t>Electric</a:t>
            </a:r>
            <a:endParaRPr lang="en-US" sz="3600" i="1" kern="0" dirty="0">
              <a:effectLst/>
            </a:endParaRPr>
          </a:p>
        </p:txBody>
      </p:sp>
      <p:sp>
        <p:nvSpPr>
          <p:cNvPr id="8" name="Text Placeholder 3"/>
          <p:cNvSpPr txBox="1">
            <a:spLocks/>
          </p:cNvSpPr>
          <p:nvPr/>
        </p:nvSpPr>
        <p:spPr>
          <a:xfrm>
            <a:off x="-38100" y="4451350"/>
            <a:ext cx="9144000" cy="850900"/>
          </a:xfrm>
          <a:prstGeom prst="rect">
            <a:avLst/>
          </a:prstGeom>
        </p:spPr>
        <p:txBody>
          <a:bodyPr/>
          <a:lstStyle>
            <a:lvl1pPr marL="342900" indent="-342900" algn="l" rtl="0" eaLnBrk="1" fontAlgn="base" hangingPunct="1">
              <a:spcBef>
                <a:spcPct val="20000"/>
              </a:spcBef>
              <a:spcAft>
                <a:spcPct val="0"/>
              </a:spcAft>
              <a:buClr>
                <a:srgbClr val="0070C0"/>
              </a:buClr>
              <a:buChar char="•"/>
              <a:defRPr sz="3200">
                <a:solidFill>
                  <a:srgbClr val="0070C0"/>
                </a:solidFill>
                <a:latin typeface="+mn-lt"/>
                <a:ea typeface="+mn-ea"/>
                <a:cs typeface="+mn-cs"/>
              </a:defRPr>
            </a:lvl1pPr>
            <a:lvl2pPr marL="742950" indent="-285750" algn="l" rtl="0" eaLnBrk="1" fontAlgn="base" hangingPunct="1">
              <a:spcBef>
                <a:spcPct val="20000"/>
              </a:spcBef>
              <a:spcAft>
                <a:spcPct val="0"/>
              </a:spcAft>
              <a:buFont typeface="Wingdings" panose="05000000000000000000" pitchFamily="2" charset="2"/>
              <a:buChar char="§"/>
              <a:defRPr sz="2800">
                <a:solidFill>
                  <a:srgbClr val="111111"/>
                </a:solidFill>
                <a:latin typeface="+mn-lt"/>
              </a:defRPr>
            </a:lvl2pPr>
            <a:lvl3pPr marL="1143000" indent="-228600" algn="l" rtl="0" eaLnBrk="1" fontAlgn="base" hangingPunct="1">
              <a:spcBef>
                <a:spcPct val="20000"/>
              </a:spcBef>
              <a:spcAft>
                <a:spcPct val="0"/>
              </a:spcAft>
              <a:buChar char="•"/>
              <a:defRPr sz="2400">
                <a:solidFill>
                  <a:srgbClr val="111111"/>
                </a:solidFill>
                <a:latin typeface="+mn-lt"/>
              </a:defRPr>
            </a:lvl3pPr>
            <a:lvl4pPr marL="1600200" indent="-228600" algn="l" rtl="0" eaLnBrk="1" fontAlgn="base" hangingPunct="1">
              <a:spcBef>
                <a:spcPct val="20000"/>
              </a:spcBef>
              <a:spcAft>
                <a:spcPct val="0"/>
              </a:spcAft>
              <a:buChar char="–"/>
              <a:defRPr sz="2000">
                <a:solidFill>
                  <a:srgbClr val="111111"/>
                </a:solidFill>
                <a:latin typeface="+mn-lt"/>
              </a:defRPr>
            </a:lvl4pPr>
            <a:lvl5pPr marL="2057400" indent="-228600" algn="l" rtl="0" eaLnBrk="1" fontAlgn="base" hangingPunct="1">
              <a:spcBef>
                <a:spcPct val="20000"/>
              </a:spcBef>
              <a:spcAft>
                <a:spcPct val="0"/>
              </a:spcAft>
              <a:buChar char="»"/>
              <a:defRPr sz="2000">
                <a:solidFill>
                  <a:srgbClr val="111111"/>
                </a:solidFill>
                <a:latin typeface="+mn-lt"/>
              </a:defRPr>
            </a:lvl5pPr>
            <a:lvl6pPr marL="2514600" indent="-228600" algn="l" rtl="0" eaLnBrk="1" fontAlgn="base" hangingPunct="1">
              <a:spcBef>
                <a:spcPct val="20000"/>
              </a:spcBef>
              <a:spcAft>
                <a:spcPct val="0"/>
              </a:spcAft>
              <a:buChar char="»"/>
              <a:defRPr sz="2000">
                <a:solidFill>
                  <a:srgbClr val="111111"/>
                </a:solidFill>
                <a:latin typeface="+mn-lt"/>
              </a:defRPr>
            </a:lvl6pPr>
            <a:lvl7pPr marL="2971800" indent="-228600" algn="l" rtl="0" eaLnBrk="1" fontAlgn="base" hangingPunct="1">
              <a:spcBef>
                <a:spcPct val="20000"/>
              </a:spcBef>
              <a:spcAft>
                <a:spcPct val="0"/>
              </a:spcAft>
              <a:buChar char="»"/>
              <a:defRPr sz="2000">
                <a:solidFill>
                  <a:srgbClr val="111111"/>
                </a:solidFill>
                <a:latin typeface="+mn-lt"/>
              </a:defRPr>
            </a:lvl7pPr>
            <a:lvl8pPr marL="3429000" indent="-228600" algn="l" rtl="0" eaLnBrk="1" fontAlgn="base" hangingPunct="1">
              <a:spcBef>
                <a:spcPct val="20000"/>
              </a:spcBef>
              <a:spcAft>
                <a:spcPct val="0"/>
              </a:spcAft>
              <a:buChar char="»"/>
              <a:defRPr sz="2000">
                <a:solidFill>
                  <a:srgbClr val="111111"/>
                </a:solidFill>
                <a:latin typeface="+mn-lt"/>
              </a:defRPr>
            </a:lvl8pPr>
            <a:lvl9pPr marL="3886200" indent="-228600" algn="l" rtl="0" eaLnBrk="1" fontAlgn="base" hangingPunct="1">
              <a:spcBef>
                <a:spcPct val="20000"/>
              </a:spcBef>
              <a:spcAft>
                <a:spcPct val="0"/>
              </a:spcAft>
              <a:buChar char="»"/>
              <a:defRPr sz="2000">
                <a:solidFill>
                  <a:srgbClr val="111111"/>
                </a:solidFill>
                <a:latin typeface="+mn-lt"/>
              </a:defRPr>
            </a:lvl9pPr>
          </a:lstStyle>
          <a:p>
            <a:pPr marL="0" indent="0" algn="ctr">
              <a:buNone/>
            </a:pPr>
            <a:r>
              <a:rPr lang="en-US" kern="0" dirty="0">
                <a:solidFill>
                  <a:schemeClr val="tx1"/>
                </a:solidFill>
                <a:effectLst/>
              </a:rPr>
              <a:t>May 8, 2018</a:t>
            </a:r>
          </a:p>
        </p:txBody>
      </p:sp>
    </p:spTree>
    <p:extLst>
      <p:ext uri="{BB962C8B-B14F-4D97-AF65-F5344CB8AC3E}">
        <p14:creationId xmlns:p14="http://schemas.microsoft.com/office/powerpoint/2010/main" val="30840698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ltLang="en-US" sz="3600" dirty="0"/>
              <a:t>Background</a:t>
            </a:r>
          </a:p>
        </p:txBody>
      </p:sp>
      <p:pic>
        <p:nvPicPr>
          <p:cNvPr id="18436" name="Picture 6" descr="GWP_Logo_White.png                                             000FB06DOneTouch4 Plus-1               7C2604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0650" y="260350"/>
            <a:ext cx="1109663"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Slide Number Placeholder 5"/>
          <p:cNvSpPr txBox="1">
            <a:spLocks/>
          </p:cNvSpPr>
          <p:nvPr/>
        </p:nvSpPr>
        <p:spPr bwMode="auto">
          <a:xfrm>
            <a:off x="7010400" y="64008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rgbClr val="111111"/>
                </a:solidFill>
                <a:latin typeface="Avenir LT Std 45 Book" pitchFamily="34" charset="0"/>
              </a:defRPr>
            </a:lvl1pPr>
            <a:lvl2pPr marL="742950" indent="-285750" eaLnBrk="0" hangingPunct="0">
              <a:spcBef>
                <a:spcPct val="20000"/>
              </a:spcBef>
              <a:buChar char="–"/>
              <a:defRPr sz="2800">
                <a:solidFill>
                  <a:srgbClr val="111111"/>
                </a:solidFill>
                <a:latin typeface="Avenir LT Std 45 Book" pitchFamily="34" charset="0"/>
              </a:defRPr>
            </a:lvl2pPr>
            <a:lvl3pPr marL="1143000" indent="-228600" eaLnBrk="0" hangingPunct="0">
              <a:spcBef>
                <a:spcPct val="20000"/>
              </a:spcBef>
              <a:buChar char="•"/>
              <a:defRPr sz="2400">
                <a:solidFill>
                  <a:srgbClr val="111111"/>
                </a:solidFill>
                <a:latin typeface="Avenir LT Std 45 Book" pitchFamily="34" charset="0"/>
              </a:defRPr>
            </a:lvl3pPr>
            <a:lvl4pPr marL="1600200" indent="-228600" eaLnBrk="0" hangingPunct="0">
              <a:spcBef>
                <a:spcPct val="20000"/>
              </a:spcBef>
              <a:buChar char="–"/>
              <a:defRPr sz="2000">
                <a:solidFill>
                  <a:srgbClr val="111111"/>
                </a:solidFill>
                <a:latin typeface="Avenir LT Std 45 Book" pitchFamily="34" charset="0"/>
              </a:defRPr>
            </a:lvl4pPr>
            <a:lvl5pPr marL="2057400" indent="-228600" eaLnBrk="0" hangingPunct="0">
              <a:spcBef>
                <a:spcPct val="20000"/>
              </a:spcBef>
              <a:buChar char="»"/>
              <a:defRPr sz="2000">
                <a:solidFill>
                  <a:srgbClr val="111111"/>
                </a:solidFill>
                <a:latin typeface="Avenir LT Std 45 Book" pitchFamily="34" charset="0"/>
              </a:defRPr>
            </a:lvl5pPr>
            <a:lvl6pPr marL="2514600" indent="-228600" eaLnBrk="0" fontAlgn="base" hangingPunct="0">
              <a:spcBef>
                <a:spcPct val="20000"/>
              </a:spcBef>
              <a:spcAft>
                <a:spcPct val="0"/>
              </a:spcAft>
              <a:buChar char="»"/>
              <a:defRPr sz="2000">
                <a:solidFill>
                  <a:srgbClr val="111111"/>
                </a:solidFill>
                <a:latin typeface="Avenir LT Std 45 Book" pitchFamily="34" charset="0"/>
              </a:defRPr>
            </a:lvl6pPr>
            <a:lvl7pPr marL="2971800" indent="-228600" eaLnBrk="0" fontAlgn="base" hangingPunct="0">
              <a:spcBef>
                <a:spcPct val="20000"/>
              </a:spcBef>
              <a:spcAft>
                <a:spcPct val="0"/>
              </a:spcAft>
              <a:buChar char="»"/>
              <a:defRPr sz="2000">
                <a:solidFill>
                  <a:srgbClr val="111111"/>
                </a:solidFill>
                <a:latin typeface="Avenir LT Std 45 Book" pitchFamily="34" charset="0"/>
              </a:defRPr>
            </a:lvl7pPr>
            <a:lvl8pPr marL="3429000" indent="-228600" eaLnBrk="0" fontAlgn="base" hangingPunct="0">
              <a:spcBef>
                <a:spcPct val="20000"/>
              </a:spcBef>
              <a:spcAft>
                <a:spcPct val="0"/>
              </a:spcAft>
              <a:buChar char="»"/>
              <a:defRPr sz="2000">
                <a:solidFill>
                  <a:srgbClr val="111111"/>
                </a:solidFill>
                <a:latin typeface="Avenir LT Std 45 Book" pitchFamily="34" charset="0"/>
              </a:defRPr>
            </a:lvl8pPr>
            <a:lvl9pPr marL="3886200" indent="-228600" eaLnBrk="0" fontAlgn="base" hangingPunct="0">
              <a:spcBef>
                <a:spcPct val="20000"/>
              </a:spcBef>
              <a:spcAft>
                <a:spcPct val="0"/>
              </a:spcAft>
              <a:buChar char="»"/>
              <a:defRPr sz="2000">
                <a:solidFill>
                  <a:srgbClr val="111111"/>
                </a:solidFill>
                <a:latin typeface="Avenir LT Std 45 Book" pitchFamily="34" charset="0"/>
              </a:defRPr>
            </a:lvl9pPr>
          </a:lstStyle>
          <a:p>
            <a:pPr algn="ctr" eaLnBrk="1" hangingPunct="1">
              <a:spcBef>
                <a:spcPct val="0"/>
              </a:spcBef>
              <a:buFontTx/>
              <a:buNone/>
            </a:pPr>
            <a:r>
              <a:rPr lang="en-US" altLang="en-US" sz="1800" dirty="0">
                <a:solidFill>
                  <a:schemeClr val="tx1"/>
                </a:solidFill>
                <a:effectLst/>
                <a:latin typeface="Arial" charset="0"/>
              </a:rPr>
              <a:t>Slide </a:t>
            </a:r>
            <a:fld id="{CEFC6507-A79C-4FA6-B27E-15969202C82F}" type="slidenum">
              <a:rPr lang="en-US" altLang="en-US" sz="1800">
                <a:solidFill>
                  <a:schemeClr val="tx1"/>
                </a:solidFill>
                <a:effectLst/>
                <a:latin typeface="Arial" charset="0"/>
              </a:rPr>
              <a:pPr algn="ctr" eaLnBrk="1" hangingPunct="1">
                <a:spcBef>
                  <a:spcPct val="0"/>
                </a:spcBef>
                <a:buFontTx/>
                <a:buNone/>
              </a:pPr>
              <a:t>17</a:t>
            </a:fld>
            <a:endParaRPr lang="en-US" altLang="en-US" sz="1800" dirty="0">
              <a:solidFill>
                <a:schemeClr val="tx1"/>
              </a:solidFill>
              <a:effectLst/>
              <a:latin typeface="Arial" charset="0"/>
            </a:endParaRPr>
          </a:p>
        </p:txBody>
      </p:sp>
      <p:sp>
        <p:nvSpPr>
          <p:cNvPr id="5" name="Rectangle 4"/>
          <p:cNvSpPr txBox="1">
            <a:spLocks/>
          </p:cNvSpPr>
          <p:nvPr/>
        </p:nvSpPr>
        <p:spPr bwMode="auto">
          <a:xfrm>
            <a:off x="381000" y="1219200"/>
            <a:ext cx="861060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111111"/>
                </a:solidFill>
                <a:latin typeface="+mn-lt"/>
                <a:ea typeface="+mn-ea"/>
                <a:cs typeface="+mn-cs"/>
              </a:defRPr>
            </a:lvl1pPr>
            <a:lvl2pPr marL="742950" indent="-285750" algn="l" rtl="0" eaLnBrk="0" fontAlgn="base" hangingPunct="0">
              <a:spcBef>
                <a:spcPct val="20000"/>
              </a:spcBef>
              <a:spcAft>
                <a:spcPct val="0"/>
              </a:spcAft>
              <a:buChar char="–"/>
              <a:defRPr sz="2800">
                <a:solidFill>
                  <a:srgbClr val="111111"/>
                </a:solidFill>
                <a:latin typeface="+mn-lt"/>
              </a:defRPr>
            </a:lvl2pPr>
            <a:lvl3pPr marL="1143000" indent="-228600" algn="l" rtl="0" eaLnBrk="0" fontAlgn="base" hangingPunct="0">
              <a:spcBef>
                <a:spcPct val="20000"/>
              </a:spcBef>
              <a:spcAft>
                <a:spcPct val="0"/>
              </a:spcAft>
              <a:buChar char="•"/>
              <a:defRPr sz="2400">
                <a:solidFill>
                  <a:srgbClr val="111111"/>
                </a:solidFill>
                <a:latin typeface="+mn-lt"/>
              </a:defRPr>
            </a:lvl3pPr>
            <a:lvl4pPr marL="1600200" indent="-228600" algn="l" rtl="0" eaLnBrk="0" fontAlgn="base" hangingPunct="0">
              <a:spcBef>
                <a:spcPct val="20000"/>
              </a:spcBef>
              <a:spcAft>
                <a:spcPct val="0"/>
              </a:spcAft>
              <a:buChar char="–"/>
              <a:defRPr sz="2000">
                <a:solidFill>
                  <a:srgbClr val="111111"/>
                </a:solidFill>
                <a:latin typeface="+mn-lt"/>
              </a:defRPr>
            </a:lvl4pPr>
            <a:lvl5pPr marL="2057400" indent="-228600" algn="l" rtl="0" eaLnBrk="0" fontAlgn="base" hangingPunct="0">
              <a:spcBef>
                <a:spcPct val="20000"/>
              </a:spcBef>
              <a:spcAft>
                <a:spcPct val="0"/>
              </a:spcAft>
              <a:buChar char="»"/>
              <a:defRPr sz="2000">
                <a:solidFill>
                  <a:srgbClr val="111111"/>
                </a:solidFill>
                <a:latin typeface="+mn-lt"/>
              </a:defRPr>
            </a:lvl5pPr>
            <a:lvl6pPr marL="2514600" indent="-228600" algn="l" rtl="0" fontAlgn="base">
              <a:spcBef>
                <a:spcPct val="20000"/>
              </a:spcBef>
              <a:spcAft>
                <a:spcPct val="0"/>
              </a:spcAft>
              <a:buChar char="»"/>
              <a:defRPr sz="2000">
                <a:solidFill>
                  <a:srgbClr val="111111"/>
                </a:solidFill>
                <a:latin typeface="+mn-lt"/>
              </a:defRPr>
            </a:lvl6pPr>
            <a:lvl7pPr marL="2971800" indent="-228600" algn="l" rtl="0" fontAlgn="base">
              <a:spcBef>
                <a:spcPct val="20000"/>
              </a:spcBef>
              <a:spcAft>
                <a:spcPct val="0"/>
              </a:spcAft>
              <a:buChar char="»"/>
              <a:defRPr sz="2000">
                <a:solidFill>
                  <a:srgbClr val="111111"/>
                </a:solidFill>
                <a:latin typeface="+mn-lt"/>
              </a:defRPr>
            </a:lvl7pPr>
            <a:lvl8pPr marL="3429000" indent="-228600" algn="l" rtl="0" fontAlgn="base">
              <a:spcBef>
                <a:spcPct val="20000"/>
              </a:spcBef>
              <a:spcAft>
                <a:spcPct val="0"/>
              </a:spcAft>
              <a:buChar char="»"/>
              <a:defRPr sz="2000">
                <a:solidFill>
                  <a:srgbClr val="111111"/>
                </a:solidFill>
                <a:latin typeface="+mn-lt"/>
              </a:defRPr>
            </a:lvl8pPr>
            <a:lvl9pPr marL="3886200" indent="-228600" algn="l" rtl="0" fontAlgn="base">
              <a:spcBef>
                <a:spcPct val="20000"/>
              </a:spcBef>
              <a:spcAft>
                <a:spcPct val="0"/>
              </a:spcAft>
              <a:buChar char="»"/>
              <a:defRPr sz="2000">
                <a:solidFill>
                  <a:srgbClr val="111111"/>
                </a:solidFill>
                <a:latin typeface="+mn-lt"/>
              </a:defRPr>
            </a:lvl9pPr>
          </a:lstStyle>
          <a:p>
            <a:pPr marL="0" indent="0">
              <a:buNone/>
            </a:pPr>
            <a:r>
              <a:rPr lang="en-US" sz="2800" b="1" dirty="0">
                <a:effectLst/>
              </a:rPr>
              <a:t>History:</a:t>
            </a:r>
            <a:endParaRPr lang="en-US" sz="2800" dirty="0">
              <a:effectLst/>
            </a:endParaRPr>
          </a:p>
          <a:p>
            <a:pPr lvl="1">
              <a:buFont typeface="Arial" panose="020B0604020202020204" pitchFamily="34" charset="0"/>
              <a:buChar char="•"/>
            </a:pPr>
            <a:r>
              <a:rPr lang="en-US" sz="2200" dirty="0">
                <a:effectLst/>
              </a:rPr>
              <a:t>Past practice led to sporadic rate development and implementation</a:t>
            </a:r>
          </a:p>
          <a:p>
            <a:pPr lvl="1">
              <a:buFont typeface="Arial" panose="020B0604020202020204" pitchFamily="34" charset="0"/>
              <a:buChar char="•"/>
            </a:pPr>
            <a:r>
              <a:rPr lang="en-US" sz="2200" dirty="0">
                <a:effectLst/>
              </a:rPr>
              <a:t>This created financial uncertainty.  Capital improvement programs and operating cash reserve levels were negatively impacted.  The result was that significant rate increases were required</a:t>
            </a:r>
          </a:p>
          <a:p>
            <a:pPr lvl="1">
              <a:buFont typeface="Arial" panose="020B0604020202020204" pitchFamily="34" charset="0"/>
              <a:buChar char="•"/>
            </a:pPr>
            <a:r>
              <a:rPr lang="en-US" sz="2200" dirty="0">
                <a:effectLst/>
              </a:rPr>
              <a:t>The 2014 to 2018 Electric Rate </a:t>
            </a:r>
            <a:r>
              <a:rPr lang="en-US" sz="2200" dirty="0" smtClean="0">
                <a:effectLst/>
              </a:rPr>
              <a:t>Schedule: </a:t>
            </a:r>
            <a:r>
              <a:rPr lang="en-US" sz="2200" dirty="0">
                <a:effectLst/>
              </a:rPr>
              <a:t>increases of 8%, 7%, 5%, 2% and 2% </a:t>
            </a:r>
            <a:r>
              <a:rPr lang="en-US" sz="2200" dirty="0" smtClean="0">
                <a:effectLst/>
              </a:rPr>
              <a:t>respectively (26% compounded)</a:t>
            </a:r>
            <a:endParaRPr lang="en-US" sz="2200" dirty="0">
              <a:effectLst/>
            </a:endParaRPr>
          </a:p>
          <a:p>
            <a:pPr lvl="1">
              <a:buFont typeface="Arial" panose="020B0604020202020204" pitchFamily="34" charset="0"/>
              <a:buChar char="•"/>
            </a:pPr>
            <a:r>
              <a:rPr lang="en-US" sz="2200" dirty="0">
                <a:effectLst/>
              </a:rPr>
              <a:t>The 2015 to 2018 Water Rate Schedule: increases of 4%, 4%, 4%, and 4% </a:t>
            </a:r>
            <a:r>
              <a:rPr lang="en-US" sz="2200" dirty="0" smtClean="0">
                <a:effectLst/>
              </a:rPr>
              <a:t>respectively (17% compounded)</a:t>
            </a:r>
            <a:endParaRPr lang="en-US" sz="2200" dirty="0">
              <a:effectLst/>
            </a:endParaRPr>
          </a:p>
          <a:p>
            <a:pPr lvl="1">
              <a:buFont typeface="Arial" panose="020B0604020202020204" pitchFamily="34" charset="0"/>
              <a:buChar char="•"/>
            </a:pPr>
            <a:r>
              <a:rPr lang="en-US" sz="2200" dirty="0">
                <a:effectLst/>
              </a:rPr>
              <a:t>These rate increases were accompanied by bond issues of $60 million for Electric and $35 million for Water to reinstate the capital improvement programs</a:t>
            </a:r>
          </a:p>
        </p:txBody>
      </p:sp>
    </p:spTree>
    <p:extLst>
      <p:ext uri="{BB962C8B-B14F-4D97-AF65-F5344CB8AC3E}">
        <p14:creationId xmlns:p14="http://schemas.microsoft.com/office/powerpoint/2010/main" val="38436099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ltLang="en-US" sz="3600" dirty="0"/>
              <a:t>Background</a:t>
            </a:r>
          </a:p>
        </p:txBody>
      </p:sp>
      <p:pic>
        <p:nvPicPr>
          <p:cNvPr id="18436" name="Picture 6" descr="GWP_Logo_White.png                                             000FB06DOneTouch4 Plus-1               7C2604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0650" y="260350"/>
            <a:ext cx="1109663"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Slide Number Placeholder 5"/>
          <p:cNvSpPr txBox="1">
            <a:spLocks/>
          </p:cNvSpPr>
          <p:nvPr/>
        </p:nvSpPr>
        <p:spPr bwMode="auto">
          <a:xfrm>
            <a:off x="7010400" y="64008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rgbClr val="111111"/>
                </a:solidFill>
                <a:latin typeface="Avenir LT Std 45 Book" pitchFamily="34" charset="0"/>
              </a:defRPr>
            </a:lvl1pPr>
            <a:lvl2pPr marL="742950" indent="-285750" eaLnBrk="0" hangingPunct="0">
              <a:spcBef>
                <a:spcPct val="20000"/>
              </a:spcBef>
              <a:buChar char="–"/>
              <a:defRPr sz="2800">
                <a:solidFill>
                  <a:srgbClr val="111111"/>
                </a:solidFill>
                <a:latin typeface="Avenir LT Std 45 Book" pitchFamily="34" charset="0"/>
              </a:defRPr>
            </a:lvl2pPr>
            <a:lvl3pPr marL="1143000" indent="-228600" eaLnBrk="0" hangingPunct="0">
              <a:spcBef>
                <a:spcPct val="20000"/>
              </a:spcBef>
              <a:buChar char="•"/>
              <a:defRPr sz="2400">
                <a:solidFill>
                  <a:srgbClr val="111111"/>
                </a:solidFill>
                <a:latin typeface="Avenir LT Std 45 Book" pitchFamily="34" charset="0"/>
              </a:defRPr>
            </a:lvl3pPr>
            <a:lvl4pPr marL="1600200" indent="-228600" eaLnBrk="0" hangingPunct="0">
              <a:spcBef>
                <a:spcPct val="20000"/>
              </a:spcBef>
              <a:buChar char="–"/>
              <a:defRPr sz="2000">
                <a:solidFill>
                  <a:srgbClr val="111111"/>
                </a:solidFill>
                <a:latin typeface="Avenir LT Std 45 Book" pitchFamily="34" charset="0"/>
              </a:defRPr>
            </a:lvl4pPr>
            <a:lvl5pPr marL="2057400" indent="-228600" eaLnBrk="0" hangingPunct="0">
              <a:spcBef>
                <a:spcPct val="20000"/>
              </a:spcBef>
              <a:buChar char="»"/>
              <a:defRPr sz="2000">
                <a:solidFill>
                  <a:srgbClr val="111111"/>
                </a:solidFill>
                <a:latin typeface="Avenir LT Std 45 Book" pitchFamily="34" charset="0"/>
              </a:defRPr>
            </a:lvl5pPr>
            <a:lvl6pPr marL="2514600" indent="-228600" eaLnBrk="0" fontAlgn="base" hangingPunct="0">
              <a:spcBef>
                <a:spcPct val="20000"/>
              </a:spcBef>
              <a:spcAft>
                <a:spcPct val="0"/>
              </a:spcAft>
              <a:buChar char="»"/>
              <a:defRPr sz="2000">
                <a:solidFill>
                  <a:srgbClr val="111111"/>
                </a:solidFill>
                <a:latin typeface="Avenir LT Std 45 Book" pitchFamily="34" charset="0"/>
              </a:defRPr>
            </a:lvl6pPr>
            <a:lvl7pPr marL="2971800" indent="-228600" eaLnBrk="0" fontAlgn="base" hangingPunct="0">
              <a:spcBef>
                <a:spcPct val="20000"/>
              </a:spcBef>
              <a:spcAft>
                <a:spcPct val="0"/>
              </a:spcAft>
              <a:buChar char="»"/>
              <a:defRPr sz="2000">
                <a:solidFill>
                  <a:srgbClr val="111111"/>
                </a:solidFill>
                <a:latin typeface="Avenir LT Std 45 Book" pitchFamily="34" charset="0"/>
              </a:defRPr>
            </a:lvl7pPr>
            <a:lvl8pPr marL="3429000" indent="-228600" eaLnBrk="0" fontAlgn="base" hangingPunct="0">
              <a:spcBef>
                <a:spcPct val="20000"/>
              </a:spcBef>
              <a:spcAft>
                <a:spcPct val="0"/>
              </a:spcAft>
              <a:buChar char="»"/>
              <a:defRPr sz="2000">
                <a:solidFill>
                  <a:srgbClr val="111111"/>
                </a:solidFill>
                <a:latin typeface="Avenir LT Std 45 Book" pitchFamily="34" charset="0"/>
              </a:defRPr>
            </a:lvl8pPr>
            <a:lvl9pPr marL="3886200" indent="-228600" eaLnBrk="0" fontAlgn="base" hangingPunct="0">
              <a:spcBef>
                <a:spcPct val="20000"/>
              </a:spcBef>
              <a:spcAft>
                <a:spcPct val="0"/>
              </a:spcAft>
              <a:buChar char="»"/>
              <a:defRPr sz="2000">
                <a:solidFill>
                  <a:srgbClr val="111111"/>
                </a:solidFill>
                <a:latin typeface="Avenir LT Std 45 Book" pitchFamily="34" charset="0"/>
              </a:defRPr>
            </a:lvl9pPr>
          </a:lstStyle>
          <a:p>
            <a:pPr algn="ctr" eaLnBrk="1" hangingPunct="1">
              <a:spcBef>
                <a:spcPct val="0"/>
              </a:spcBef>
              <a:buFontTx/>
              <a:buNone/>
            </a:pPr>
            <a:r>
              <a:rPr lang="en-US" altLang="en-US" sz="1800" dirty="0">
                <a:solidFill>
                  <a:schemeClr val="tx1"/>
                </a:solidFill>
                <a:effectLst/>
                <a:latin typeface="Arial" charset="0"/>
              </a:rPr>
              <a:t>Slide </a:t>
            </a:r>
            <a:fld id="{CEFC6507-A79C-4FA6-B27E-15969202C82F}" type="slidenum">
              <a:rPr lang="en-US" altLang="en-US" sz="1800">
                <a:solidFill>
                  <a:schemeClr val="tx1"/>
                </a:solidFill>
                <a:effectLst/>
                <a:latin typeface="Arial" charset="0"/>
              </a:rPr>
              <a:pPr algn="ctr" eaLnBrk="1" hangingPunct="1">
                <a:spcBef>
                  <a:spcPct val="0"/>
                </a:spcBef>
                <a:buFontTx/>
                <a:buNone/>
              </a:pPr>
              <a:t>18</a:t>
            </a:fld>
            <a:endParaRPr lang="en-US" altLang="en-US" sz="1800" dirty="0">
              <a:solidFill>
                <a:schemeClr val="tx1"/>
              </a:solidFill>
              <a:effectLst/>
              <a:latin typeface="Arial" charset="0"/>
            </a:endParaRPr>
          </a:p>
        </p:txBody>
      </p:sp>
      <p:sp>
        <p:nvSpPr>
          <p:cNvPr id="5" name="Rectangle 4"/>
          <p:cNvSpPr txBox="1">
            <a:spLocks/>
          </p:cNvSpPr>
          <p:nvPr/>
        </p:nvSpPr>
        <p:spPr bwMode="auto">
          <a:xfrm>
            <a:off x="457199" y="1361728"/>
            <a:ext cx="8393113" cy="4962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111111"/>
                </a:solidFill>
                <a:latin typeface="+mn-lt"/>
                <a:ea typeface="+mn-ea"/>
                <a:cs typeface="+mn-cs"/>
              </a:defRPr>
            </a:lvl1pPr>
            <a:lvl2pPr marL="742950" indent="-285750" algn="l" rtl="0" eaLnBrk="0" fontAlgn="base" hangingPunct="0">
              <a:spcBef>
                <a:spcPct val="20000"/>
              </a:spcBef>
              <a:spcAft>
                <a:spcPct val="0"/>
              </a:spcAft>
              <a:buChar char="–"/>
              <a:defRPr sz="2800">
                <a:solidFill>
                  <a:srgbClr val="111111"/>
                </a:solidFill>
                <a:latin typeface="+mn-lt"/>
              </a:defRPr>
            </a:lvl2pPr>
            <a:lvl3pPr marL="1143000" indent="-228600" algn="l" rtl="0" eaLnBrk="0" fontAlgn="base" hangingPunct="0">
              <a:spcBef>
                <a:spcPct val="20000"/>
              </a:spcBef>
              <a:spcAft>
                <a:spcPct val="0"/>
              </a:spcAft>
              <a:buChar char="•"/>
              <a:defRPr sz="2400">
                <a:solidFill>
                  <a:srgbClr val="111111"/>
                </a:solidFill>
                <a:latin typeface="+mn-lt"/>
              </a:defRPr>
            </a:lvl3pPr>
            <a:lvl4pPr marL="1600200" indent="-228600" algn="l" rtl="0" eaLnBrk="0" fontAlgn="base" hangingPunct="0">
              <a:spcBef>
                <a:spcPct val="20000"/>
              </a:spcBef>
              <a:spcAft>
                <a:spcPct val="0"/>
              </a:spcAft>
              <a:buChar char="–"/>
              <a:defRPr sz="2000">
                <a:solidFill>
                  <a:srgbClr val="111111"/>
                </a:solidFill>
                <a:latin typeface="+mn-lt"/>
              </a:defRPr>
            </a:lvl4pPr>
            <a:lvl5pPr marL="2057400" indent="-228600" algn="l" rtl="0" eaLnBrk="0" fontAlgn="base" hangingPunct="0">
              <a:spcBef>
                <a:spcPct val="20000"/>
              </a:spcBef>
              <a:spcAft>
                <a:spcPct val="0"/>
              </a:spcAft>
              <a:buChar char="»"/>
              <a:defRPr sz="2000">
                <a:solidFill>
                  <a:srgbClr val="111111"/>
                </a:solidFill>
                <a:latin typeface="+mn-lt"/>
              </a:defRPr>
            </a:lvl5pPr>
            <a:lvl6pPr marL="2514600" indent="-228600" algn="l" rtl="0" fontAlgn="base">
              <a:spcBef>
                <a:spcPct val="20000"/>
              </a:spcBef>
              <a:spcAft>
                <a:spcPct val="0"/>
              </a:spcAft>
              <a:buChar char="»"/>
              <a:defRPr sz="2000">
                <a:solidFill>
                  <a:srgbClr val="111111"/>
                </a:solidFill>
                <a:latin typeface="+mn-lt"/>
              </a:defRPr>
            </a:lvl6pPr>
            <a:lvl7pPr marL="2971800" indent="-228600" algn="l" rtl="0" fontAlgn="base">
              <a:spcBef>
                <a:spcPct val="20000"/>
              </a:spcBef>
              <a:spcAft>
                <a:spcPct val="0"/>
              </a:spcAft>
              <a:buChar char="»"/>
              <a:defRPr sz="2000">
                <a:solidFill>
                  <a:srgbClr val="111111"/>
                </a:solidFill>
                <a:latin typeface="+mn-lt"/>
              </a:defRPr>
            </a:lvl7pPr>
            <a:lvl8pPr marL="3429000" indent="-228600" algn="l" rtl="0" fontAlgn="base">
              <a:spcBef>
                <a:spcPct val="20000"/>
              </a:spcBef>
              <a:spcAft>
                <a:spcPct val="0"/>
              </a:spcAft>
              <a:buChar char="»"/>
              <a:defRPr sz="2000">
                <a:solidFill>
                  <a:srgbClr val="111111"/>
                </a:solidFill>
                <a:latin typeface="+mn-lt"/>
              </a:defRPr>
            </a:lvl8pPr>
            <a:lvl9pPr marL="3886200" indent="-228600" algn="l" rtl="0" fontAlgn="base">
              <a:spcBef>
                <a:spcPct val="20000"/>
              </a:spcBef>
              <a:spcAft>
                <a:spcPct val="0"/>
              </a:spcAft>
              <a:buChar char="»"/>
              <a:defRPr sz="2000">
                <a:solidFill>
                  <a:srgbClr val="111111"/>
                </a:solidFill>
                <a:latin typeface="+mn-lt"/>
              </a:defRPr>
            </a:lvl9pPr>
          </a:lstStyle>
          <a:p>
            <a:pPr marL="0" indent="0">
              <a:buNone/>
            </a:pPr>
            <a:r>
              <a:rPr lang="en-US" sz="2800" b="1" dirty="0">
                <a:effectLst/>
              </a:rPr>
              <a:t>Objective:</a:t>
            </a:r>
            <a:endParaRPr lang="en-US" sz="2800" dirty="0">
              <a:effectLst/>
            </a:endParaRPr>
          </a:p>
          <a:p>
            <a:pPr lvl="1">
              <a:buFont typeface="Arial" panose="020B0604020202020204" pitchFamily="34" charset="0"/>
              <a:buChar char="•"/>
            </a:pPr>
            <a:r>
              <a:rPr lang="en-US" sz="2200" dirty="0">
                <a:effectLst/>
              </a:rPr>
              <a:t>Restructure GWP operations to achieve cost and revenue efficiency in order to minimize rate impacts</a:t>
            </a:r>
          </a:p>
          <a:p>
            <a:pPr lvl="1">
              <a:buFont typeface="Arial" panose="020B0604020202020204" pitchFamily="34" charset="0"/>
              <a:buChar char="•"/>
            </a:pPr>
            <a:endParaRPr lang="en-US" sz="2200" dirty="0">
              <a:effectLst/>
            </a:endParaRPr>
          </a:p>
          <a:p>
            <a:pPr lvl="1">
              <a:buFont typeface="Arial" panose="020B0604020202020204" pitchFamily="34" charset="0"/>
              <a:buChar char="•"/>
            </a:pPr>
            <a:r>
              <a:rPr lang="en-US" sz="2200" dirty="0">
                <a:effectLst/>
              </a:rPr>
              <a:t>Analyze and develop cost of service, finance and rate plans every five (5) years for consistency</a:t>
            </a:r>
          </a:p>
          <a:p>
            <a:pPr lvl="1">
              <a:buFont typeface="Arial" panose="020B0604020202020204" pitchFamily="34" charset="0"/>
              <a:buChar char="•"/>
            </a:pPr>
            <a:endParaRPr lang="en-US" sz="2200" dirty="0">
              <a:effectLst/>
            </a:endParaRPr>
          </a:p>
          <a:p>
            <a:pPr lvl="1">
              <a:buFont typeface="Arial" panose="020B0604020202020204" pitchFamily="34" charset="0"/>
              <a:buChar char="•"/>
            </a:pPr>
            <a:r>
              <a:rPr lang="en-US" sz="2200" dirty="0">
                <a:effectLst/>
              </a:rPr>
              <a:t>Maintain City Council approved cash reserve balances</a:t>
            </a:r>
          </a:p>
          <a:p>
            <a:pPr lvl="1">
              <a:buFont typeface="Arial" panose="020B0604020202020204" pitchFamily="34" charset="0"/>
              <a:buChar char="•"/>
            </a:pPr>
            <a:endParaRPr lang="en-US" sz="2200" dirty="0">
              <a:effectLst/>
            </a:endParaRPr>
          </a:p>
          <a:p>
            <a:pPr lvl="1">
              <a:buFont typeface="Arial" panose="020B0604020202020204" pitchFamily="34" charset="0"/>
              <a:buChar char="•"/>
            </a:pPr>
            <a:r>
              <a:rPr lang="en-US" sz="2200" dirty="0">
                <a:effectLst/>
              </a:rPr>
              <a:t>Establish an internally funded capital project program to address core infrastructure needs (“Pay-Go”)</a:t>
            </a:r>
          </a:p>
        </p:txBody>
      </p:sp>
    </p:spTree>
    <p:extLst>
      <p:ext uri="{BB962C8B-B14F-4D97-AF65-F5344CB8AC3E}">
        <p14:creationId xmlns:p14="http://schemas.microsoft.com/office/powerpoint/2010/main" val="12151026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ltLang="en-US" sz="3600" dirty="0"/>
              <a:t>Background</a:t>
            </a:r>
          </a:p>
        </p:txBody>
      </p:sp>
      <p:pic>
        <p:nvPicPr>
          <p:cNvPr id="18436" name="Picture 6" descr="GWP_Logo_White.png                                             000FB06DOneTouch4 Plus-1               7C2604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0650" y="260350"/>
            <a:ext cx="1109663"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Slide Number Placeholder 5"/>
          <p:cNvSpPr txBox="1">
            <a:spLocks/>
          </p:cNvSpPr>
          <p:nvPr/>
        </p:nvSpPr>
        <p:spPr bwMode="auto">
          <a:xfrm>
            <a:off x="7010400" y="64008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rgbClr val="111111"/>
                </a:solidFill>
                <a:latin typeface="Avenir LT Std 45 Book" pitchFamily="34" charset="0"/>
              </a:defRPr>
            </a:lvl1pPr>
            <a:lvl2pPr marL="742950" indent="-285750" eaLnBrk="0" hangingPunct="0">
              <a:spcBef>
                <a:spcPct val="20000"/>
              </a:spcBef>
              <a:buChar char="–"/>
              <a:defRPr sz="2800">
                <a:solidFill>
                  <a:srgbClr val="111111"/>
                </a:solidFill>
                <a:latin typeface="Avenir LT Std 45 Book" pitchFamily="34" charset="0"/>
              </a:defRPr>
            </a:lvl2pPr>
            <a:lvl3pPr marL="1143000" indent="-228600" eaLnBrk="0" hangingPunct="0">
              <a:spcBef>
                <a:spcPct val="20000"/>
              </a:spcBef>
              <a:buChar char="•"/>
              <a:defRPr sz="2400">
                <a:solidFill>
                  <a:srgbClr val="111111"/>
                </a:solidFill>
                <a:latin typeface="Avenir LT Std 45 Book" pitchFamily="34" charset="0"/>
              </a:defRPr>
            </a:lvl3pPr>
            <a:lvl4pPr marL="1600200" indent="-228600" eaLnBrk="0" hangingPunct="0">
              <a:spcBef>
                <a:spcPct val="20000"/>
              </a:spcBef>
              <a:buChar char="–"/>
              <a:defRPr sz="2000">
                <a:solidFill>
                  <a:srgbClr val="111111"/>
                </a:solidFill>
                <a:latin typeface="Avenir LT Std 45 Book" pitchFamily="34" charset="0"/>
              </a:defRPr>
            </a:lvl4pPr>
            <a:lvl5pPr marL="2057400" indent="-228600" eaLnBrk="0" hangingPunct="0">
              <a:spcBef>
                <a:spcPct val="20000"/>
              </a:spcBef>
              <a:buChar char="»"/>
              <a:defRPr sz="2000">
                <a:solidFill>
                  <a:srgbClr val="111111"/>
                </a:solidFill>
                <a:latin typeface="Avenir LT Std 45 Book" pitchFamily="34" charset="0"/>
              </a:defRPr>
            </a:lvl5pPr>
            <a:lvl6pPr marL="2514600" indent="-228600" eaLnBrk="0" fontAlgn="base" hangingPunct="0">
              <a:spcBef>
                <a:spcPct val="20000"/>
              </a:spcBef>
              <a:spcAft>
                <a:spcPct val="0"/>
              </a:spcAft>
              <a:buChar char="»"/>
              <a:defRPr sz="2000">
                <a:solidFill>
                  <a:srgbClr val="111111"/>
                </a:solidFill>
                <a:latin typeface="Avenir LT Std 45 Book" pitchFamily="34" charset="0"/>
              </a:defRPr>
            </a:lvl6pPr>
            <a:lvl7pPr marL="2971800" indent="-228600" eaLnBrk="0" fontAlgn="base" hangingPunct="0">
              <a:spcBef>
                <a:spcPct val="20000"/>
              </a:spcBef>
              <a:spcAft>
                <a:spcPct val="0"/>
              </a:spcAft>
              <a:buChar char="»"/>
              <a:defRPr sz="2000">
                <a:solidFill>
                  <a:srgbClr val="111111"/>
                </a:solidFill>
                <a:latin typeface="Avenir LT Std 45 Book" pitchFamily="34" charset="0"/>
              </a:defRPr>
            </a:lvl7pPr>
            <a:lvl8pPr marL="3429000" indent="-228600" eaLnBrk="0" fontAlgn="base" hangingPunct="0">
              <a:spcBef>
                <a:spcPct val="20000"/>
              </a:spcBef>
              <a:spcAft>
                <a:spcPct val="0"/>
              </a:spcAft>
              <a:buChar char="»"/>
              <a:defRPr sz="2000">
                <a:solidFill>
                  <a:srgbClr val="111111"/>
                </a:solidFill>
                <a:latin typeface="Avenir LT Std 45 Book" pitchFamily="34" charset="0"/>
              </a:defRPr>
            </a:lvl8pPr>
            <a:lvl9pPr marL="3886200" indent="-228600" eaLnBrk="0" fontAlgn="base" hangingPunct="0">
              <a:spcBef>
                <a:spcPct val="20000"/>
              </a:spcBef>
              <a:spcAft>
                <a:spcPct val="0"/>
              </a:spcAft>
              <a:buChar char="»"/>
              <a:defRPr sz="2000">
                <a:solidFill>
                  <a:srgbClr val="111111"/>
                </a:solidFill>
                <a:latin typeface="Avenir LT Std 45 Book" pitchFamily="34" charset="0"/>
              </a:defRPr>
            </a:lvl9pPr>
          </a:lstStyle>
          <a:p>
            <a:pPr algn="ctr" eaLnBrk="1" fontAlgn="base" hangingPunct="1">
              <a:spcBef>
                <a:spcPct val="0"/>
              </a:spcBef>
              <a:spcAft>
                <a:spcPct val="0"/>
              </a:spcAft>
              <a:buFontTx/>
              <a:buNone/>
            </a:pPr>
            <a:r>
              <a:rPr lang="en-US" altLang="en-US" sz="1800" dirty="0">
                <a:solidFill>
                  <a:srgbClr val="000000"/>
                </a:solidFill>
                <a:latin typeface="Arial" charset="0"/>
              </a:rPr>
              <a:t>Slide </a:t>
            </a:r>
            <a:fld id="{CEFC6507-A79C-4FA6-B27E-15969202C82F}" type="slidenum">
              <a:rPr lang="en-US" altLang="en-US" sz="1800">
                <a:solidFill>
                  <a:srgbClr val="000000"/>
                </a:solidFill>
                <a:latin typeface="Arial" charset="0"/>
              </a:rPr>
              <a:pPr algn="ctr" eaLnBrk="1" fontAlgn="base" hangingPunct="1">
                <a:spcBef>
                  <a:spcPct val="0"/>
                </a:spcBef>
                <a:spcAft>
                  <a:spcPct val="0"/>
                </a:spcAft>
                <a:buFontTx/>
                <a:buNone/>
              </a:pPr>
              <a:t>19</a:t>
            </a:fld>
            <a:endParaRPr lang="en-US" altLang="en-US" sz="1800" dirty="0">
              <a:solidFill>
                <a:srgbClr val="000000"/>
              </a:solidFill>
              <a:latin typeface="Arial" charset="0"/>
            </a:endParaRPr>
          </a:p>
        </p:txBody>
      </p:sp>
      <p:sp>
        <p:nvSpPr>
          <p:cNvPr id="5" name="Rectangle 4"/>
          <p:cNvSpPr txBox="1">
            <a:spLocks/>
          </p:cNvSpPr>
          <p:nvPr/>
        </p:nvSpPr>
        <p:spPr bwMode="auto">
          <a:xfrm>
            <a:off x="457200" y="1219200"/>
            <a:ext cx="8229600" cy="4962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111111"/>
                </a:solidFill>
                <a:latin typeface="+mn-lt"/>
                <a:ea typeface="+mn-ea"/>
                <a:cs typeface="+mn-cs"/>
              </a:defRPr>
            </a:lvl1pPr>
            <a:lvl2pPr marL="742950" indent="-285750" algn="l" rtl="0" eaLnBrk="0" fontAlgn="base" hangingPunct="0">
              <a:spcBef>
                <a:spcPct val="20000"/>
              </a:spcBef>
              <a:spcAft>
                <a:spcPct val="0"/>
              </a:spcAft>
              <a:buChar char="–"/>
              <a:defRPr sz="2800">
                <a:solidFill>
                  <a:srgbClr val="111111"/>
                </a:solidFill>
                <a:latin typeface="+mn-lt"/>
              </a:defRPr>
            </a:lvl2pPr>
            <a:lvl3pPr marL="1143000" indent="-228600" algn="l" rtl="0" eaLnBrk="0" fontAlgn="base" hangingPunct="0">
              <a:spcBef>
                <a:spcPct val="20000"/>
              </a:spcBef>
              <a:spcAft>
                <a:spcPct val="0"/>
              </a:spcAft>
              <a:buChar char="•"/>
              <a:defRPr sz="2400">
                <a:solidFill>
                  <a:srgbClr val="111111"/>
                </a:solidFill>
                <a:latin typeface="+mn-lt"/>
              </a:defRPr>
            </a:lvl3pPr>
            <a:lvl4pPr marL="1600200" indent="-228600" algn="l" rtl="0" eaLnBrk="0" fontAlgn="base" hangingPunct="0">
              <a:spcBef>
                <a:spcPct val="20000"/>
              </a:spcBef>
              <a:spcAft>
                <a:spcPct val="0"/>
              </a:spcAft>
              <a:buChar char="–"/>
              <a:defRPr sz="2000">
                <a:solidFill>
                  <a:srgbClr val="111111"/>
                </a:solidFill>
                <a:latin typeface="+mn-lt"/>
              </a:defRPr>
            </a:lvl4pPr>
            <a:lvl5pPr marL="2057400" indent="-228600" algn="l" rtl="0" eaLnBrk="0" fontAlgn="base" hangingPunct="0">
              <a:spcBef>
                <a:spcPct val="20000"/>
              </a:spcBef>
              <a:spcAft>
                <a:spcPct val="0"/>
              </a:spcAft>
              <a:buChar char="»"/>
              <a:defRPr sz="2000">
                <a:solidFill>
                  <a:srgbClr val="111111"/>
                </a:solidFill>
                <a:latin typeface="+mn-lt"/>
              </a:defRPr>
            </a:lvl5pPr>
            <a:lvl6pPr marL="2514600" indent="-228600" algn="l" rtl="0" fontAlgn="base">
              <a:spcBef>
                <a:spcPct val="20000"/>
              </a:spcBef>
              <a:spcAft>
                <a:spcPct val="0"/>
              </a:spcAft>
              <a:buChar char="»"/>
              <a:defRPr sz="2000">
                <a:solidFill>
                  <a:srgbClr val="111111"/>
                </a:solidFill>
                <a:latin typeface="+mn-lt"/>
              </a:defRPr>
            </a:lvl6pPr>
            <a:lvl7pPr marL="2971800" indent="-228600" algn="l" rtl="0" fontAlgn="base">
              <a:spcBef>
                <a:spcPct val="20000"/>
              </a:spcBef>
              <a:spcAft>
                <a:spcPct val="0"/>
              </a:spcAft>
              <a:buChar char="»"/>
              <a:defRPr sz="2000">
                <a:solidFill>
                  <a:srgbClr val="111111"/>
                </a:solidFill>
                <a:latin typeface="+mn-lt"/>
              </a:defRPr>
            </a:lvl7pPr>
            <a:lvl8pPr marL="3429000" indent="-228600" algn="l" rtl="0" fontAlgn="base">
              <a:spcBef>
                <a:spcPct val="20000"/>
              </a:spcBef>
              <a:spcAft>
                <a:spcPct val="0"/>
              </a:spcAft>
              <a:buChar char="»"/>
              <a:defRPr sz="2000">
                <a:solidFill>
                  <a:srgbClr val="111111"/>
                </a:solidFill>
                <a:latin typeface="+mn-lt"/>
              </a:defRPr>
            </a:lvl8pPr>
            <a:lvl9pPr marL="3886200" indent="-228600" algn="l" rtl="0" fontAlgn="base">
              <a:spcBef>
                <a:spcPct val="20000"/>
              </a:spcBef>
              <a:spcAft>
                <a:spcPct val="0"/>
              </a:spcAft>
              <a:buChar char="»"/>
              <a:defRPr sz="2000">
                <a:solidFill>
                  <a:srgbClr val="111111"/>
                </a:solidFill>
                <a:latin typeface="+mn-lt"/>
              </a:defRPr>
            </a:lvl9pPr>
          </a:lstStyle>
          <a:p>
            <a:pPr marL="0" indent="-457200" eaLnBrk="1" hangingPunct="1">
              <a:buFont typeface="Wingdings" pitchFamily="2" charset="2"/>
              <a:buChar char="•"/>
            </a:pPr>
            <a:endParaRPr lang="en-US" altLang="en-US" sz="2800" kern="0" dirty="0">
              <a:effectLst>
                <a:outerShdw blurRad="38100" dist="38100" dir="2700000" algn="tl">
                  <a:srgbClr val="000000">
                    <a:alpha val="43137"/>
                  </a:srgbClr>
                </a:outerShdw>
              </a:effectLst>
              <a:latin typeface="Calibri" pitchFamily="34" charset="0"/>
            </a:endParaRPr>
          </a:p>
        </p:txBody>
      </p:sp>
      <p:pic>
        <p:nvPicPr>
          <p:cNvPr id="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1463" y="1181100"/>
            <a:ext cx="8601075" cy="521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021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296400" cy="1112838"/>
          </a:xfrm>
        </p:spPr>
        <p:txBody>
          <a:bodyPr/>
          <a:lstStyle/>
          <a:p>
            <a:r>
              <a:rPr lang="en-US" sz="3600" dirty="0" smtClean="0"/>
              <a:t>FY 2018-19 Proposed Rate Plans</a:t>
            </a:r>
            <a:br>
              <a:rPr lang="en-US" sz="3600" dirty="0" smtClean="0"/>
            </a:br>
            <a:r>
              <a:rPr lang="en-US" sz="3200" dirty="0" smtClean="0">
                <a:solidFill>
                  <a:schemeClr val="tx1"/>
                </a:solidFill>
              </a:rPr>
              <a:t>Agenda</a:t>
            </a:r>
            <a:endParaRPr lang="en-US" sz="3600" dirty="0">
              <a:solidFill>
                <a:schemeClr val="tx1"/>
              </a:solidFill>
            </a:endParaRPr>
          </a:p>
        </p:txBody>
      </p:sp>
      <p:sp>
        <p:nvSpPr>
          <p:cNvPr id="5" name="Content Placeholder 4"/>
          <p:cNvSpPr>
            <a:spLocks noGrp="1"/>
          </p:cNvSpPr>
          <p:nvPr>
            <p:ph idx="1"/>
          </p:nvPr>
        </p:nvSpPr>
        <p:spPr>
          <a:xfrm>
            <a:off x="228600" y="1676400"/>
            <a:ext cx="8305800" cy="4191000"/>
          </a:xfrm>
        </p:spPr>
        <p:txBody>
          <a:bodyPr/>
          <a:lstStyle/>
          <a:p>
            <a:pPr>
              <a:buClrTx/>
            </a:pPr>
            <a:r>
              <a:rPr lang="en-US" sz="2800" dirty="0" smtClean="0"/>
              <a:t>GWP </a:t>
            </a:r>
            <a:endParaRPr lang="en-US" sz="2400" dirty="0" smtClean="0"/>
          </a:p>
          <a:p>
            <a:pPr lvl="1"/>
            <a:r>
              <a:rPr lang="en-US" sz="2400" dirty="0" smtClean="0">
                <a:solidFill>
                  <a:schemeClr val="tx1"/>
                </a:solidFill>
              </a:rPr>
              <a:t>Public Benefit Programs and Proposed 2-Year Budget</a:t>
            </a:r>
          </a:p>
          <a:p>
            <a:pPr lvl="1"/>
            <a:endParaRPr lang="en-US" sz="2400" dirty="0" smtClean="0">
              <a:solidFill>
                <a:schemeClr val="tx1"/>
              </a:solidFill>
            </a:endParaRPr>
          </a:p>
          <a:p>
            <a:pPr lvl="1"/>
            <a:r>
              <a:rPr lang="en-US" sz="2400" dirty="0" smtClean="0">
                <a:solidFill>
                  <a:schemeClr val="tx1"/>
                </a:solidFill>
              </a:rPr>
              <a:t>Cost of Service Analyses and Proposed Rate Plans</a:t>
            </a:r>
          </a:p>
          <a:p>
            <a:pPr lvl="2"/>
            <a:r>
              <a:rPr lang="en-US" i="1" dirty="0" smtClean="0"/>
              <a:t>Water &amp; Electric</a:t>
            </a:r>
          </a:p>
          <a:p>
            <a:pPr lvl="2"/>
            <a:endParaRPr lang="en-US" i="1" dirty="0" smtClean="0">
              <a:solidFill>
                <a:schemeClr val="tx1"/>
              </a:solidFill>
            </a:endParaRPr>
          </a:p>
          <a:p>
            <a:pPr>
              <a:buClrTx/>
            </a:pPr>
            <a:r>
              <a:rPr lang="en-US" sz="2800" dirty="0" smtClean="0"/>
              <a:t>Public Works </a:t>
            </a:r>
          </a:p>
          <a:p>
            <a:pPr lvl="1"/>
            <a:r>
              <a:rPr lang="en-US" sz="2400" dirty="0" smtClean="0">
                <a:solidFill>
                  <a:schemeClr val="tx1"/>
                </a:solidFill>
              </a:rPr>
              <a:t>Cost of Service Analysis &amp; Proposed Rate Plan</a:t>
            </a:r>
          </a:p>
          <a:p>
            <a:pPr lvl="2"/>
            <a:r>
              <a:rPr lang="en-US" i="1" dirty="0" smtClean="0">
                <a:solidFill>
                  <a:schemeClr val="tx1"/>
                </a:solidFill>
              </a:rPr>
              <a:t>Wastewater</a:t>
            </a:r>
          </a:p>
          <a:p>
            <a:pPr>
              <a:buClrTx/>
            </a:pPr>
            <a:endParaRPr lang="en-US" sz="2400" dirty="0">
              <a:solidFill>
                <a:schemeClr val="tx1"/>
              </a:solidFill>
            </a:endParaRPr>
          </a:p>
          <a:p>
            <a:pPr marL="0" indent="0">
              <a:buClrTx/>
              <a:buNone/>
            </a:pPr>
            <a:endParaRPr lang="en-US" sz="2400" dirty="0">
              <a:solidFill>
                <a:schemeClr val="tx1"/>
              </a:solidFill>
            </a:endParaRPr>
          </a:p>
        </p:txBody>
      </p:sp>
    </p:spTree>
    <p:extLst>
      <p:ext uri="{BB962C8B-B14F-4D97-AF65-F5344CB8AC3E}">
        <p14:creationId xmlns:p14="http://schemas.microsoft.com/office/powerpoint/2010/main" val="12010264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ltLang="en-US" sz="3600" dirty="0"/>
              <a:t>Financial Plan Development</a:t>
            </a:r>
          </a:p>
        </p:txBody>
      </p:sp>
      <p:pic>
        <p:nvPicPr>
          <p:cNvPr id="18436" name="Picture 6" descr="GWP_Logo_White.png                                             000FB06DOneTouch4 Plus-1               7C2604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0650" y="260350"/>
            <a:ext cx="1109663"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Slide Number Placeholder 5"/>
          <p:cNvSpPr txBox="1">
            <a:spLocks/>
          </p:cNvSpPr>
          <p:nvPr/>
        </p:nvSpPr>
        <p:spPr bwMode="auto">
          <a:xfrm>
            <a:off x="7010400" y="64008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rgbClr val="111111"/>
                </a:solidFill>
                <a:latin typeface="Avenir LT Std 45 Book" pitchFamily="34" charset="0"/>
              </a:defRPr>
            </a:lvl1pPr>
            <a:lvl2pPr marL="742950" indent="-285750" eaLnBrk="0" hangingPunct="0">
              <a:spcBef>
                <a:spcPct val="20000"/>
              </a:spcBef>
              <a:buChar char="–"/>
              <a:defRPr sz="2800">
                <a:solidFill>
                  <a:srgbClr val="111111"/>
                </a:solidFill>
                <a:latin typeface="Avenir LT Std 45 Book" pitchFamily="34" charset="0"/>
              </a:defRPr>
            </a:lvl2pPr>
            <a:lvl3pPr marL="1143000" indent="-228600" eaLnBrk="0" hangingPunct="0">
              <a:spcBef>
                <a:spcPct val="20000"/>
              </a:spcBef>
              <a:buChar char="•"/>
              <a:defRPr sz="2400">
                <a:solidFill>
                  <a:srgbClr val="111111"/>
                </a:solidFill>
                <a:latin typeface="Avenir LT Std 45 Book" pitchFamily="34" charset="0"/>
              </a:defRPr>
            </a:lvl3pPr>
            <a:lvl4pPr marL="1600200" indent="-228600" eaLnBrk="0" hangingPunct="0">
              <a:spcBef>
                <a:spcPct val="20000"/>
              </a:spcBef>
              <a:buChar char="–"/>
              <a:defRPr sz="2000">
                <a:solidFill>
                  <a:srgbClr val="111111"/>
                </a:solidFill>
                <a:latin typeface="Avenir LT Std 45 Book" pitchFamily="34" charset="0"/>
              </a:defRPr>
            </a:lvl4pPr>
            <a:lvl5pPr marL="2057400" indent="-228600" eaLnBrk="0" hangingPunct="0">
              <a:spcBef>
                <a:spcPct val="20000"/>
              </a:spcBef>
              <a:buChar char="»"/>
              <a:defRPr sz="2000">
                <a:solidFill>
                  <a:srgbClr val="111111"/>
                </a:solidFill>
                <a:latin typeface="Avenir LT Std 45 Book" pitchFamily="34" charset="0"/>
              </a:defRPr>
            </a:lvl5pPr>
            <a:lvl6pPr marL="2514600" indent="-228600" eaLnBrk="0" fontAlgn="base" hangingPunct="0">
              <a:spcBef>
                <a:spcPct val="20000"/>
              </a:spcBef>
              <a:spcAft>
                <a:spcPct val="0"/>
              </a:spcAft>
              <a:buChar char="»"/>
              <a:defRPr sz="2000">
                <a:solidFill>
                  <a:srgbClr val="111111"/>
                </a:solidFill>
                <a:latin typeface="Avenir LT Std 45 Book" pitchFamily="34" charset="0"/>
              </a:defRPr>
            </a:lvl6pPr>
            <a:lvl7pPr marL="2971800" indent="-228600" eaLnBrk="0" fontAlgn="base" hangingPunct="0">
              <a:spcBef>
                <a:spcPct val="20000"/>
              </a:spcBef>
              <a:spcAft>
                <a:spcPct val="0"/>
              </a:spcAft>
              <a:buChar char="»"/>
              <a:defRPr sz="2000">
                <a:solidFill>
                  <a:srgbClr val="111111"/>
                </a:solidFill>
                <a:latin typeface="Avenir LT Std 45 Book" pitchFamily="34" charset="0"/>
              </a:defRPr>
            </a:lvl7pPr>
            <a:lvl8pPr marL="3429000" indent="-228600" eaLnBrk="0" fontAlgn="base" hangingPunct="0">
              <a:spcBef>
                <a:spcPct val="20000"/>
              </a:spcBef>
              <a:spcAft>
                <a:spcPct val="0"/>
              </a:spcAft>
              <a:buChar char="»"/>
              <a:defRPr sz="2000">
                <a:solidFill>
                  <a:srgbClr val="111111"/>
                </a:solidFill>
                <a:latin typeface="Avenir LT Std 45 Book" pitchFamily="34" charset="0"/>
              </a:defRPr>
            </a:lvl8pPr>
            <a:lvl9pPr marL="3886200" indent="-228600" eaLnBrk="0" fontAlgn="base" hangingPunct="0">
              <a:spcBef>
                <a:spcPct val="20000"/>
              </a:spcBef>
              <a:spcAft>
                <a:spcPct val="0"/>
              </a:spcAft>
              <a:buChar char="»"/>
              <a:defRPr sz="2000">
                <a:solidFill>
                  <a:srgbClr val="111111"/>
                </a:solidFill>
                <a:latin typeface="Avenir LT Std 45 Book" pitchFamily="34" charset="0"/>
              </a:defRPr>
            </a:lvl9pPr>
          </a:lstStyle>
          <a:p>
            <a:pPr algn="ctr" eaLnBrk="1" hangingPunct="1">
              <a:spcBef>
                <a:spcPct val="0"/>
              </a:spcBef>
              <a:buFontTx/>
              <a:buNone/>
            </a:pPr>
            <a:r>
              <a:rPr lang="en-US" altLang="en-US" sz="1800" dirty="0">
                <a:solidFill>
                  <a:schemeClr val="tx1"/>
                </a:solidFill>
                <a:effectLst/>
                <a:latin typeface="Arial" charset="0"/>
              </a:rPr>
              <a:t>Slide </a:t>
            </a:r>
            <a:fld id="{CEFC6507-A79C-4FA6-B27E-15969202C82F}" type="slidenum">
              <a:rPr lang="en-US" altLang="en-US" sz="1800">
                <a:solidFill>
                  <a:schemeClr val="tx1"/>
                </a:solidFill>
                <a:effectLst/>
                <a:latin typeface="Arial" charset="0"/>
              </a:rPr>
              <a:pPr algn="ctr" eaLnBrk="1" hangingPunct="1">
                <a:spcBef>
                  <a:spcPct val="0"/>
                </a:spcBef>
                <a:buFontTx/>
                <a:buNone/>
              </a:pPr>
              <a:t>20</a:t>
            </a:fld>
            <a:endParaRPr lang="en-US" altLang="en-US" sz="1800" dirty="0">
              <a:solidFill>
                <a:schemeClr val="tx1"/>
              </a:solidFill>
              <a:effectLst/>
              <a:latin typeface="Arial" charset="0"/>
            </a:endParaRPr>
          </a:p>
        </p:txBody>
      </p:sp>
      <p:sp>
        <p:nvSpPr>
          <p:cNvPr id="5" name="Rectangle 4"/>
          <p:cNvSpPr txBox="1">
            <a:spLocks/>
          </p:cNvSpPr>
          <p:nvPr/>
        </p:nvSpPr>
        <p:spPr bwMode="auto">
          <a:xfrm>
            <a:off x="457200" y="1437928"/>
            <a:ext cx="7283450" cy="4962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111111"/>
                </a:solidFill>
                <a:latin typeface="+mn-lt"/>
                <a:ea typeface="+mn-ea"/>
                <a:cs typeface="+mn-cs"/>
              </a:defRPr>
            </a:lvl1pPr>
            <a:lvl2pPr marL="742950" indent="-285750" algn="l" rtl="0" eaLnBrk="0" fontAlgn="base" hangingPunct="0">
              <a:spcBef>
                <a:spcPct val="20000"/>
              </a:spcBef>
              <a:spcAft>
                <a:spcPct val="0"/>
              </a:spcAft>
              <a:buChar char="–"/>
              <a:defRPr sz="2800">
                <a:solidFill>
                  <a:srgbClr val="111111"/>
                </a:solidFill>
                <a:latin typeface="+mn-lt"/>
              </a:defRPr>
            </a:lvl2pPr>
            <a:lvl3pPr marL="1143000" indent="-228600" algn="l" rtl="0" eaLnBrk="0" fontAlgn="base" hangingPunct="0">
              <a:spcBef>
                <a:spcPct val="20000"/>
              </a:spcBef>
              <a:spcAft>
                <a:spcPct val="0"/>
              </a:spcAft>
              <a:buChar char="•"/>
              <a:defRPr sz="2400">
                <a:solidFill>
                  <a:srgbClr val="111111"/>
                </a:solidFill>
                <a:latin typeface="+mn-lt"/>
              </a:defRPr>
            </a:lvl3pPr>
            <a:lvl4pPr marL="1600200" indent="-228600" algn="l" rtl="0" eaLnBrk="0" fontAlgn="base" hangingPunct="0">
              <a:spcBef>
                <a:spcPct val="20000"/>
              </a:spcBef>
              <a:spcAft>
                <a:spcPct val="0"/>
              </a:spcAft>
              <a:buChar char="–"/>
              <a:defRPr sz="2000">
                <a:solidFill>
                  <a:srgbClr val="111111"/>
                </a:solidFill>
                <a:latin typeface="+mn-lt"/>
              </a:defRPr>
            </a:lvl4pPr>
            <a:lvl5pPr marL="2057400" indent="-228600" algn="l" rtl="0" eaLnBrk="0" fontAlgn="base" hangingPunct="0">
              <a:spcBef>
                <a:spcPct val="20000"/>
              </a:spcBef>
              <a:spcAft>
                <a:spcPct val="0"/>
              </a:spcAft>
              <a:buChar char="»"/>
              <a:defRPr sz="2000">
                <a:solidFill>
                  <a:srgbClr val="111111"/>
                </a:solidFill>
                <a:latin typeface="+mn-lt"/>
              </a:defRPr>
            </a:lvl5pPr>
            <a:lvl6pPr marL="2514600" indent="-228600" algn="l" rtl="0" fontAlgn="base">
              <a:spcBef>
                <a:spcPct val="20000"/>
              </a:spcBef>
              <a:spcAft>
                <a:spcPct val="0"/>
              </a:spcAft>
              <a:buChar char="»"/>
              <a:defRPr sz="2000">
                <a:solidFill>
                  <a:srgbClr val="111111"/>
                </a:solidFill>
                <a:latin typeface="+mn-lt"/>
              </a:defRPr>
            </a:lvl6pPr>
            <a:lvl7pPr marL="2971800" indent="-228600" algn="l" rtl="0" fontAlgn="base">
              <a:spcBef>
                <a:spcPct val="20000"/>
              </a:spcBef>
              <a:spcAft>
                <a:spcPct val="0"/>
              </a:spcAft>
              <a:buChar char="»"/>
              <a:defRPr sz="2000">
                <a:solidFill>
                  <a:srgbClr val="111111"/>
                </a:solidFill>
                <a:latin typeface="+mn-lt"/>
              </a:defRPr>
            </a:lvl7pPr>
            <a:lvl8pPr marL="3429000" indent="-228600" algn="l" rtl="0" fontAlgn="base">
              <a:spcBef>
                <a:spcPct val="20000"/>
              </a:spcBef>
              <a:spcAft>
                <a:spcPct val="0"/>
              </a:spcAft>
              <a:buChar char="»"/>
              <a:defRPr sz="2000">
                <a:solidFill>
                  <a:srgbClr val="111111"/>
                </a:solidFill>
                <a:latin typeface="+mn-lt"/>
              </a:defRPr>
            </a:lvl8pPr>
            <a:lvl9pPr marL="3886200" indent="-228600" algn="l" rtl="0" fontAlgn="base">
              <a:spcBef>
                <a:spcPct val="20000"/>
              </a:spcBef>
              <a:spcAft>
                <a:spcPct val="0"/>
              </a:spcAft>
              <a:buChar char="»"/>
              <a:defRPr sz="2000">
                <a:solidFill>
                  <a:srgbClr val="111111"/>
                </a:solidFill>
                <a:latin typeface="+mn-lt"/>
              </a:defRPr>
            </a:lvl9pPr>
          </a:lstStyle>
          <a:p>
            <a:pPr eaLnBrk="1" hangingPunct="1">
              <a:spcBef>
                <a:spcPts val="1200"/>
              </a:spcBef>
              <a:buFont typeface="Arial" panose="020B0604020202020204" pitchFamily="34" charset="0"/>
              <a:buChar char="•"/>
            </a:pPr>
            <a:r>
              <a:rPr lang="en-US" altLang="en-US" sz="2400" kern="0" dirty="0">
                <a:effectLst/>
              </a:rPr>
              <a:t>The development of each 5 Year Finance and Rate Plan begins with the development of a Cost of Service Analysis (COSA)</a:t>
            </a:r>
          </a:p>
          <a:p>
            <a:pPr eaLnBrk="1" hangingPunct="1">
              <a:spcBef>
                <a:spcPts val="1200"/>
              </a:spcBef>
              <a:buFont typeface="Arial" panose="020B0604020202020204" pitchFamily="34" charset="0"/>
              <a:buChar char="•"/>
            </a:pPr>
            <a:r>
              <a:rPr lang="en-US" altLang="en-US" sz="2400" kern="0" dirty="0">
                <a:effectLst/>
              </a:rPr>
              <a:t>GWP hired New Gen Strategies and Solutions, LLC (NewGen) and Raftelis Financial Consultants, Inc. (Raftelis) to conduct new electric and water COSAs</a:t>
            </a:r>
            <a:endParaRPr lang="en-US" altLang="en-US" sz="2000" kern="0" dirty="0">
              <a:effectLst/>
            </a:endParaRPr>
          </a:p>
          <a:p>
            <a:pPr marL="0" indent="-457200" eaLnBrk="1" hangingPunct="1"/>
            <a:endParaRPr lang="en-US" altLang="en-US" sz="2800" kern="0" dirty="0">
              <a:latin typeface="Calibri" pitchFamily="34" charset="0"/>
            </a:endParaRPr>
          </a:p>
        </p:txBody>
      </p:sp>
    </p:spTree>
    <p:extLst>
      <p:ext uri="{BB962C8B-B14F-4D97-AF65-F5344CB8AC3E}">
        <p14:creationId xmlns:p14="http://schemas.microsoft.com/office/powerpoint/2010/main" val="36325304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ltLang="en-US" sz="3600" dirty="0"/>
              <a:t>Financial Plan Development</a:t>
            </a:r>
          </a:p>
        </p:txBody>
      </p:sp>
      <p:pic>
        <p:nvPicPr>
          <p:cNvPr id="18436" name="Picture 6" descr="GWP_Logo_White.png                                             000FB06DOneTouch4 Plus-1               7C2604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0650" y="260350"/>
            <a:ext cx="1109663"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Slide Number Placeholder 5"/>
          <p:cNvSpPr txBox="1">
            <a:spLocks/>
          </p:cNvSpPr>
          <p:nvPr/>
        </p:nvSpPr>
        <p:spPr bwMode="auto">
          <a:xfrm>
            <a:off x="7010400" y="64008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rgbClr val="111111"/>
                </a:solidFill>
                <a:latin typeface="Avenir LT Std 45 Book" pitchFamily="34" charset="0"/>
              </a:defRPr>
            </a:lvl1pPr>
            <a:lvl2pPr marL="742950" indent="-285750" eaLnBrk="0" hangingPunct="0">
              <a:spcBef>
                <a:spcPct val="20000"/>
              </a:spcBef>
              <a:buChar char="–"/>
              <a:defRPr sz="2800">
                <a:solidFill>
                  <a:srgbClr val="111111"/>
                </a:solidFill>
                <a:latin typeface="Avenir LT Std 45 Book" pitchFamily="34" charset="0"/>
              </a:defRPr>
            </a:lvl2pPr>
            <a:lvl3pPr marL="1143000" indent="-228600" eaLnBrk="0" hangingPunct="0">
              <a:spcBef>
                <a:spcPct val="20000"/>
              </a:spcBef>
              <a:buChar char="•"/>
              <a:defRPr sz="2400">
                <a:solidFill>
                  <a:srgbClr val="111111"/>
                </a:solidFill>
                <a:latin typeface="Avenir LT Std 45 Book" pitchFamily="34" charset="0"/>
              </a:defRPr>
            </a:lvl3pPr>
            <a:lvl4pPr marL="1600200" indent="-228600" eaLnBrk="0" hangingPunct="0">
              <a:spcBef>
                <a:spcPct val="20000"/>
              </a:spcBef>
              <a:buChar char="–"/>
              <a:defRPr sz="2000">
                <a:solidFill>
                  <a:srgbClr val="111111"/>
                </a:solidFill>
                <a:latin typeface="Avenir LT Std 45 Book" pitchFamily="34" charset="0"/>
              </a:defRPr>
            </a:lvl4pPr>
            <a:lvl5pPr marL="2057400" indent="-228600" eaLnBrk="0" hangingPunct="0">
              <a:spcBef>
                <a:spcPct val="20000"/>
              </a:spcBef>
              <a:buChar char="»"/>
              <a:defRPr sz="2000">
                <a:solidFill>
                  <a:srgbClr val="111111"/>
                </a:solidFill>
                <a:latin typeface="Avenir LT Std 45 Book" pitchFamily="34" charset="0"/>
              </a:defRPr>
            </a:lvl5pPr>
            <a:lvl6pPr marL="2514600" indent="-228600" eaLnBrk="0" fontAlgn="base" hangingPunct="0">
              <a:spcBef>
                <a:spcPct val="20000"/>
              </a:spcBef>
              <a:spcAft>
                <a:spcPct val="0"/>
              </a:spcAft>
              <a:buChar char="»"/>
              <a:defRPr sz="2000">
                <a:solidFill>
                  <a:srgbClr val="111111"/>
                </a:solidFill>
                <a:latin typeface="Avenir LT Std 45 Book" pitchFamily="34" charset="0"/>
              </a:defRPr>
            </a:lvl6pPr>
            <a:lvl7pPr marL="2971800" indent="-228600" eaLnBrk="0" fontAlgn="base" hangingPunct="0">
              <a:spcBef>
                <a:spcPct val="20000"/>
              </a:spcBef>
              <a:spcAft>
                <a:spcPct val="0"/>
              </a:spcAft>
              <a:buChar char="»"/>
              <a:defRPr sz="2000">
                <a:solidFill>
                  <a:srgbClr val="111111"/>
                </a:solidFill>
                <a:latin typeface="Avenir LT Std 45 Book" pitchFamily="34" charset="0"/>
              </a:defRPr>
            </a:lvl7pPr>
            <a:lvl8pPr marL="3429000" indent="-228600" eaLnBrk="0" fontAlgn="base" hangingPunct="0">
              <a:spcBef>
                <a:spcPct val="20000"/>
              </a:spcBef>
              <a:spcAft>
                <a:spcPct val="0"/>
              </a:spcAft>
              <a:buChar char="»"/>
              <a:defRPr sz="2000">
                <a:solidFill>
                  <a:srgbClr val="111111"/>
                </a:solidFill>
                <a:latin typeface="Avenir LT Std 45 Book" pitchFamily="34" charset="0"/>
              </a:defRPr>
            </a:lvl8pPr>
            <a:lvl9pPr marL="3886200" indent="-228600" eaLnBrk="0" fontAlgn="base" hangingPunct="0">
              <a:spcBef>
                <a:spcPct val="20000"/>
              </a:spcBef>
              <a:spcAft>
                <a:spcPct val="0"/>
              </a:spcAft>
              <a:buChar char="»"/>
              <a:defRPr sz="2000">
                <a:solidFill>
                  <a:srgbClr val="111111"/>
                </a:solidFill>
                <a:latin typeface="Avenir LT Std 45 Book" pitchFamily="34" charset="0"/>
              </a:defRPr>
            </a:lvl9pPr>
          </a:lstStyle>
          <a:p>
            <a:pPr algn="ctr" eaLnBrk="1" hangingPunct="1">
              <a:spcBef>
                <a:spcPct val="0"/>
              </a:spcBef>
              <a:buFontTx/>
              <a:buNone/>
            </a:pPr>
            <a:r>
              <a:rPr lang="en-US" altLang="en-US" sz="1800" dirty="0">
                <a:solidFill>
                  <a:schemeClr val="tx1"/>
                </a:solidFill>
                <a:effectLst/>
                <a:latin typeface="Arial" charset="0"/>
              </a:rPr>
              <a:t>Slide </a:t>
            </a:r>
            <a:fld id="{CEFC6507-A79C-4FA6-B27E-15969202C82F}" type="slidenum">
              <a:rPr lang="en-US" altLang="en-US" sz="1800">
                <a:solidFill>
                  <a:schemeClr val="tx1"/>
                </a:solidFill>
                <a:effectLst/>
                <a:latin typeface="Arial" charset="0"/>
              </a:rPr>
              <a:pPr algn="ctr" eaLnBrk="1" hangingPunct="1">
                <a:spcBef>
                  <a:spcPct val="0"/>
                </a:spcBef>
                <a:buFontTx/>
                <a:buNone/>
              </a:pPr>
              <a:t>21</a:t>
            </a:fld>
            <a:endParaRPr lang="en-US" altLang="en-US" sz="1800" dirty="0">
              <a:solidFill>
                <a:schemeClr val="tx1"/>
              </a:solidFill>
              <a:effectLst/>
              <a:latin typeface="Arial" charset="0"/>
            </a:endParaRPr>
          </a:p>
        </p:txBody>
      </p:sp>
      <p:sp>
        <p:nvSpPr>
          <p:cNvPr id="5" name="Rectangle 4"/>
          <p:cNvSpPr txBox="1">
            <a:spLocks/>
          </p:cNvSpPr>
          <p:nvPr/>
        </p:nvSpPr>
        <p:spPr bwMode="auto">
          <a:xfrm>
            <a:off x="457200" y="1447800"/>
            <a:ext cx="6781800" cy="4734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111111"/>
                </a:solidFill>
                <a:latin typeface="+mn-lt"/>
                <a:ea typeface="+mn-ea"/>
                <a:cs typeface="+mn-cs"/>
              </a:defRPr>
            </a:lvl1pPr>
            <a:lvl2pPr marL="742950" indent="-285750" algn="l" rtl="0" eaLnBrk="0" fontAlgn="base" hangingPunct="0">
              <a:spcBef>
                <a:spcPct val="20000"/>
              </a:spcBef>
              <a:spcAft>
                <a:spcPct val="0"/>
              </a:spcAft>
              <a:buChar char="–"/>
              <a:defRPr sz="2800">
                <a:solidFill>
                  <a:srgbClr val="111111"/>
                </a:solidFill>
                <a:latin typeface="+mn-lt"/>
              </a:defRPr>
            </a:lvl2pPr>
            <a:lvl3pPr marL="1143000" indent="-228600" algn="l" rtl="0" eaLnBrk="0" fontAlgn="base" hangingPunct="0">
              <a:spcBef>
                <a:spcPct val="20000"/>
              </a:spcBef>
              <a:spcAft>
                <a:spcPct val="0"/>
              </a:spcAft>
              <a:buChar char="•"/>
              <a:defRPr sz="2400">
                <a:solidFill>
                  <a:srgbClr val="111111"/>
                </a:solidFill>
                <a:latin typeface="+mn-lt"/>
              </a:defRPr>
            </a:lvl3pPr>
            <a:lvl4pPr marL="1600200" indent="-228600" algn="l" rtl="0" eaLnBrk="0" fontAlgn="base" hangingPunct="0">
              <a:spcBef>
                <a:spcPct val="20000"/>
              </a:spcBef>
              <a:spcAft>
                <a:spcPct val="0"/>
              </a:spcAft>
              <a:buChar char="–"/>
              <a:defRPr sz="2000">
                <a:solidFill>
                  <a:srgbClr val="111111"/>
                </a:solidFill>
                <a:latin typeface="+mn-lt"/>
              </a:defRPr>
            </a:lvl4pPr>
            <a:lvl5pPr marL="2057400" indent="-228600" algn="l" rtl="0" eaLnBrk="0" fontAlgn="base" hangingPunct="0">
              <a:spcBef>
                <a:spcPct val="20000"/>
              </a:spcBef>
              <a:spcAft>
                <a:spcPct val="0"/>
              </a:spcAft>
              <a:buChar char="»"/>
              <a:defRPr sz="2000">
                <a:solidFill>
                  <a:srgbClr val="111111"/>
                </a:solidFill>
                <a:latin typeface="+mn-lt"/>
              </a:defRPr>
            </a:lvl5pPr>
            <a:lvl6pPr marL="2514600" indent="-228600" algn="l" rtl="0" fontAlgn="base">
              <a:spcBef>
                <a:spcPct val="20000"/>
              </a:spcBef>
              <a:spcAft>
                <a:spcPct val="0"/>
              </a:spcAft>
              <a:buChar char="»"/>
              <a:defRPr sz="2000">
                <a:solidFill>
                  <a:srgbClr val="111111"/>
                </a:solidFill>
                <a:latin typeface="+mn-lt"/>
              </a:defRPr>
            </a:lvl6pPr>
            <a:lvl7pPr marL="2971800" indent="-228600" algn="l" rtl="0" fontAlgn="base">
              <a:spcBef>
                <a:spcPct val="20000"/>
              </a:spcBef>
              <a:spcAft>
                <a:spcPct val="0"/>
              </a:spcAft>
              <a:buChar char="»"/>
              <a:defRPr sz="2000">
                <a:solidFill>
                  <a:srgbClr val="111111"/>
                </a:solidFill>
                <a:latin typeface="+mn-lt"/>
              </a:defRPr>
            </a:lvl7pPr>
            <a:lvl8pPr marL="3429000" indent="-228600" algn="l" rtl="0" fontAlgn="base">
              <a:spcBef>
                <a:spcPct val="20000"/>
              </a:spcBef>
              <a:spcAft>
                <a:spcPct val="0"/>
              </a:spcAft>
              <a:buChar char="»"/>
              <a:defRPr sz="2000">
                <a:solidFill>
                  <a:srgbClr val="111111"/>
                </a:solidFill>
                <a:latin typeface="+mn-lt"/>
              </a:defRPr>
            </a:lvl8pPr>
            <a:lvl9pPr marL="3886200" indent="-228600" algn="l" rtl="0" fontAlgn="base">
              <a:spcBef>
                <a:spcPct val="20000"/>
              </a:spcBef>
              <a:spcAft>
                <a:spcPct val="0"/>
              </a:spcAft>
              <a:buChar char="»"/>
              <a:defRPr sz="2000">
                <a:solidFill>
                  <a:srgbClr val="111111"/>
                </a:solidFill>
                <a:latin typeface="+mn-lt"/>
              </a:defRPr>
            </a:lvl9pPr>
          </a:lstStyle>
          <a:p>
            <a:pPr marL="0" indent="0" eaLnBrk="1" hangingPunct="1">
              <a:spcBef>
                <a:spcPts val="1200"/>
              </a:spcBef>
              <a:buNone/>
            </a:pPr>
            <a:r>
              <a:rPr lang="en-US" altLang="en-US" sz="2800" kern="0" dirty="0">
                <a:solidFill>
                  <a:schemeClr val="tx1"/>
                </a:solidFill>
                <a:effectLst/>
              </a:rPr>
              <a:t>COSA Goals: </a:t>
            </a:r>
          </a:p>
          <a:p>
            <a:pPr lvl="1" indent="-342900" eaLnBrk="1" hangingPunct="1">
              <a:spcBef>
                <a:spcPts val="1200"/>
              </a:spcBef>
              <a:buFont typeface="Arial" panose="020B0604020202020204" pitchFamily="34" charset="0"/>
              <a:buChar char="•"/>
            </a:pPr>
            <a:r>
              <a:rPr lang="en-US" altLang="en-US" sz="2400" kern="0" dirty="0">
                <a:solidFill>
                  <a:schemeClr val="tx1"/>
                </a:solidFill>
                <a:effectLst/>
              </a:rPr>
              <a:t>Evaluate and identify the total costs required to operate the utility over the study period</a:t>
            </a:r>
          </a:p>
          <a:p>
            <a:pPr lvl="1" indent="-342900" eaLnBrk="1" hangingPunct="1">
              <a:spcBef>
                <a:spcPts val="1200"/>
              </a:spcBef>
              <a:buFont typeface="Arial" panose="020B0604020202020204" pitchFamily="34" charset="0"/>
              <a:buChar char="•"/>
            </a:pPr>
            <a:r>
              <a:rPr lang="en-US" altLang="en-US" sz="2400" kern="0" dirty="0">
                <a:solidFill>
                  <a:schemeClr val="tx1"/>
                </a:solidFill>
                <a:effectLst/>
              </a:rPr>
              <a:t>Calculate the optimal mix of debt and rate (i.e. cash) funded portions of the capital program to provide financial stability over the study period, FY 2018-2019 to FY 2022-2023, and design competitive rates consistent with Propositions 26/218</a:t>
            </a:r>
          </a:p>
          <a:p>
            <a:pPr marL="0" indent="0" eaLnBrk="1" hangingPunct="1">
              <a:buNone/>
            </a:pPr>
            <a:endParaRPr lang="en-US" altLang="en-US" sz="2800" kern="0" dirty="0">
              <a:effectLst/>
            </a:endParaRPr>
          </a:p>
        </p:txBody>
      </p:sp>
    </p:spTree>
    <p:extLst>
      <p:ext uri="{BB962C8B-B14F-4D97-AF65-F5344CB8AC3E}">
        <p14:creationId xmlns:p14="http://schemas.microsoft.com/office/powerpoint/2010/main" val="31720162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12700" y="1590675"/>
            <a:ext cx="91313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rgbClr val="0070C0"/>
                </a:solidFill>
                <a:latin typeface="+mj-lt"/>
                <a:ea typeface="+mj-ea"/>
                <a:cs typeface="+mj-cs"/>
              </a:defRPr>
            </a:lvl1pPr>
            <a:lvl2pPr algn="l" rtl="0" eaLnBrk="1" fontAlgn="base" hangingPunct="1">
              <a:spcBef>
                <a:spcPct val="0"/>
              </a:spcBef>
              <a:spcAft>
                <a:spcPct val="0"/>
              </a:spcAft>
              <a:defRPr sz="4400">
                <a:solidFill>
                  <a:srgbClr val="111111"/>
                </a:solidFill>
                <a:latin typeface="Avenir LT Std 65 Medium" pitchFamily="34" charset="0"/>
              </a:defRPr>
            </a:lvl2pPr>
            <a:lvl3pPr algn="l" rtl="0" eaLnBrk="1" fontAlgn="base" hangingPunct="1">
              <a:spcBef>
                <a:spcPct val="0"/>
              </a:spcBef>
              <a:spcAft>
                <a:spcPct val="0"/>
              </a:spcAft>
              <a:defRPr sz="4400">
                <a:solidFill>
                  <a:srgbClr val="111111"/>
                </a:solidFill>
                <a:latin typeface="Avenir LT Std 65 Medium" pitchFamily="34" charset="0"/>
              </a:defRPr>
            </a:lvl3pPr>
            <a:lvl4pPr algn="l" rtl="0" eaLnBrk="1" fontAlgn="base" hangingPunct="1">
              <a:spcBef>
                <a:spcPct val="0"/>
              </a:spcBef>
              <a:spcAft>
                <a:spcPct val="0"/>
              </a:spcAft>
              <a:defRPr sz="4400">
                <a:solidFill>
                  <a:srgbClr val="111111"/>
                </a:solidFill>
                <a:latin typeface="Avenir LT Std 65 Medium" pitchFamily="34" charset="0"/>
              </a:defRPr>
            </a:lvl4pPr>
            <a:lvl5pPr algn="l" rtl="0" eaLnBrk="1" fontAlgn="base" hangingPunct="1">
              <a:spcBef>
                <a:spcPct val="0"/>
              </a:spcBef>
              <a:spcAft>
                <a:spcPct val="0"/>
              </a:spcAft>
              <a:defRPr sz="4400">
                <a:solidFill>
                  <a:srgbClr val="111111"/>
                </a:solidFill>
                <a:latin typeface="Avenir LT Std 65 Medium" pitchFamily="34" charset="0"/>
              </a:defRPr>
            </a:lvl5pPr>
            <a:lvl6pPr marL="457200" algn="l" rtl="0" eaLnBrk="1" fontAlgn="base" hangingPunct="1">
              <a:spcBef>
                <a:spcPct val="0"/>
              </a:spcBef>
              <a:spcAft>
                <a:spcPct val="0"/>
              </a:spcAft>
              <a:defRPr sz="4400">
                <a:solidFill>
                  <a:srgbClr val="111111"/>
                </a:solidFill>
                <a:latin typeface="Avenir LT Std 65 Medium" pitchFamily="34" charset="0"/>
              </a:defRPr>
            </a:lvl6pPr>
            <a:lvl7pPr marL="914400" algn="l" rtl="0" eaLnBrk="1" fontAlgn="base" hangingPunct="1">
              <a:spcBef>
                <a:spcPct val="0"/>
              </a:spcBef>
              <a:spcAft>
                <a:spcPct val="0"/>
              </a:spcAft>
              <a:defRPr sz="4400">
                <a:solidFill>
                  <a:srgbClr val="111111"/>
                </a:solidFill>
                <a:latin typeface="Avenir LT Std 65 Medium" pitchFamily="34" charset="0"/>
              </a:defRPr>
            </a:lvl7pPr>
            <a:lvl8pPr marL="1371600" algn="l" rtl="0" eaLnBrk="1" fontAlgn="base" hangingPunct="1">
              <a:spcBef>
                <a:spcPct val="0"/>
              </a:spcBef>
              <a:spcAft>
                <a:spcPct val="0"/>
              </a:spcAft>
              <a:defRPr sz="4400">
                <a:solidFill>
                  <a:srgbClr val="111111"/>
                </a:solidFill>
                <a:latin typeface="Avenir LT Std 65 Medium" pitchFamily="34" charset="0"/>
              </a:defRPr>
            </a:lvl8pPr>
            <a:lvl9pPr marL="1828800" algn="l" rtl="0" eaLnBrk="1" fontAlgn="base" hangingPunct="1">
              <a:spcBef>
                <a:spcPct val="0"/>
              </a:spcBef>
              <a:spcAft>
                <a:spcPct val="0"/>
              </a:spcAft>
              <a:defRPr sz="4400">
                <a:solidFill>
                  <a:srgbClr val="111111"/>
                </a:solidFill>
                <a:latin typeface="Avenir LT Std 65 Medium" pitchFamily="34" charset="0"/>
              </a:defRPr>
            </a:lvl9pPr>
          </a:lstStyle>
          <a:p>
            <a:pPr>
              <a:buFontTx/>
              <a:buNone/>
            </a:pPr>
            <a:endParaRPr lang="en-US" sz="4000" kern="0" dirty="0">
              <a:solidFill>
                <a:schemeClr val="tx1"/>
              </a:solidFill>
              <a:effectLst/>
            </a:endParaRPr>
          </a:p>
        </p:txBody>
      </p:sp>
      <p:sp>
        <p:nvSpPr>
          <p:cNvPr id="7" name="Subtitle 2"/>
          <p:cNvSpPr txBox="1">
            <a:spLocks/>
          </p:cNvSpPr>
          <p:nvPr/>
        </p:nvSpPr>
        <p:spPr bwMode="auto">
          <a:xfrm>
            <a:off x="25400" y="220980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070C0"/>
              </a:buClr>
              <a:buChar char="•"/>
              <a:defRPr sz="3200">
                <a:solidFill>
                  <a:srgbClr val="0070C0"/>
                </a:solidFill>
                <a:latin typeface="+mn-lt"/>
                <a:ea typeface="+mn-ea"/>
                <a:cs typeface="+mn-cs"/>
              </a:defRPr>
            </a:lvl1pPr>
            <a:lvl2pPr marL="742950" indent="-285750" algn="l" rtl="0" eaLnBrk="1" fontAlgn="base" hangingPunct="1">
              <a:spcBef>
                <a:spcPct val="20000"/>
              </a:spcBef>
              <a:spcAft>
                <a:spcPct val="0"/>
              </a:spcAft>
              <a:buFont typeface="Wingdings" panose="05000000000000000000" pitchFamily="2" charset="2"/>
              <a:buChar char="§"/>
              <a:defRPr sz="2800">
                <a:solidFill>
                  <a:srgbClr val="111111"/>
                </a:solidFill>
                <a:latin typeface="+mn-lt"/>
              </a:defRPr>
            </a:lvl2pPr>
            <a:lvl3pPr marL="1143000" indent="-228600" algn="l" rtl="0" eaLnBrk="1" fontAlgn="base" hangingPunct="1">
              <a:spcBef>
                <a:spcPct val="20000"/>
              </a:spcBef>
              <a:spcAft>
                <a:spcPct val="0"/>
              </a:spcAft>
              <a:buChar char="•"/>
              <a:defRPr sz="2400">
                <a:solidFill>
                  <a:srgbClr val="111111"/>
                </a:solidFill>
                <a:latin typeface="+mn-lt"/>
              </a:defRPr>
            </a:lvl3pPr>
            <a:lvl4pPr marL="1600200" indent="-228600" algn="l" rtl="0" eaLnBrk="1" fontAlgn="base" hangingPunct="1">
              <a:spcBef>
                <a:spcPct val="20000"/>
              </a:spcBef>
              <a:spcAft>
                <a:spcPct val="0"/>
              </a:spcAft>
              <a:buChar char="–"/>
              <a:defRPr sz="2000">
                <a:solidFill>
                  <a:srgbClr val="111111"/>
                </a:solidFill>
                <a:latin typeface="+mn-lt"/>
              </a:defRPr>
            </a:lvl4pPr>
            <a:lvl5pPr marL="2057400" indent="-228600" algn="l" rtl="0" eaLnBrk="1" fontAlgn="base" hangingPunct="1">
              <a:spcBef>
                <a:spcPct val="20000"/>
              </a:spcBef>
              <a:spcAft>
                <a:spcPct val="0"/>
              </a:spcAft>
              <a:buChar char="»"/>
              <a:defRPr sz="2000">
                <a:solidFill>
                  <a:srgbClr val="111111"/>
                </a:solidFill>
                <a:latin typeface="+mn-lt"/>
              </a:defRPr>
            </a:lvl5pPr>
            <a:lvl6pPr marL="2514600" indent="-228600" algn="l" rtl="0" eaLnBrk="1" fontAlgn="base" hangingPunct="1">
              <a:spcBef>
                <a:spcPct val="20000"/>
              </a:spcBef>
              <a:spcAft>
                <a:spcPct val="0"/>
              </a:spcAft>
              <a:buChar char="»"/>
              <a:defRPr sz="2000">
                <a:solidFill>
                  <a:srgbClr val="111111"/>
                </a:solidFill>
                <a:latin typeface="+mn-lt"/>
              </a:defRPr>
            </a:lvl6pPr>
            <a:lvl7pPr marL="2971800" indent="-228600" algn="l" rtl="0" eaLnBrk="1" fontAlgn="base" hangingPunct="1">
              <a:spcBef>
                <a:spcPct val="20000"/>
              </a:spcBef>
              <a:spcAft>
                <a:spcPct val="0"/>
              </a:spcAft>
              <a:buChar char="»"/>
              <a:defRPr sz="2000">
                <a:solidFill>
                  <a:srgbClr val="111111"/>
                </a:solidFill>
                <a:latin typeface="+mn-lt"/>
              </a:defRPr>
            </a:lvl7pPr>
            <a:lvl8pPr marL="3429000" indent="-228600" algn="l" rtl="0" eaLnBrk="1" fontAlgn="base" hangingPunct="1">
              <a:spcBef>
                <a:spcPct val="20000"/>
              </a:spcBef>
              <a:spcAft>
                <a:spcPct val="0"/>
              </a:spcAft>
              <a:buChar char="»"/>
              <a:defRPr sz="2000">
                <a:solidFill>
                  <a:srgbClr val="111111"/>
                </a:solidFill>
                <a:latin typeface="+mn-lt"/>
              </a:defRPr>
            </a:lvl8pPr>
            <a:lvl9pPr marL="3886200" indent="-228600" algn="l" rtl="0" eaLnBrk="1" fontAlgn="base" hangingPunct="1">
              <a:spcBef>
                <a:spcPct val="20000"/>
              </a:spcBef>
              <a:spcAft>
                <a:spcPct val="0"/>
              </a:spcAft>
              <a:buChar char="»"/>
              <a:defRPr sz="2000">
                <a:solidFill>
                  <a:srgbClr val="111111"/>
                </a:solidFill>
                <a:latin typeface="+mn-lt"/>
              </a:defRPr>
            </a:lvl9pPr>
          </a:lstStyle>
          <a:p>
            <a:pPr marL="0" indent="0" algn="ctr">
              <a:spcBef>
                <a:spcPts val="0"/>
              </a:spcBef>
              <a:buNone/>
            </a:pPr>
            <a:r>
              <a:rPr lang="en-US" sz="3600" kern="0" dirty="0">
                <a:solidFill>
                  <a:schemeClr val="tx1"/>
                </a:solidFill>
                <a:effectLst/>
              </a:rPr>
              <a:t>GWP Water</a:t>
            </a:r>
          </a:p>
          <a:p>
            <a:pPr marL="0" indent="0" algn="ctr">
              <a:spcBef>
                <a:spcPts val="0"/>
              </a:spcBef>
              <a:buNone/>
            </a:pPr>
            <a:r>
              <a:rPr lang="en-US" sz="3600" i="1" kern="0" dirty="0">
                <a:effectLst/>
              </a:rPr>
              <a:t>5-Year Cost of Service &amp; Proposed Rate Plan</a:t>
            </a:r>
          </a:p>
        </p:txBody>
      </p:sp>
      <p:sp>
        <p:nvSpPr>
          <p:cNvPr id="8" name="Text Placeholder 3"/>
          <p:cNvSpPr txBox="1">
            <a:spLocks/>
          </p:cNvSpPr>
          <p:nvPr/>
        </p:nvSpPr>
        <p:spPr>
          <a:xfrm>
            <a:off x="-25400" y="4038600"/>
            <a:ext cx="9144000" cy="850900"/>
          </a:xfrm>
          <a:prstGeom prst="rect">
            <a:avLst/>
          </a:prstGeom>
        </p:spPr>
        <p:txBody>
          <a:bodyPr/>
          <a:lstStyle>
            <a:lvl1pPr marL="342900" indent="-342900" algn="l" rtl="0" eaLnBrk="1" fontAlgn="base" hangingPunct="1">
              <a:spcBef>
                <a:spcPct val="20000"/>
              </a:spcBef>
              <a:spcAft>
                <a:spcPct val="0"/>
              </a:spcAft>
              <a:buClr>
                <a:srgbClr val="0070C0"/>
              </a:buClr>
              <a:buChar char="•"/>
              <a:defRPr sz="3200">
                <a:solidFill>
                  <a:srgbClr val="0070C0"/>
                </a:solidFill>
                <a:latin typeface="+mn-lt"/>
                <a:ea typeface="+mn-ea"/>
                <a:cs typeface="+mn-cs"/>
              </a:defRPr>
            </a:lvl1pPr>
            <a:lvl2pPr marL="742950" indent="-285750" algn="l" rtl="0" eaLnBrk="1" fontAlgn="base" hangingPunct="1">
              <a:spcBef>
                <a:spcPct val="20000"/>
              </a:spcBef>
              <a:spcAft>
                <a:spcPct val="0"/>
              </a:spcAft>
              <a:buFont typeface="Wingdings" panose="05000000000000000000" pitchFamily="2" charset="2"/>
              <a:buChar char="§"/>
              <a:defRPr sz="2800">
                <a:solidFill>
                  <a:srgbClr val="111111"/>
                </a:solidFill>
                <a:latin typeface="+mn-lt"/>
              </a:defRPr>
            </a:lvl2pPr>
            <a:lvl3pPr marL="1143000" indent="-228600" algn="l" rtl="0" eaLnBrk="1" fontAlgn="base" hangingPunct="1">
              <a:spcBef>
                <a:spcPct val="20000"/>
              </a:spcBef>
              <a:spcAft>
                <a:spcPct val="0"/>
              </a:spcAft>
              <a:buChar char="•"/>
              <a:defRPr sz="2400">
                <a:solidFill>
                  <a:srgbClr val="111111"/>
                </a:solidFill>
                <a:latin typeface="+mn-lt"/>
              </a:defRPr>
            </a:lvl3pPr>
            <a:lvl4pPr marL="1600200" indent="-228600" algn="l" rtl="0" eaLnBrk="1" fontAlgn="base" hangingPunct="1">
              <a:spcBef>
                <a:spcPct val="20000"/>
              </a:spcBef>
              <a:spcAft>
                <a:spcPct val="0"/>
              </a:spcAft>
              <a:buChar char="–"/>
              <a:defRPr sz="2000">
                <a:solidFill>
                  <a:srgbClr val="111111"/>
                </a:solidFill>
                <a:latin typeface="+mn-lt"/>
              </a:defRPr>
            </a:lvl4pPr>
            <a:lvl5pPr marL="2057400" indent="-228600" algn="l" rtl="0" eaLnBrk="1" fontAlgn="base" hangingPunct="1">
              <a:spcBef>
                <a:spcPct val="20000"/>
              </a:spcBef>
              <a:spcAft>
                <a:spcPct val="0"/>
              </a:spcAft>
              <a:buChar char="»"/>
              <a:defRPr sz="2000">
                <a:solidFill>
                  <a:srgbClr val="111111"/>
                </a:solidFill>
                <a:latin typeface="+mn-lt"/>
              </a:defRPr>
            </a:lvl5pPr>
            <a:lvl6pPr marL="2514600" indent="-228600" algn="l" rtl="0" eaLnBrk="1" fontAlgn="base" hangingPunct="1">
              <a:spcBef>
                <a:spcPct val="20000"/>
              </a:spcBef>
              <a:spcAft>
                <a:spcPct val="0"/>
              </a:spcAft>
              <a:buChar char="»"/>
              <a:defRPr sz="2000">
                <a:solidFill>
                  <a:srgbClr val="111111"/>
                </a:solidFill>
                <a:latin typeface="+mn-lt"/>
              </a:defRPr>
            </a:lvl6pPr>
            <a:lvl7pPr marL="2971800" indent="-228600" algn="l" rtl="0" eaLnBrk="1" fontAlgn="base" hangingPunct="1">
              <a:spcBef>
                <a:spcPct val="20000"/>
              </a:spcBef>
              <a:spcAft>
                <a:spcPct val="0"/>
              </a:spcAft>
              <a:buChar char="»"/>
              <a:defRPr sz="2000">
                <a:solidFill>
                  <a:srgbClr val="111111"/>
                </a:solidFill>
                <a:latin typeface="+mn-lt"/>
              </a:defRPr>
            </a:lvl7pPr>
            <a:lvl8pPr marL="3429000" indent="-228600" algn="l" rtl="0" eaLnBrk="1" fontAlgn="base" hangingPunct="1">
              <a:spcBef>
                <a:spcPct val="20000"/>
              </a:spcBef>
              <a:spcAft>
                <a:spcPct val="0"/>
              </a:spcAft>
              <a:buChar char="»"/>
              <a:defRPr sz="2000">
                <a:solidFill>
                  <a:srgbClr val="111111"/>
                </a:solidFill>
                <a:latin typeface="+mn-lt"/>
              </a:defRPr>
            </a:lvl8pPr>
            <a:lvl9pPr marL="3886200" indent="-228600" algn="l" rtl="0" eaLnBrk="1" fontAlgn="base" hangingPunct="1">
              <a:spcBef>
                <a:spcPct val="20000"/>
              </a:spcBef>
              <a:spcAft>
                <a:spcPct val="0"/>
              </a:spcAft>
              <a:buChar char="»"/>
              <a:defRPr sz="2000">
                <a:solidFill>
                  <a:srgbClr val="111111"/>
                </a:solidFill>
                <a:latin typeface="+mn-lt"/>
              </a:defRPr>
            </a:lvl9pPr>
          </a:lstStyle>
          <a:p>
            <a:pPr marL="0" indent="0" algn="ctr">
              <a:buNone/>
            </a:pPr>
            <a:r>
              <a:rPr lang="en-US" kern="0" dirty="0">
                <a:solidFill>
                  <a:schemeClr val="tx1"/>
                </a:solidFill>
                <a:effectLst/>
              </a:rPr>
              <a:t>May 8, 2018</a:t>
            </a:r>
          </a:p>
        </p:txBody>
      </p:sp>
    </p:spTree>
    <p:extLst>
      <p:ext uri="{BB962C8B-B14F-4D97-AF65-F5344CB8AC3E}">
        <p14:creationId xmlns:p14="http://schemas.microsoft.com/office/powerpoint/2010/main" val="13331914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28600" y="260350"/>
            <a:ext cx="8229600" cy="808038"/>
          </a:xfrm>
        </p:spPr>
        <p:txBody>
          <a:bodyPr/>
          <a:lstStyle/>
          <a:p>
            <a:pPr eaLnBrk="1" hangingPunct="1"/>
            <a:r>
              <a:rPr lang="en-US" altLang="en-US" sz="3600" dirty="0"/>
              <a:t>Changes from Previous COSA</a:t>
            </a:r>
          </a:p>
        </p:txBody>
      </p:sp>
      <p:pic>
        <p:nvPicPr>
          <p:cNvPr id="18436" name="Picture 6" descr="GWP_Logo_White.png                                             000FB06DOneTouch4 Plus-1               7C2604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0650" y="260350"/>
            <a:ext cx="1109663"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Slide Number Placeholder 5"/>
          <p:cNvSpPr txBox="1">
            <a:spLocks/>
          </p:cNvSpPr>
          <p:nvPr/>
        </p:nvSpPr>
        <p:spPr bwMode="auto">
          <a:xfrm>
            <a:off x="7010400" y="64008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rgbClr val="111111"/>
                </a:solidFill>
                <a:latin typeface="Avenir LT Std 45 Book" pitchFamily="34" charset="0"/>
              </a:defRPr>
            </a:lvl1pPr>
            <a:lvl2pPr marL="742950" indent="-285750" eaLnBrk="0" hangingPunct="0">
              <a:spcBef>
                <a:spcPct val="20000"/>
              </a:spcBef>
              <a:buChar char="–"/>
              <a:defRPr sz="2800">
                <a:solidFill>
                  <a:srgbClr val="111111"/>
                </a:solidFill>
                <a:latin typeface="Avenir LT Std 45 Book" pitchFamily="34" charset="0"/>
              </a:defRPr>
            </a:lvl2pPr>
            <a:lvl3pPr marL="1143000" indent="-228600" eaLnBrk="0" hangingPunct="0">
              <a:spcBef>
                <a:spcPct val="20000"/>
              </a:spcBef>
              <a:buChar char="•"/>
              <a:defRPr sz="2400">
                <a:solidFill>
                  <a:srgbClr val="111111"/>
                </a:solidFill>
                <a:latin typeface="Avenir LT Std 45 Book" pitchFamily="34" charset="0"/>
              </a:defRPr>
            </a:lvl3pPr>
            <a:lvl4pPr marL="1600200" indent="-228600" eaLnBrk="0" hangingPunct="0">
              <a:spcBef>
                <a:spcPct val="20000"/>
              </a:spcBef>
              <a:buChar char="–"/>
              <a:defRPr sz="2000">
                <a:solidFill>
                  <a:srgbClr val="111111"/>
                </a:solidFill>
                <a:latin typeface="Avenir LT Std 45 Book" pitchFamily="34" charset="0"/>
              </a:defRPr>
            </a:lvl4pPr>
            <a:lvl5pPr marL="2057400" indent="-228600" eaLnBrk="0" hangingPunct="0">
              <a:spcBef>
                <a:spcPct val="20000"/>
              </a:spcBef>
              <a:buChar char="»"/>
              <a:defRPr sz="2000">
                <a:solidFill>
                  <a:srgbClr val="111111"/>
                </a:solidFill>
                <a:latin typeface="Avenir LT Std 45 Book" pitchFamily="34" charset="0"/>
              </a:defRPr>
            </a:lvl5pPr>
            <a:lvl6pPr marL="2514600" indent="-228600" eaLnBrk="0" fontAlgn="base" hangingPunct="0">
              <a:spcBef>
                <a:spcPct val="20000"/>
              </a:spcBef>
              <a:spcAft>
                <a:spcPct val="0"/>
              </a:spcAft>
              <a:buChar char="»"/>
              <a:defRPr sz="2000">
                <a:solidFill>
                  <a:srgbClr val="111111"/>
                </a:solidFill>
                <a:latin typeface="Avenir LT Std 45 Book" pitchFamily="34" charset="0"/>
              </a:defRPr>
            </a:lvl6pPr>
            <a:lvl7pPr marL="2971800" indent="-228600" eaLnBrk="0" fontAlgn="base" hangingPunct="0">
              <a:spcBef>
                <a:spcPct val="20000"/>
              </a:spcBef>
              <a:spcAft>
                <a:spcPct val="0"/>
              </a:spcAft>
              <a:buChar char="»"/>
              <a:defRPr sz="2000">
                <a:solidFill>
                  <a:srgbClr val="111111"/>
                </a:solidFill>
                <a:latin typeface="Avenir LT Std 45 Book" pitchFamily="34" charset="0"/>
              </a:defRPr>
            </a:lvl7pPr>
            <a:lvl8pPr marL="3429000" indent="-228600" eaLnBrk="0" fontAlgn="base" hangingPunct="0">
              <a:spcBef>
                <a:spcPct val="20000"/>
              </a:spcBef>
              <a:spcAft>
                <a:spcPct val="0"/>
              </a:spcAft>
              <a:buChar char="»"/>
              <a:defRPr sz="2000">
                <a:solidFill>
                  <a:srgbClr val="111111"/>
                </a:solidFill>
                <a:latin typeface="Avenir LT Std 45 Book" pitchFamily="34" charset="0"/>
              </a:defRPr>
            </a:lvl8pPr>
            <a:lvl9pPr marL="3886200" indent="-228600" eaLnBrk="0" fontAlgn="base" hangingPunct="0">
              <a:spcBef>
                <a:spcPct val="20000"/>
              </a:spcBef>
              <a:spcAft>
                <a:spcPct val="0"/>
              </a:spcAft>
              <a:buChar char="»"/>
              <a:defRPr sz="2000">
                <a:solidFill>
                  <a:srgbClr val="111111"/>
                </a:solidFill>
                <a:latin typeface="Avenir LT Std 45 Book" pitchFamily="34" charset="0"/>
              </a:defRPr>
            </a:lvl9pPr>
          </a:lstStyle>
          <a:p>
            <a:pPr algn="ctr" eaLnBrk="1" hangingPunct="1">
              <a:spcBef>
                <a:spcPct val="0"/>
              </a:spcBef>
              <a:buFontTx/>
              <a:buNone/>
            </a:pPr>
            <a:r>
              <a:rPr lang="en-US" altLang="en-US" sz="1800" dirty="0">
                <a:solidFill>
                  <a:schemeClr val="tx1"/>
                </a:solidFill>
                <a:effectLst/>
                <a:latin typeface="Arial" charset="0"/>
              </a:rPr>
              <a:t>Slide </a:t>
            </a:r>
            <a:fld id="{CEFC6507-A79C-4FA6-B27E-15969202C82F}" type="slidenum">
              <a:rPr lang="en-US" altLang="en-US" sz="1800">
                <a:solidFill>
                  <a:schemeClr val="tx1"/>
                </a:solidFill>
                <a:effectLst/>
                <a:latin typeface="Arial" charset="0"/>
              </a:rPr>
              <a:pPr algn="ctr" eaLnBrk="1" hangingPunct="1">
                <a:spcBef>
                  <a:spcPct val="0"/>
                </a:spcBef>
                <a:buFontTx/>
                <a:buNone/>
              </a:pPr>
              <a:t>23</a:t>
            </a:fld>
            <a:endParaRPr lang="en-US" altLang="en-US" sz="1800" dirty="0">
              <a:solidFill>
                <a:schemeClr val="tx1"/>
              </a:solidFill>
              <a:effectLst/>
              <a:latin typeface="Arial" charset="0"/>
            </a:endParaRPr>
          </a:p>
        </p:txBody>
      </p:sp>
      <p:sp>
        <p:nvSpPr>
          <p:cNvPr id="5" name="Rectangle 4"/>
          <p:cNvSpPr txBox="1">
            <a:spLocks/>
          </p:cNvSpPr>
          <p:nvPr/>
        </p:nvSpPr>
        <p:spPr bwMode="auto">
          <a:xfrm>
            <a:off x="457200" y="1437928"/>
            <a:ext cx="7086600" cy="4962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111111"/>
                </a:solidFill>
                <a:latin typeface="+mn-lt"/>
                <a:ea typeface="+mn-ea"/>
                <a:cs typeface="+mn-cs"/>
              </a:defRPr>
            </a:lvl1pPr>
            <a:lvl2pPr marL="742950" indent="-285750" algn="l" rtl="0" eaLnBrk="0" fontAlgn="base" hangingPunct="0">
              <a:spcBef>
                <a:spcPct val="20000"/>
              </a:spcBef>
              <a:spcAft>
                <a:spcPct val="0"/>
              </a:spcAft>
              <a:buChar char="–"/>
              <a:defRPr sz="2800">
                <a:solidFill>
                  <a:srgbClr val="111111"/>
                </a:solidFill>
                <a:latin typeface="+mn-lt"/>
              </a:defRPr>
            </a:lvl2pPr>
            <a:lvl3pPr marL="1143000" indent="-228600" algn="l" rtl="0" eaLnBrk="0" fontAlgn="base" hangingPunct="0">
              <a:spcBef>
                <a:spcPct val="20000"/>
              </a:spcBef>
              <a:spcAft>
                <a:spcPct val="0"/>
              </a:spcAft>
              <a:buChar char="•"/>
              <a:defRPr sz="2400">
                <a:solidFill>
                  <a:srgbClr val="111111"/>
                </a:solidFill>
                <a:latin typeface="+mn-lt"/>
              </a:defRPr>
            </a:lvl3pPr>
            <a:lvl4pPr marL="1600200" indent="-228600" algn="l" rtl="0" eaLnBrk="0" fontAlgn="base" hangingPunct="0">
              <a:spcBef>
                <a:spcPct val="20000"/>
              </a:spcBef>
              <a:spcAft>
                <a:spcPct val="0"/>
              </a:spcAft>
              <a:buChar char="–"/>
              <a:defRPr sz="2000">
                <a:solidFill>
                  <a:srgbClr val="111111"/>
                </a:solidFill>
                <a:latin typeface="+mn-lt"/>
              </a:defRPr>
            </a:lvl4pPr>
            <a:lvl5pPr marL="2057400" indent="-228600" algn="l" rtl="0" eaLnBrk="0" fontAlgn="base" hangingPunct="0">
              <a:spcBef>
                <a:spcPct val="20000"/>
              </a:spcBef>
              <a:spcAft>
                <a:spcPct val="0"/>
              </a:spcAft>
              <a:buChar char="»"/>
              <a:defRPr sz="2000">
                <a:solidFill>
                  <a:srgbClr val="111111"/>
                </a:solidFill>
                <a:latin typeface="+mn-lt"/>
              </a:defRPr>
            </a:lvl5pPr>
            <a:lvl6pPr marL="2514600" indent="-228600" algn="l" rtl="0" fontAlgn="base">
              <a:spcBef>
                <a:spcPct val="20000"/>
              </a:spcBef>
              <a:spcAft>
                <a:spcPct val="0"/>
              </a:spcAft>
              <a:buChar char="»"/>
              <a:defRPr sz="2000">
                <a:solidFill>
                  <a:srgbClr val="111111"/>
                </a:solidFill>
                <a:latin typeface="+mn-lt"/>
              </a:defRPr>
            </a:lvl6pPr>
            <a:lvl7pPr marL="2971800" indent="-228600" algn="l" rtl="0" fontAlgn="base">
              <a:spcBef>
                <a:spcPct val="20000"/>
              </a:spcBef>
              <a:spcAft>
                <a:spcPct val="0"/>
              </a:spcAft>
              <a:buChar char="»"/>
              <a:defRPr sz="2000">
                <a:solidFill>
                  <a:srgbClr val="111111"/>
                </a:solidFill>
                <a:latin typeface="+mn-lt"/>
              </a:defRPr>
            </a:lvl7pPr>
            <a:lvl8pPr marL="3429000" indent="-228600" algn="l" rtl="0" fontAlgn="base">
              <a:spcBef>
                <a:spcPct val="20000"/>
              </a:spcBef>
              <a:spcAft>
                <a:spcPct val="0"/>
              </a:spcAft>
              <a:buChar char="»"/>
              <a:defRPr sz="2000">
                <a:solidFill>
                  <a:srgbClr val="111111"/>
                </a:solidFill>
                <a:latin typeface="+mn-lt"/>
              </a:defRPr>
            </a:lvl8pPr>
            <a:lvl9pPr marL="3886200" indent="-228600" algn="l" rtl="0" fontAlgn="base">
              <a:spcBef>
                <a:spcPct val="20000"/>
              </a:spcBef>
              <a:spcAft>
                <a:spcPct val="0"/>
              </a:spcAft>
              <a:buChar char="»"/>
              <a:defRPr sz="2000">
                <a:solidFill>
                  <a:srgbClr val="111111"/>
                </a:solidFill>
                <a:latin typeface="+mn-lt"/>
              </a:defRPr>
            </a:lvl9pPr>
          </a:lstStyle>
          <a:p>
            <a:pPr eaLnBrk="1" hangingPunct="1">
              <a:spcBef>
                <a:spcPts val="1200"/>
              </a:spcBef>
              <a:buFont typeface="Arial" panose="020B0604020202020204" pitchFamily="34" charset="0"/>
              <a:buChar char="•"/>
            </a:pPr>
            <a:r>
              <a:rPr lang="en-US" altLang="en-US" sz="2400" kern="0" dirty="0">
                <a:effectLst/>
              </a:rPr>
              <a:t>Projected capital improvement costs are included in potable rates using a hybrid methodology where 55% of the cost is included in the variable rate, and 45% of the cost is included in the fixed rate</a:t>
            </a:r>
          </a:p>
          <a:p>
            <a:pPr eaLnBrk="1" hangingPunct="1">
              <a:spcBef>
                <a:spcPts val="1200"/>
              </a:spcBef>
              <a:buFont typeface="Arial" panose="020B0604020202020204" pitchFamily="34" charset="0"/>
              <a:buChar char="•"/>
            </a:pPr>
            <a:r>
              <a:rPr lang="en-US" altLang="en-US" sz="2400" kern="0" dirty="0">
                <a:solidFill>
                  <a:schemeClr val="tx1"/>
                </a:solidFill>
                <a:effectLst/>
              </a:rPr>
              <a:t>The methodology for calculating the fixed (meter) charge was modified to include both customer and </a:t>
            </a:r>
            <a:r>
              <a:rPr lang="en-US" altLang="en-US" sz="2400" strike="sngStrike" kern="0" dirty="0" smtClean="0">
                <a:solidFill>
                  <a:schemeClr val="tx1"/>
                </a:solidFill>
                <a:effectLst/>
              </a:rPr>
              <a:t>c</a:t>
            </a:r>
            <a:r>
              <a:rPr lang="en-US" altLang="en-US" sz="2400" kern="0" dirty="0" smtClean="0">
                <a:solidFill>
                  <a:schemeClr val="tx1"/>
                </a:solidFill>
                <a:effectLst/>
              </a:rPr>
              <a:t>apacity </a:t>
            </a:r>
            <a:r>
              <a:rPr lang="en-US" altLang="en-US" sz="2400" kern="0" dirty="0">
                <a:solidFill>
                  <a:schemeClr val="tx1"/>
                </a:solidFill>
                <a:effectLst/>
              </a:rPr>
              <a:t>costs</a:t>
            </a:r>
          </a:p>
          <a:p>
            <a:pPr lvl="1" indent="-342900" eaLnBrk="1" hangingPunct="1">
              <a:spcBef>
                <a:spcPts val="1200"/>
              </a:spcBef>
              <a:buFont typeface="Arial" panose="020B0604020202020204" pitchFamily="34" charset="0"/>
              <a:buChar char="•"/>
            </a:pPr>
            <a:r>
              <a:rPr lang="en-US" altLang="en-US" sz="2000" kern="0" dirty="0">
                <a:solidFill>
                  <a:schemeClr val="tx1"/>
                </a:solidFill>
                <a:effectLst/>
              </a:rPr>
              <a:t>All meters are charged the same customer cost</a:t>
            </a:r>
          </a:p>
          <a:p>
            <a:pPr lvl="1" indent="-342900" eaLnBrk="1" hangingPunct="1">
              <a:spcBef>
                <a:spcPts val="1200"/>
              </a:spcBef>
              <a:buFont typeface="Arial" panose="020B0604020202020204" pitchFamily="34" charset="0"/>
              <a:buChar char="•"/>
            </a:pPr>
            <a:r>
              <a:rPr lang="en-US" altLang="en-US" sz="2000" kern="0" dirty="0">
                <a:solidFill>
                  <a:schemeClr val="tx1"/>
                </a:solidFill>
                <a:effectLst/>
              </a:rPr>
              <a:t>The </a:t>
            </a:r>
            <a:r>
              <a:rPr lang="en-US" altLang="en-US" sz="2000" strike="sngStrike" kern="0" dirty="0" smtClean="0">
                <a:solidFill>
                  <a:schemeClr val="tx1"/>
                </a:solidFill>
                <a:effectLst/>
              </a:rPr>
              <a:t>ca</a:t>
            </a:r>
            <a:r>
              <a:rPr lang="en-US" altLang="en-US" sz="2000" kern="0" dirty="0" smtClean="0">
                <a:solidFill>
                  <a:schemeClr val="tx1"/>
                </a:solidFill>
                <a:effectLst/>
              </a:rPr>
              <a:t>pacity </a:t>
            </a:r>
            <a:r>
              <a:rPr lang="en-US" altLang="en-US" sz="2000" kern="0" dirty="0">
                <a:solidFill>
                  <a:schemeClr val="tx1"/>
                </a:solidFill>
                <a:effectLst/>
              </a:rPr>
              <a:t>cost is equal to the fixed portion of the capital and operating cost multiplied by the corresponding meter ratio for each meter size</a:t>
            </a:r>
          </a:p>
        </p:txBody>
      </p:sp>
    </p:spTree>
    <p:extLst>
      <p:ext uri="{BB962C8B-B14F-4D97-AF65-F5344CB8AC3E}">
        <p14:creationId xmlns:p14="http://schemas.microsoft.com/office/powerpoint/2010/main" val="39156779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28600" y="260350"/>
            <a:ext cx="8229600" cy="808038"/>
          </a:xfrm>
        </p:spPr>
        <p:txBody>
          <a:bodyPr/>
          <a:lstStyle/>
          <a:p>
            <a:pPr eaLnBrk="1" hangingPunct="1"/>
            <a:r>
              <a:rPr lang="en-US" altLang="en-US" sz="3600" dirty="0"/>
              <a:t>Changes from Previous COSA</a:t>
            </a:r>
          </a:p>
        </p:txBody>
      </p:sp>
      <p:pic>
        <p:nvPicPr>
          <p:cNvPr id="18436" name="Picture 6" descr="GWP_Logo_White.png                                             000FB06DOneTouch4 Plus-1               7C2604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0650" y="260350"/>
            <a:ext cx="1109663"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Slide Number Placeholder 5"/>
          <p:cNvSpPr txBox="1">
            <a:spLocks/>
          </p:cNvSpPr>
          <p:nvPr/>
        </p:nvSpPr>
        <p:spPr bwMode="auto">
          <a:xfrm>
            <a:off x="7010400" y="64008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rgbClr val="111111"/>
                </a:solidFill>
                <a:latin typeface="Avenir LT Std 45 Book" pitchFamily="34" charset="0"/>
              </a:defRPr>
            </a:lvl1pPr>
            <a:lvl2pPr marL="742950" indent="-285750" eaLnBrk="0" hangingPunct="0">
              <a:spcBef>
                <a:spcPct val="20000"/>
              </a:spcBef>
              <a:buChar char="–"/>
              <a:defRPr sz="2800">
                <a:solidFill>
                  <a:srgbClr val="111111"/>
                </a:solidFill>
                <a:latin typeface="Avenir LT Std 45 Book" pitchFamily="34" charset="0"/>
              </a:defRPr>
            </a:lvl2pPr>
            <a:lvl3pPr marL="1143000" indent="-228600" eaLnBrk="0" hangingPunct="0">
              <a:spcBef>
                <a:spcPct val="20000"/>
              </a:spcBef>
              <a:buChar char="•"/>
              <a:defRPr sz="2400">
                <a:solidFill>
                  <a:srgbClr val="111111"/>
                </a:solidFill>
                <a:latin typeface="Avenir LT Std 45 Book" pitchFamily="34" charset="0"/>
              </a:defRPr>
            </a:lvl3pPr>
            <a:lvl4pPr marL="1600200" indent="-228600" eaLnBrk="0" hangingPunct="0">
              <a:spcBef>
                <a:spcPct val="20000"/>
              </a:spcBef>
              <a:buChar char="–"/>
              <a:defRPr sz="2000">
                <a:solidFill>
                  <a:srgbClr val="111111"/>
                </a:solidFill>
                <a:latin typeface="Avenir LT Std 45 Book" pitchFamily="34" charset="0"/>
              </a:defRPr>
            </a:lvl4pPr>
            <a:lvl5pPr marL="2057400" indent="-228600" eaLnBrk="0" hangingPunct="0">
              <a:spcBef>
                <a:spcPct val="20000"/>
              </a:spcBef>
              <a:buChar char="»"/>
              <a:defRPr sz="2000">
                <a:solidFill>
                  <a:srgbClr val="111111"/>
                </a:solidFill>
                <a:latin typeface="Avenir LT Std 45 Book" pitchFamily="34" charset="0"/>
              </a:defRPr>
            </a:lvl5pPr>
            <a:lvl6pPr marL="2514600" indent="-228600" eaLnBrk="0" fontAlgn="base" hangingPunct="0">
              <a:spcBef>
                <a:spcPct val="20000"/>
              </a:spcBef>
              <a:spcAft>
                <a:spcPct val="0"/>
              </a:spcAft>
              <a:buChar char="»"/>
              <a:defRPr sz="2000">
                <a:solidFill>
                  <a:srgbClr val="111111"/>
                </a:solidFill>
                <a:latin typeface="Avenir LT Std 45 Book" pitchFamily="34" charset="0"/>
              </a:defRPr>
            </a:lvl6pPr>
            <a:lvl7pPr marL="2971800" indent="-228600" eaLnBrk="0" fontAlgn="base" hangingPunct="0">
              <a:spcBef>
                <a:spcPct val="20000"/>
              </a:spcBef>
              <a:spcAft>
                <a:spcPct val="0"/>
              </a:spcAft>
              <a:buChar char="»"/>
              <a:defRPr sz="2000">
                <a:solidFill>
                  <a:srgbClr val="111111"/>
                </a:solidFill>
                <a:latin typeface="Avenir LT Std 45 Book" pitchFamily="34" charset="0"/>
              </a:defRPr>
            </a:lvl7pPr>
            <a:lvl8pPr marL="3429000" indent="-228600" eaLnBrk="0" fontAlgn="base" hangingPunct="0">
              <a:spcBef>
                <a:spcPct val="20000"/>
              </a:spcBef>
              <a:spcAft>
                <a:spcPct val="0"/>
              </a:spcAft>
              <a:buChar char="»"/>
              <a:defRPr sz="2000">
                <a:solidFill>
                  <a:srgbClr val="111111"/>
                </a:solidFill>
                <a:latin typeface="Avenir LT Std 45 Book" pitchFamily="34" charset="0"/>
              </a:defRPr>
            </a:lvl8pPr>
            <a:lvl9pPr marL="3886200" indent="-228600" eaLnBrk="0" fontAlgn="base" hangingPunct="0">
              <a:spcBef>
                <a:spcPct val="20000"/>
              </a:spcBef>
              <a:spcAft>
                <a:spcPct val="0"/>
              </a:spcAft>
              <a:buChar char="»"/>
              <a:defRPr sz="2000">
                <a:solidFill>
                  <a:srgbClr val="111111"/>
                </a:solidFill>
                <a:latin typeface="Avenir LT Std 45 Book" pitchFamily="34" charset="0"/>
              </a:defRPr>
            </a:lvl9pPr>
          </a:lstStyle>
          <a:p>
            <a:pPr algn="ctr" eaLnBrk="1" hangingPunct="1">
              <a:spcBef>
                <a:spcPct val="0"/>
              </a:spcBef>
              <a:buFontTx/>
              <a:buNone/>
            </a:pPr>
            <a:r>
              <a:rPr lang="en-US" altLang="en-US" sz="1800" dirty="0">
                <a:solidFill>
                  <a:schemeClr val="tx1"/>
                </a:solidFill>
                <a:effectLst/>
                <a:latin typeface="Arial" charset="0"/>
              </a:rPr>
              <a:t>Slide </a:t>
            </a:r>
            <a:fld id="{CEFC6507-A79C-4FA6-B27E-15969202C82F}" type="slidenum">
              <a:rPr lang="en-US" altLang="en-US" sz="1800">
                <a:solidFill>
                  <a:schemeClr val="tx1"/>
                </a:solidFill>
                <a:effectLst/>
                <a:latin typeface="Arial" charset="0"/>
              </a:rPr>
              <a:pPr algn="ctr" eaLnBrk="1" hangingPunct="1">
                <a:spcBef>
                  <a:spcPct val="0"/>
                </a:spcBef>
                <a:buFontTx/>
                <a:buNone/>
              </a:pPr>
              <a:t>24</a:t>
            </a:fld>
            <a:endParaRPr lang="en-US" altLang="en-US" sz="1800" dirty="0">
              <a:solidFill>
                <a:schemeClr val="tx1"/>
              </a:solidFill>
              <a:effectLst/>
              <a:latin typeface="Arial" charset="0"/>
            </a:endParaRPr>
          </a:p>
        </p:txBody>
      </p:sp>
      <p:sp>
        <p:nvSpPr>
          <p:cNvPr id="5" name="Rectangle 4"/>
          <p:cNvSpPr txBox="1">
            <a:spLocks/>
          </p:cNvSpPr>
          <p:nvPr/>
        </p:nvSpPr>
        <p:spPr bwMode="auto">
          <a:xfrm>
            <a:off x="457200" y="1524000"/>
            <a:ext cx="8229600" cy="4962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marL="342900" indent="-342900" eaLnBrk="1" hangingPunct="1">
              <a:spcBef>
                <a:spcPts val="1200"/>
              </a:spcBef>
              <a:buFont typeface="Arial" panose="020B0604020202020204" pitchFamily="34" charset="0"/>
              <a:buChar char="•"/>
              <a:defRPr sz="2400" kern="0">
                <a:solidFill>
                  <a:srgbClr val="111111"/>
                </a:solidFill>
                <a:effectLst/>
                <a:latin typeface="+mn-lt"/>
              </a:defRPr>
            </a:lvl1pPr>
            <a:lvl2pPr marL="742950" lvl="1" indent="-342900" eaLnBrk="1" hangingPunct="1">
              <a:spcBef>
                <a:spcPts val="1200"/>
              </a:spcBef>
              <a:buFont typeface="Arial" panose="020B0604020202020204" pitchFamily="34" charset="0"/>
              <a:buChar char="•"/>
              <a:defRPr sz="2000" kern="0">
                <a:solidFill>
                  <a:srgbClr val="111111"/>
                </a:solidFill>
                <a:effectLst/>
                <a:latin typeface="+mn-lt"/>
              </a:defRPr>
            </a:lvl2pPr>
            <a:lvl3pPr marL="1143000" indent="-228600">
              <a:spcBef>
                <a:spcPct val="20000"/>
              </a:spcBef>
              <a:buChar char="•"/>
              <a:defRPr sz="2400">
                <a:solidFill>
                  <a:srgbClr val="111111"/>
                </a:solidFill>
                <a:latin typeface="+mn-lt"/>
              </a:defRPr>
            </a:lvl3pPr>
            <a:lvl4pPr marL="1600200" indent="-228600">
              <a:spcBef>
                <a:spcPct val="20000"/>
              </a:spcBef>
              <a:buChar char="–"/>
              <a:defRPr sz="2000">
                <a:solidFill>
                  <a:srgbClr val="111111"/>
                </a:solidFill>
                <a:latin typeface="+mn-lt"/>
              </a:defRPr>
            </a:lvl4pPr>
            <a:lvl5pPr marL="2057400" indent="-228600">
              <a:spcBef>
                <a:spcPct val="20000"/>
              </a:spcBef>
              <a:buChar char="»"/>
              <a:defRPr sz="2000">
                <a:solidFill>
                  <a:srgbClr val="111111"/>
                </a:solidFill>
                <a:latin typeface="+mn-lt"/>
              </a:defRPr>
            </a:lvl5pPr>
            <a:lvl6pPr marL="2514600" indent="-228600" fontAlgn="base">
              <a:spcBef>
                <a:spcPct val="20000"/>
              </a:spcBef>
              <a:spcAft>
                <a:spcPct val="0"/>
              </a:spcAft>
              <a:buChar char="»"/>
              <a:defRPr sz="2000">
                <a:solidFill>
                  <a:srgbClr val="111111"/>
                </a:solidFill>
                <a:latin typeface="+mn-lt"/>
              </a:defRPr>
            </a:lvl6pPr>
            <a:lvl7pPr marL="2971800" indent="-228600" fontAlgn="base">
              <a:spcBef>
                <a:spcPct val="20000"/>
              </a:spcBef>
              <a:spcAft>
                <a:spcPct val="0"/>
              </a:spcAft>
              <a:buChar char="»"/>
              <a:defRPr sz="2000">
                <a:solidFill>
                  <a:srgbClr val="111111"/>
                </a:solidFill>
                <a:latin typeface="+mn-lt"/>
              </a:defRPr>
            </a:lvl7pPr>
            <a:lvl8pPr marL="3429000" indent="-228600" fontAlgn="base">
              <a:spcBef>
                <a:spcPct val="20000"/>
              </a:spcBef>
              <a:spcAft>
                <a:spcPct val="0"/>
              </a:spcAft>
              <a:buChar char="»"/>
              <a:defRPr sz="2000">
                <a:solidFill>
                  <a:srgbClr val="111111"/>
                </a:solidFill>
                <a:latin typeface="+mn-lt"/>
              </a:defRPr>
            </a:lvl8pPr>
            <a:lvl9pPr marL="3886200" indent="-228600" fontAlgn="base">
              <a:spcBef>
                <a:spcPct val="20000"/>
              </a:spcBef>
              <a:spcAft>
                <a:spcPct val="0"/>
              </a:spcAft>
              <a:buChar char="»"/>
              <a:defRPr sz="2000">
                <a:solidFill>
                  <a:srgbClr val="111111"/>
                </a:solidFill>
                <a:latin typeface="+mn-lt"/>
              </a:defRPr>
            </a:lvl9pPr>
          </a:lstStyle>
          <a:p>
            <a:r>
              <a:rPr lang="en-US" altLang="en-US" dirty="0"/>
              <a:t>The tier structure for single family customers was reduced from four tiers to three</a:t>
            </a:r>
          </a:p>
          <a:p>
            <a:r>
              <a:rPr lang="en-US" altLang="en-US" dirty="0"/>
              <a:t>The total average rate for Recycled and Fire Line rates are reduced</a:t>
            </a:r>
          </a:p>
          <a:p>
            <a:r>
              <a:rPr lang="en-US" altLang="en-US" dirty="0"/>
              <a:t>The Drought Charge has been reduced</a:t>
            </a:r>
          </a:p>
        </p:txBody>
      </p:sp>
    </p:spTree>
    <p:extLst>
      <p:ext uri="{BB962C8B-B14F-4D97-AF65-F5344CB8AC3E}">
        <p14:creationId xmlns:p14="http://schemas.microsoft.com/office/powerpoint/2010/main" val="39703543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39700" y="152400"/>
            <a:ext cx="8229600" cy="808038"/>
          </a:xfrm>
        </p:spPr>
        <p:txBody>
          <a:bodyPr/>
          <a:lstStyle/>
          <a:p>
            <a:pPr eaLnBrk="1" hangingPunct="1"/>
            <a:r>
              <a:rPr lang="en-US" altLang="en-US" sz="3600" dirty="0"/>
              <a:t>Proposed Revenue Adjustments</a:t>
            </a:r>
          </a:p>
        </p:txBody>
      </p:sp>
      <p:pic>
        <p:nvPicPr>
          <p:cNvPr id="18436" name="Picture 6" descr="GWP_Logo_White.png                                             000FB06DOneTouch4 Plus-1               7C2604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0650" y="260350"/>
            <a:ext cx="1109663"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Slide Number Placeholder 5"/>
          <p:cNvSpPr txBox="1">
            <a:spLocks/>
          </p:cNvSpPr>
          <p:nvPr/>
        </p:nvSpPr>
        <p:spPr bwMode="auto">
          <a:xfrm>
            <a:off x="7010400" y="64008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rgbClr val="111111"/>
                </a:solidFill>
                <a:latin typeface="Avenir LT Std 45 Book" pitchFamily="34" charset="0"/>
              </a:defRPr>
            </a:lvl1pPr>
            <a:lvl2pPr marL="742950" indent="-285750" eaLnBrk="0" hangingPunct="0">
              <a:spcBef>
                <a:spcPct val="20000"/>
              </a:spcBef>
              <a:buChar char="–"/>
              <a:defRPr sz="2800">
                <a:solidFill>
                  <a:srgbClr val="111111"/>
                </a:solidFill>
                <a:latin typeface="Avenir LT Std 45 Book" pitchFamily="34" charset="0"/>
              </a:defRPr>
            </a:lvl2pPr>
            <a:lvl3pPr marL="1143000" indent="-228600" eaLnBrk="0" hangingPunct="0">
              <a:spcBef>
                <a:spcPct val="20000"/>
              </a:spcBef>
              <a:buChar char="•"/>
              <a:defRPr sz="2400">
                <a:solidFill>
                  <a:srgbClr val="111111"/>
                </a:solidFill>
                <a:latin typeface="Avenir LT Std 45 Book" pitchFamily="34" charset="0"/>
              </a:defRPr>
            </a:lvl3pPr>
            <a:lvl4pPr marL="1600200" indent="-228600" eaLnBrk="0" hangingPunct="0">
              <a:spcBef>
                <a:spcPct val="20000"/>
              </a:spcBef>
              <a:buChar char="–"/>
              <a:defRPr sz="2000">
                <a:solidFill>
                  <a:srgbClr val="111111"/>
                </a:solidFill>
                <a:latin typeface="Avenir LT Std 45 Book" pitchFamily="34" charset="0"/>
              </a:defRPr>
            </a:lvl4pPr>
            <a:lvl5pPr marL="2057400" indent="-228600" eaLnBrk="0" hangingPunct="0">
              <a:spcBef>
                <a:spcPct val="20000"/>
              </a:spcBef>
              <a:buChar char="»"/>
              <a:defRPr sz="2000">
                <a:solidFill>
                  <a:srgbClr val="111111"/>
                </a:solidFill>
                <a:latin typeface="Avenir LT Std 45 Book" pitchFamily="34" charset="0"/>
              </a:defRPr>
            </a:lvl5pPr>
            <a:lvl6pPr marL="2514600" indent="-228600" eaLnBrk="0" fontAlgn="base" hangingPunct="0">
              <a:spcBef>
                <a:spcPct val="20000"/>
              </a:spcBef>
              <a:spcAft>
                <a:spcPct val="0"/>
              </a:spcAft>
              <a:buChar char="»"/>
              <a:defRPr sz="2000">
                <a:solidFill>
                  <a:srgbClr val="111111"/>
                </a:solidFill>
                <a:latin typeface="Avenir LT Std 45 Book" pitchFamily="34" charset="0"/>
              </a:defRPr>
            </a:lvl6pPr>
            <a:lvl7pPr marL="2971800" indent="-228600" eaLnBrk="0" fontAlgn="base" hangingPunct="0">
              <a:spcBef>
                <a:spcPct val="20000"/>
              </a:spcBef>
              <a:spcAft>
                <a:spcPct val="0"/>
              </a:spcAft>
              <a:buChar char="»"/>
              <a:defRPr sz="2000">
                <a:solidFill>
                  <a:srgbClr val="111111"/>
                </a:solidFill>
                <a:latin typeface="Avenir LT Std 45 Book" pitchFamily="34" charset="0"/>
              </a:defRPr>
            </a:lvl7pPr>
            <a:lvl8pPr marL="3429000" indent="-228600" eaLnBrk="0" fontAlgn="base" hangingPunct="0">
              <a:spcBef>
                <a:spcPct val="20000"/>
              </a:spcBef>
              <a:spcAft>
                <a:spcPct val="0"/>
              </a:spcAft>
              <a:buChar char="»"/>
              <a:defRPr sz="2000">
                <a:solidFill>
                  <a:srgbClr val="111111"/>
                </a:solidFill>
                <a:latin typeface="Avenir LT Std 45 Book" pitchFamily="34" charset="0"/>
              </a:defRPr>
            </a:lvl8pPr>
            <a:lvl9pPr marL="3886200" indent="-228600" eaLnBrk="0" fontAlgn="base" hangingPunct="0">
              <a:spcBef>
                <a:spcPct val="20000"/>
              </a:spcBef>
              <a:spcAft>
                <a:spcPct val="0"/>
              </a:spcAft>
              <a:buChar char="»"/>
              <a:defRPr sz="2000">
                <a:solidFill>
                  <a:srgbClr val="111111"/>
                </a:solidFill>
                <a:latin typeface="Avenir LT Std 45 Book" pitchFamily="34" charset="0"/>
              </a:defRPr>
            </a:lvl9pPr>
          </a:lstStyle>
          <a:p>
            <a:pPr algn="ctr" eaLnBrk="1" hangingPunct="1">
              <a:spcBef>
                <a:spcPct val="0"/>
              </a:spcBef>
              <a:buFontTx/>
              <a:buNone/>
            </a:pPr>
            <a:r>
              <a:rPr lang="en-US" altLang="en-US" sz="1800" dirty="0">
                <a:solidFill>
                  <a:schemeClr val="tx1"/>
                </a:solidFill>
                <a:effectLst/>
                <a:latin typeface="Arial" charset="0"/>
              </a:rPr>
              <a:t>Slide </a:t>
            </a:r>
            <a:fld id="{CEFC6507-A79C-4FA6-B27E-15969202C82F}" type="slidenum">
              <a:rPr lang="en-US" altLang="en-US" sz="1800">
                <a:solidFill>
                  <a:schemeClr val="tx1"/>
                </a:solidFill>
                <a:effectLst/>
                <a:latin typeface="Arial" charset="0"/>
              </a:rPr>
              <a:pPr algn="ctr" eaLnBrk="1" hangingPunct="1">
                <a:spcBef>
                  <a:spcPct val="0"/>
                </a:spcBef>
                <a:buFontTx/>
                <a:buNone/>
              </a:pPr>
              <a:t>25</a:t>
            </a:fld>
            <a:endParaRPr lang="en-US" altLang="en-US" sz="1800" dirty="0">
              <a:solidFill>
                <a:schemeClr val="tx1"/>
              </a:solidFill>
              <a:effectLst/>
              <a:latin typeface="Arial" charset="0"/>
            </a:endParaRPr>
          </a:p>
        </p:txBody>
      </p:sp>
      <p:sp>
        <p:nvSpPr>
          <p:cNvPr id="5" name="Rectangle 4"/>
          <p:cNvSpPr txBox="1">
            <a:spLocks/>
          </p:cNvSpPr>
          <p:nvPr/>
        </p:nvSpPr>
        <p:spPr bwMode="auto">
          <a:xfrm>
            <a:off x="457200" y="1514128"/>
            <a:ext cx="8229600" cy="4962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111111"/>
                </a:solidFill>
                <a:latin typeface="+mn-lt"/>
                <a:ea typeface="+mn-ea"/>
                <a:cs typeface="+mn-cs"/>
              </a:defRPr>
            </a:lvl1pPr>
            <a:lvl2pPr marL="742950" indent="-285750" algn="l" rtl="0" eaLnBrk="0" fontAlgn="base" hangingPunct="0">
              <a:spcBef>
                <a:spcPct val="20000"/>
              </a:spcBef>
              <a:spcAft>
                <a:spcPct val="0"/>
              </a:spcAft>
              <a:buChar char="–"/>
              <a:defRPr sz="2800">
                <a:solidFill>
                  <a:srgbClr val="111111"/>
                </a:solidFill>
                <a:latin typeface="+mn-lt"/>
              </a:defRPr>
            </a:lvl2pPr>
            <a:lvl3pPr marL="1143000" indent="-228600" algn="l" rtl="0" eaLnBrk="0" fontAlgn="base" hangingPunct="0">
              <a:spcBef>
                <a:spcPct val="20000"/>
              </a:spcBef>
              <a:spcAft>
                <a:spcPct val="0"/>
              </a:spcAft>
              <a:buChar char="•"/>
              <a:defRPr sz="2400">
                <a:solidFill>
                  <a:srgbClr val="111111"/>
                </a:solidFill>
                <a:latin typeface="+mn-lt"/>
              </a:defRPr>
            </a:lvl3pPr>
            <a:lvl4pPr marL="1600200" indent="-228600" algn="l" rtl="0" eaLnBrk="0" fontAlgn="base" hangingPunct="0">
              <a:spcBef>
                <a:spcPct val="20000"/>
              </a:spcBef>
              <a:spcAft>
                <a:spcPct val="0"/>
              </a:spcAft>
              <a:buChar char="–"/>
              <a:defRPr sz="2000">
                <a:solidFill>
                  <a:srgbClr val="111111"/>
                </a:solidFill>
                <a:latin typeface="+mn-lt"/>
              </a:defRPr>
            </a:lvl4pPr>
            <a:lvl5pPr marL="2057400" indent="-228600" algn="l" rtl="0" eaLnBrk="0" fontAlgn="base" hangingPunct="0">
              <a:spcBef>
                <a:spcPct val="20000"/>
              </a:spcBef>
              <a:spcAft>
                <a:spcPct val="0"/>
              </a:spcAft>
              <a:buChar char="»"/>
              <a:defRPr sz="2000">
                <a:solidFill>
                  <a:srgbClr val="111111"/>
                </a:solidFill>
                <a:latin typeface="+mn-lt"/>
              </a:defRPr>
            </a:lvl5pPr>
            <a:lvl6pPr marL="2514600" indent="-228600" algn="l" rtl="0" fontAlgn="base">
              <a:spcBef>
                <a:spcPct val="20000"/>
              </a:spcBef>
              <a:spcAft>
                <a:spcPct val="0"/>
              </a:spcAft>
              <a:buChar char="»"/>
              <a:defRPr sz="2000">
                <a:solidFill>
                  <a:srgbClr val="111111"/>
                </a:solidFill>
                <a:latin typeface="+mn-lt"/>
              </a:defRPr>
            </a:lvl6pPr>
            <a:lvl7pPr marL="2971800" indent="-228600" algn="l" rtl="0" fontAlgn="base">
              <a:spcBef>
                <a:spcPct val="20000"/>
              </a:spcBef>
              <a:spcAft>
                <a:spcPct val="0"/>
              </a:spcAft>
              <a:buChar char="»"/>
              <a:defRPr sz="2000">
                <a:solidFill>
                  <a:srgbClr val="111111"/>
                </a:solidFill>
                <a:latin typeface="+mn-lt"/>
              </a:defRPr>
            </a:lvl7pPr>
            <a:lvl8pPr marL="3429000" indent="-228600" algn="l" rtl="0" fontAlgn="base">
              <a:spcBef>
                <a:spcPct val="20000"/>
              </a:spcBef>
              <a:spcAft>
                <a:spcPct val="0"/>
              </a:spcAft>
              <a:buChar char="»"/>
              <a:defRPr sz="2000">
                <a:solidFill>
                  <a:srgbClr val="111111"/>
                </a:solidFill>
                <a:latin typeface="+mn-lt"/>
              </a:defRPr>
            </a:lvl8pPr>
            <a:lvl9pPr marL="3886200" indent="-228600" algn="l" rtl="0" fontAlgn="base">
              <a:spcBef>
                <a:spcPct val="20000"/>
              </a:spcBef>
              <a:spcAft>
                <a:spcPct val="0"/>
              </a:spcAft>
              <a:buChar char="»"/>
              <a:defRPr sz="2000">
                <a:solidFill>
                  <a:srgbClr val="111111"/>
                </a:solidFill>
                <a:latin typeface="+mn-lt"/>
              </a:defRPr>
            </a:lvl9pPr>
          </a:lstStyle>
          <a:p>
            <a:pPr marL="457200" indent="-457200" eaLnBrk="1" hangingPunct="1"/>
            <a:endParaRPr lang="en-US" altLang="en-US" sz="2800" kern="0" dirty="0">
              <a:latin typeface="Calibri" pitchFamily="34" charset="0"/>
            </a:endParaRPr>
          </a:p>
        </p:txBody>
      </p:sp>
      <p:sp>
        <p:nvSpPr>
          <p:cNvPr id="8" name="Rectangle 4"/>
          <p:cNvSpPr txBox="1">
            <a:spLocks/>
          </p:cNvSpPr>
          <p:nvPr/>
        </p:nvSpPr>
        <p:spPr bwMode="auto">
          <a:xfrm>
            <a:off x="228600" y="1415356"/>
            <a:ext cx="8229600" cy="4962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marL="342900" indent="-342900" eaLnBrk="1" hangingPunct="1">
              <a:spcBef>
                <a:spcPts val="1200"/>
              </a:spcBef>
              <a:buFont typeface="Arial" panose="020B0604020202020204" pitchFamily="34" charset="0"/>
              <a:buChar char="•"/>
              <a:defRPr sz="2400" kern="0">
                <a:solidFill>
                  <a:srgbClr val="111111"/>
                </a:solidFill>
                <a:effectLst/>
                <a:latin typeface="+mn-lt"/>
              </a:defRPr>
            </a:lvl1pPr>
            <a:lvl2pPr marL="742950" lvl="1" indent="-342900" eaLnBrk="1" hangingPunct="1">
              <a:spcBef>
                <a:spcPts val="1200"/>
              </a:spcBef>
              <a:buFont typeface="Arial" panose="020B0604020202020204" pitchFamily="34" charset="0"/>
              <a:buChar char="•"/>
              <a:defRPr sz="2000" kern="0">
                <a:solidFill>
                  <a:srgbClr val="111111"/>
                </a:solidFill>
                <a:effectLst/>
                <a:latin typeface="+mn-lt"/>
              </a:defRPr>
            </a:lvl2pPr>
            <a:lvl3pPr marL="1143000" indent="-228600">
              <a:spcBef>
                <a:spcPct val="20000"/>
              </a:spcBef>
              <a:buChar char="•"/>
              <a:defRPr sz="2400">
                <a:solidFill>
                  <a:srgbClr val="111111"/>
                </a:solidFill>
                <a:latin typeface="+mn-lt"/>
              </a:defRPr>
            </a:lvl3pPr>
            <a:lvl4pPr marL="1600200" indent="-228600">
              <a:spcBef>
                <a:spcPct val="20000"/>
              </a:spcBef>
              <a:buChar char="–"/>
              <a:defRPr sz="2000">
                <a:solidFill>
                  <a:srgbClr val="111111"/>
                </a:solidFill>
                <a:latin typeface="+mn-lt"/>
              </a:defRPr>
            </a:lvl4pPr>
            <a:lvl5pPr marL="2057400" indent="-228600">
              <a:spcBef>
                <a:spcPct val="20000"/>
              </a:spcBef>
              <a:buChar char="»"/>
              <a:defRPr sz="2000">
                <a:solidFill>
                  <a:srgbClr val="111111"/>
                </a:solidFill>
                <a:latin typeface="+mn-lt"/>
              </a:defRPr>
            </a:lvl5pPr>
            <a:lvl6pPr marL="2514600" indent="-228600" fontAlgn="base">
              <a:spcBef>
                <a:spcPct val="20000"/>
              </a:spcBef>
              <a:spcAft>
                <a:spcPct val="0"/>
              </a:spcAft>
              <a:buChar char="»"/>
              <a:defRPr sz="2000">
                <a:solidFill>
                  <a:srgbClr val="111111"/>
                </a:solidFill>
                <a:latin typeface="+mn-lt"/>
              </a:defRPr>
            </a:lvl6pPr>
            <a:lvl7pPr marL="2971800" indent="-228600" fontAlgn="base">
              <a:spcBef>
                <a:spcPct val="20000"/>
              </a:spcBef>
              <a:spcAft>
                <a:spcPct val="0"/>
              </a:spcAft>
              <a:buChar char="»"/>
              <a:defRPr sz="2000">
                <a:solidFill>
                  <a:srgbClr val="111111"/>
                </a:solidFill>
                <a:latin typeface="+mn-lt"/>
              </a:defRPr>
            </a:lvl7pPr>
            <a:lvl8pPr marL="3429000" indent="-228600" fontAlgn="base">
              <a:spcBef>
                <a:spcPct val="20000"/>
              </a:spcBef>
              <a:spcAft>
                <a:spcPct val="0"/>
              </a:spcAft>
              <a:buChar char="»"/>
              <a:defRPr sz="2000">
                <a:solidFill>
                  <a:srgbClr val="111111"/>
                </a:solidFill>
                <a:latin typeface="+mn-lt"/>
              </a:defRPr>
            </a:lvl8pPr>
            <a:lvl9pPr marL="3886200" indent="-228600" fontAlgn="base">
              <a:spcBef>
                <a:spcPct val="20000"/>
              </a:spcBef>
              <a:spcAft>
                <a:spcPct val="0"/>
              </a:spcAft>
              <a:buChar char="»"/>
              <a:defRPr sz="2000">
                <a:solidFill>
                  <a:srgbClr val="111111"/>
                </a:solidFill>
                <a:latin typeface="+mn-lt"/>
              </a:defRPr>
            </a:lvl9pPr>
          </a:lstStyle>
          <a:p>
            <a:r>
              <a:rPr lang="en-US" altLang="en-US" dirty="0"/>
              <a:t>GWP is proposing the following total annual revenue adjustments over the next five years:</a:t>
            </a:r>
          </a:p>
          <a:p>
            <a:pPr marL="0" indent="0">
              <a:buNone/>
            </a:pPr>
            <a:r>
              <a:rPr lang="en-US" altLang="en-US" dirty="0"/>
              <a:t>	FY 2018-2019		+1.0%</a:t>
            </a:r>
          </a:p>
          <a:p>
            <a:pPr marL="0" indent="0">
              <a:buNone/>
            </a:pPr>
            <a:r>
              <a:rPr lang="en-US" altLang="en-US" dirty="0"/>
              <a:t>	FY 2019-2020		+1.0%</a:t>
            </a:r>
          </a:p>
          <a:p>
            <a:pPr marL="0" indent="0">
              <a:buNone/>
            </a:pPr>
            <a:r>
              <a:rPr lang="en-US" altLang="en-US" dirty="0"/>
              <a:t>	FY 2020-2021		+1.5%</a:t>
            </a:r>
          </a:p>
          <a:p>
            <a:pPr marL="0" indent="0">
              <a:buNone/>
            </a:pPr>
            <a:r>
              <a:rPr lang="en-US" altLang="en-US" dirty="0"/>
              <a:t>	FY 2021-2022		+2.0%</a:t>
            </a:r>
          </a:p>
          <a:p>
            <a:pPr marL="0" indent="0">
              <a:buNone/>
            </a:pPr>
            <a:r>
              <a:rPr lang="en-US" altLang="en-US" dirty="0"/>
              <a:t>	FY 2022-2023		+2.0% </a:t>
            </a:r>
          </a:p>
          <a:p>
            <a:endParaRPr lang="en-US" altLang="en-US" dirty="0"/>
          </a:p>
        </p:txBody>
      </p:sp>
    </p:spTree>
    <p:extLst>
      <p:ext uri="{BB962C8B-B14F-4D97-AF65-F5344CB8AC3E}">
        <p14:creationId xmlns:p14="http://schemas.microsoft.com/office/powerpoint/2010/main" val="32783145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39700" y="268287"/>
            <a:ext cx="8229600" cy="808038"/>
          </a:xfrm>
        </p:spPr>
        <p:txBody>
          <a:bodyPr/>
          <a:lstStyle/>
          <a:p>
            <a:pPr eaLnBrk="1" hangingPunct="1"/>
            <a:r>
              <a:rPr lang="en-US" altLang="en-US" sz="3200" dirty="0"/>
              <a:t>Major Findings and Recommendations</a:t>
            </a:r>
          </a:p>
        </p:txBody>
      </p:sp>
      <p:pic>
        <p:nvPicPr>
          <p:cNvPr id="18436" name="Picture 6" descr="GWP_Logo_White.png                                             000FB06DOneTouch4 Plus-1               7C2604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0650" y="260350"/>
            <a:ext cx="1109663"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Slide Number Placeholder 5"/>
          <p:cNvSpPr txBox="1">
            <a:spLocks/>
          </p:cNvSpPr>
          <p:nvPr/>
        </p:nvSpPr>
        <p:spPr bwMode="auto">
          <a:xfrm>
            <a:off x="7010400" y="64008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rgbClr val="111111"/>
                </a:solidFill>
                <a:latin typeface="Avenir LT Std 45 Book" pitchFamily="34" charset="0"/>
              </a:defRPr>
            </a:lvl1pPr>
            <a:lvl2pPr marL="742950" indent="-285750" eaLnBrk="0" hangingPunct="0">
              <a:spcBef>
                <a:spcPct val="20000"/>
              </a:spcBef>
              <a:buChar char="–"/>
              <a:defRPr sz="2800">
                <a:solidFill>
                  <a:srgbClr val="111111"/>
                </a:solidFill>
                <a:latin typeface="Avenir LT Std 45 Book" pitchFamily="34" charset="0"/>
              </a:defRPr>
            </a:lvl2pPr>
            <a:lvl3pPr marL="1143000" indent="-228600" eaLnBrk="0" hangingPunct="0">
              <a:spcBef>
                <a:spcPct val="20000"/>
              </a:spcBef>
              <a:buChar char="•"/>
              <a:defRPr sz="2400">
                <a:solidFill>
                  <a:srgbClr val="111111"/>
                </a:solidFill>
                <a:latin typeface="Avenir LT Std 45 Book" pitchFamily="34" charset="0"/>
              </a:defRPr>
            </a:lvl3pPr>
            <a:lvl4pPr marL="1600200" indent="-228600" eaLnBrk="0" hangingPunct="0">
              <a:spcBef>
                <a:spcPct val="20000"/>
              </a:spcBef>
              <a:buChar char="–"/>
              <a:defRPr sz="2000">
                <a:solidFill>
                  <a:srgbClr val="111111"/>
                </a:solidFill>
                <a:latin typeface="Avenir LT Std 45 Book" pitchFamily="34" charset="0"/>
              </a:defRPr>
            </a:lvl4pPr>
            <a:lvl5pPr marL="2057400" indent="-228600" eaLnBrk="0" hangingPunct="0">
              <a:spcBef>
                <a:spcPct val="20000"/>
              </a:spcBef>
              <a:buChar char="»"/>
              <a:defRPr sz="2000">
                <a:solidFill>
                  <a:srgbClr val="111111"/>
                </a:solidFill>
                <a:latin typeface="Avenir LT Std 45 Book" pitchFamily="34" charset="0"/>
              </a:defRPr>
            </a:lvl5pPr>
            <a:lvl6pPr marL="2514600" indent="-228600" eaLnBrk="0" fontAlgn="base" hangingPunct="0">
              <a:spcBef>
                <a:spcPct val="20000"/>
              </a:spcBef>
              <a:spcAft>
                <a:spcPct val="0"/>
              </a:spcAft>
              <a:buChar char="»"/>
              <a:defRPr sz="2000">
                <a:solidFill>
                  <a:srgbClr val="111111"/>
                </a:solidFill>
                <a:latin typeface="Avenir LT Std 45 Book" pitchFamily="34" charset="0"/>
              </a:defRPr>
            </a:lvl6pPr>
            <a:lvl7pPr marL="2971800" indent="-228600" eaLnBrk="0" fontAlgn="base" hangingPunct="0">
              <a:spcBef>
                <a:spcPct val="20000"/>
              </a:spcBef>
              <a:spcAft>
                <a:spcPct val="0"/>
              </a:spcAft>
              <a:buChar char="»"/>
              <a:defRPr sz="2000">
                <a:solidFill>
                  <a:srgbClr val="111111"/>
                </a:solidFill>
                <a:latin typeface="Avenir LT Std 45 Book" pitchFamily="34" charset="0"/>
              </a:defRPr>
            </a:lvl7pPr>
            <a:lvl8pPr marL="3429000" indent="-228600" eaLnBrk="0" fontAlgn="base" hangingPunct="0">
              <a:spcBef>
                <a:spcPct val="20000"/>
              </a:spcBef>
              <a:spcAft>
                <a:spcPct val="0"/>
              </a:spcAft>
              <a:buChar char="»"/>
              <a:defRPr sz="2000">
                <a:solidFill>
                  <a:srgbClr val="111111"/>
                </a:solidFill>
                <a:latin typeface="Avenir LT Std 45 Book" pitchFamily="34" charset="0"/>
              </a:defRPr>
            </a:lvl8pPr>
            <a:lvl9pPr marL="3886200" indent="-228600" eaLnBrk="0" fontAlgn="base" hangingPunct="0">
              <a:spcBef>
                <a:spcPct val="20000"/>
              </a:spcBef>
              <a:spcAft>
                <a:spcPct val="0"/>
              </a:spcAft>
              <a:buChar char="»"/>
              <a:defRPr sz="2000">
                <a:solidFill>
                  <a:srgbClr val="111111"/>
                </a:solidFill>
                <a:latin typeface="Avenir LT Std 45 Book" pitchFamily="34" charset="0"/>
              </a:defRPr>
            </a:lvl9pPr>
          </a:lstStyle>
          <a:p>
            <a:pPr algn="ctr" eaLnBrk="1" hangingPunct="1">
              <a:spcBef>
                <a:spcPct val="0"/>
              </a:spcBef>
              <a:buFontTx/>
              <a:buNone/>
            </a:pPr>
            <a:r>
              <a:rPr lang="en-US" altLang="en-US" sz="1800" dirty="0">
                <a:solidFill>
                  <a:schemeClr val="tx1"/>
                </a:solidFill>
                <a:effectLst/>
                <a:latin typeface="Arial" charset="0"/>
              </a:rPr>
              <a:t>Slide </a:t>
            </a:r>
            <a:fld id="{CEFC6507-A79C-4FA6-B27E-15969202C82F}" type="slidenum">
              <a:rPr lang="en-US" altLang="en-US" sz="1800">
                <a:solidFill>
                  <a:schemeClr val="tx1"/>
                </a:solidFill>
                <a:effectLst/>
                <a:latin typeface="Arial" charset="0"/>
              </a:rPr>
              <a:pPr algn="ctr" eaLnBrk="1" hangingPunct="1">
                <a:spcBef>
                  <a:spcPct val="0"/>
                </a:spcBef>
                <a:buFontTx/>
                <a:buNone/>
              </a:pPr>
              <a:t>26</a:t>
            </a:fld>
            <a:endParaRPr lang="en-US" altLang="en-US" sz="1800" dirty="0">
              <a:solidFill>
                <a:schemeClr val="tx1"/>
              </a:solidFill>
              <a:effectLst/>
              <a:latin typeface="Arial" charset="0"/>
            </a:endParaRPr>
          </a:p>
        </p:txBody>
      </p:sp>
      <p:sp>
        <p:nvSpPr>
          <p:cNvPr id="5" name="Rectangle 4"/>
          <p:cNvSpPr txBox="1">
            <a:spLocks/>
          </p:cNvSpPr>
          <p:nvPr/>
        </p:nvSpPr>
        <p:spPr bwMode="auto">
          <a:xfrm>
            <a:off x="304800" y="1219200"/>
            <a:ext cx="7010400" cy="4962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marL="342900" indent="-342900" eaLnBrk="1" hangingPunct="1">
              <a:spcBef>
                <a:spcPts val="1200"/>
              </a:spcBef>
              <a:buFont typeface="Arial" panose="020B0604020202020204" pitchFamily="34" charset="0"/>
              <a:buChar char="•"/>
              <a:defRPr sz="2400" kern="0">
                <a:solidFill>
                  <a:srgbClr val="111111"/>
                </a:solidFill>
                <a:effectLst/>
                <a:latin typeface="+mn-lt"/>
              </a:defRPr>
            </a:lvl1pPr>
            <a:lvl2pPr marL="742950" lvl="1" indent="-342900" eaLnBrk="1" hangingPunct="1">
              <a:spcBef>
                <a:spcPts val="1200"/>
              </a:spcBef>
              <a:buFont typeface="Arial" panose="020B0604020202020204" pitchFamily="34" charset="0"/>
              <a:buChar char="•"/>
              <a:defRPr sz="2000" kern="0">
                <a:solidFill>
                  <a:srgbClr val="111111"/>
                </a:solidFill>
                <a:effectLst/>
                <a:latin typeface="+mn-lt"/>
              </a:defRPr>
            </a:lvl2pPr>
            <a:lvl3pPr marL="1143000" indent="-228600">
              <a:spcBef>
                <a:spcPct val="20000"/>
              </a:spcBef>
              <a:buChar char="•"/>
              <a:defRPr sz="2400">
                <a:solidFill>
                  <a:srgbClr val="111111"/>
                </a:solidFill>
                <a:latin typeface="+mn-lt"/>
              </a:defRPr>
            </a:lvl3pPr>
            <a:lvl4pPr marL="1600200" indent="-228600">
              <a:spcBef>
                <a:spcPct val="20000"/>
              </a:spcBef>
              <a:buChar char="–"/>
              <a:defRPr sz="2000">
                <a:solidFill>
                  <a:srgbClr val="111111"/>
                </a:solidFill>
                <a:latin typeface="+mn-lt"/>
              </a:defRPr>
            </a:lvl4pPr>
            <a:lvl5pPr marL="2057400" indent="-228600">
              <a:spcBef>
                <a:spcPct val="20000"/>
              </a:spcBef>
              <a:buChar char="»"/>
              <a:defRPr sz="2000">
                <a:solidFill>
                  <a:srgbClr val="111111"/>
                </a:solidFill>
                <a:latin typeface="+mn-lt"/>
              </a:defRPr>
            </a:lvl5pPr>
            <a:lvl6pPr marL="2514600" indent="-228600" fontAlgn="base">
              <a:spcBef>
                <a:spcPct val="20000"/>
              </a:spcBef>
              <a:spcAft>
                <a:spcPct val="0"/>
              </a:spcAft>
              <a:buChar char="»"/>
              <a:defRPr sz="2000">
                <a:solidFill>
                  <a:srgbClr val="111111"/>
                </a:solidFill>
                <a:latin typeface="+mn-lt"/>
              </a:defRPr>
            </a:lvl6pPr>
            <a:lvl7pPr marL="2971800" indent="-228600" fontAlgn="base">
              <a:spcBef>
                <a:spcPct val="20000"/>
              </a:spcBef>
              <a:spcAft>
                <a:spcPct val="0"/>
              </a:spcAft>
              <a:buChar char="»"/>
              <a:defRPr sz="2000">
                <a:solidFill>
                  <a:srgbClr val="111111"/>
                </a:solidFill>
                <a:latin typeface="+mn-lt"/>
              </a:defRPr>
            </a:lvl7pPr>
            <a:lvl8pPr marL="3429000" indent="-228600" fontAlgn="base">
              <a:spcBef>
                <a:spcPct val="20000"/>
              </a:spcBef>
              <a:spcAft>
                <a:spcPct val="0"/>
              </a:spcAft>
              <a:buChar char="»"/>
              <a:defRPr sz="2000">
                <a:solidFill>
                  <a:srgbClr val="111111"/>
                </a:solidFill>
                <a:latin typeface="+mn-lt"/>
              </a:defRPr>
            </a:lvl8pPr>
            <a:lvl9pPr marL="3886200" indent="-228600" fontAlgn="base">
              <a:spcBef>
                <a:spcPct val="20000"/>
              </a:spcBef>
              <a:spcAft>
                <a:spcPct val="0"/>
              </a:spcAft>
              <a:buChar char="»"/>
              <a:defRPr sz="2000">
                <a:solidFill>
                  <a:srgbClr val="111111"/>
                </a:solidFill>
                <a:latin typeface="+mn-lt"/>
              </a:defRPr>
            </a:lvl9pPr>
          </a:lstStyle>
          <a:p>
            <a:pPr lvl="1"/>
            <a:r>
              <a:rPr lang="en-US" altLang="en-US" sz="2400" dirty="0"/>
              <a:t>To remain in compliance with Proposition 218, the cost allocated to each customer class and each tier is proportionate to their fair share of the system costs</a:t>
            </a:r>
          </a:p>
          <a:p>
            <a:pPr lvl="1"/>
            <a:endParaRPr lang="en-US" altLang="en-US" sz="2400" dirty="0"/>
          </a:p>
          <a:p>
            <a:pPr lvl="1"/>
            <a:r>
              <a:rPr lang="en-US" altLang="en-US" sz="2400" dirty="0"/>
              <a:t>In FY 2018-2019, this results in a bill decrease for the average Single Family and Multi-Family customer, while the average commercial and irrigation customer will see a bill increase</a:t>
            </a:r>
          </a:p>
        </p:txBody>
      </p:sp>
    </p:spTree>
    <p:extLst>
      <p:ext uri="{BB962C8B-B14F-4D97-AF65-F5344CB8AC3E}">
        <p14:creationId xmlns:p14="http://schemas.microsoft.com/office/powerpoint/2010/main" val="15412050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268287"/>
            <a:ext cx="8229600" cy="808038"/>
          </a:xfrm>
        </p:spPr>
        <p:txBody>
          <a:bodyPr/>
          <a:lstStyle/>
          <a:p>
            <a:pPr eaLnBrk="1" hangingPunct="1"/>
            <a:r>
              <a:rPr lang="en-US" altLang="en-US" sz="3200" dirty="0"/>
              <a:t>Major Findings and Recommendations</a:t>
            </a:r>
          </a:p>
        </p:txBody>
      </p:sp>
      <p:pic>
        <p:nvPicPr>
          <p:cNvPr id="18436" name="Picture 6" descr="GWP_Logo_White.png                                             000FB06DOneTouch4 Plus-1               7C2604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0650" y="260350"/>
            <a:ext cx="1109663"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Slide Number Placeholder 5"/>
          <p:cNvSpPr txBox="1">
            <a:spLocks/>
          </p:cNvSpPr>
          <p:nvPr/>
        </p:nvSpPr>
        <p:spPr bwMode="auto">
          <a:xfrm>
            <a:off x="7010400" y="64008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rgbClr val="111111"/>
                </a:solidFill>
                <a:latin typeface="Avenir LT Std 45 Book" pitchFamily="34" charset="0"/>
              </a:defRPr>
            </a:lvl1pPr>
            <a:lvl2pPr marL="742950" indent="-285750" eaLnBrk="0" hangingPunct="0">
              <a:spcBef>
                <a:spcPct val="20000"/>
              </a:spcBef>
              <a:buChar char="–"/>
              <a:defRPr sz="2800">
                <a:solidFill>
                  <a:srgbClr val="111111"/>
                </a:solidFill>
                <a:latin typeface="Avenir LT Std 45 Book" pitchFamily="34" charset="0"/>
              </a:defRPr>
            </a:lvl2pPr>
            <a:lvl3pPr marL="1143000" indent="-228600" eaLnBrk="0" hangingPunct="0">
              <a:spcBef>
                <a:spcPct val="20000"/>
              </a:spcBef>
              <a:buChar char="•"/>
              <a:defRPr sz="2400">
                <a:solidFill>
                  <a:srgbClr val="111111"/>
                </a:solidFill>
                <a:latin typeface="Avenir LT Std 45 Book" pitchFamily="34" charset="0"/>
              </a:defRPr>
            </a:lvl3pPr>
            <a:lvl4pPr marL="1600200" indent="-228600" eaLnBrk="0" hangingPunct="0">
              <a:spcBef>
                <a:spcPct val="20000"/>
              </a:spcBef>
              <a:buChar char="–"/>
              <a:defRPr sz="2000">
                <a:solidFill>
                  <a:srgbClr val="111111"/>
                </a:solidFill>
                <a:latin typeface="Avenir LT Std 45 Book" pitchFamily="34" charset="0"/>
              </a:defRPr>
            </a:lvl4pPr>
            <a:lvl5pPr marL="2057400" indent="-228600" eaLnBrk="0" hangingPunct="0">
              <a:spcBef>
                <a:spcPct val="20000"/>
              </a:spcBef>
              <a:buChar char="»"/>
              <a:defRPr sz="2000">
                <a:solidFill>
                  <a:srgbClr val="111111"/>
                </a:solidFill>
                <a:latin typeface="Avenir LT Std 45 Book" pitchFamily="34" charset="0"/>
              </a:defRPr>
            </a:lvl5pPr>
            <a:lvl6pPr marL="2514600" indent="-228600" eaLnBrk="0" fontAlgn="base" hangingPunct="0">
              <a:spcBef>
                <a:spcPct val="20000"/>
              </a:spcBef>
              <a:spcAft>
                <a:spcPct val="0"/>
              </a:spcAft>
              <a:buChar char="»"/>
              <a:defRPr sz="2000">
                <a:solidFill>
                  <a:srgbClr val="111111"/>
                </a:solidFill>
                <a:latin typeface="Avenir LT Std 45 Book" pitchFamily="34" charset="0"/>
              </a:defRPr>
            </a:lvl6pPr>
            <a:lvl7pPr marL="2971800" indent="-228600" eaLnBrk="0" fontAlgn="base" hangingPunct="0">
              <a:spcBef>
                <a:spcPct val="20000"/>
              </a:spcBef>
              <a:spcAft>
                <a:spcPct val="0"/>
              </a:spcAft>
              <a:buChar char="»"/>
              <a:defRPr sz="2000">
                <a:solidFill>
                  <a:srgbClr val="111111"/>
                </a:solidFill>
                <a:latin typeface="Avenir LT Std 45 Book" pitchFamily="34" charset="0"/>
              </a:defRPr>
            </a:lvl7pPr>
            <a:lvl8pPr marL="3429000" indent="-228600" eaLnBrk="0" fontAlgn="base" hangingPunct="0">
              <a:spcBef>
                <a:spcPct val="20000"/>
              </a:spcBef>
              <a:spcAft>
                <a:spcPct val="0"/>
              </a:spcAft>
              <a:buChar char="»"/>
              <a:defRPr sz="2000">
                <a:solidFill>
                  <a:srgbClr val="111111"/>
                </a:solidFill>
                <a:latin typeface="Avenir LT Std 45 Book" pitchFamily="34" charset="0"/>
              </a:defRPr>
            </a:lvl8pPr>
            <a:lvl9pPr marL="3886200" indent="-228600" eaLnBrk="0" fontAlgn="base" hangingPunct="0">
              <a:spcBef>
                <a:spcPct val="20000"/>
              </a:spcBef>
              <a:spcAft>
                <a:spcPct val="0"/>
              </a:spcAft>
              <a:buChar char="»"/>
              <a:defRPr sz="2000">
                <a:solidFill>
                  <a:srgbClr val="111111"/>
                </a:solidFill>
                <a:latin typeface="Avenir LT Std 45 Book" pitchFamily="34" charset="0"/>
              </a:defRPr>
            </a:lvl9pPr>
          </a:lstStyle>
          <a:p>
            <a:pPr algn="ctr" eaLnBrk="1" hangingPunct="1">
              <a:spcBef>
                <a:spcPct val="0"/>
              </a:spcBef>
              <a:buFontTx/>
              <a:buNone/>
            </a:pPr>
            <a:r>
              <a:rPr lang="en-US" altLang="en-US" sz="1800" dirty="0">
                <a:solidFill>
                  <a:schemeClr val="tx1"/>
                </a:solidFill>
                <a:effectLst/>
                <a:latin typeface="Arial" charset="0"/>
              </a:rPr>
              <a:t>Slide </a:t>
            </a:r>
            <a:fld id="{CEFC6507-A79C-4FA6-B27E-15969202C82F}" type="slidenum">
              <a:rPr lang="en-US" altLang="en-US" sz="1800">
                <a:solidFill>
                  <a:schemeClr val="tx1"/>
                </a:solidFill>
                <a:effectLst/>
                <a:latin typeface="Arial" charset="0"/>
              </a:rPr>
              <a:pPr algn="ctr" eaLnBrk="1" hangingPunct="1">
                <a:spcBef>
                  <a:spcPct val="0"/>
                </a:spcBef>
                <a:buFontTx/>
                <a:buNone/>
              </a:pPr>
              <a:t>27</a:t>
            </a:fld>
            <a:endParaRPr lang="en-US" altLang="en-US" sz="1800" dirty="0">
              <a:solidFill>
                <a:schemeClr val="tx1"/>
              </a:solidFill>
              <a:effectLst/>
              <a:latin typeface="Arial" charset="0"/>
            </a:endParaRPr>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 y="1600200"/>
            <a:ext cx="8595360" cy="3933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34983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altLang="en-US" sz="3600" dirty="0"/>
              <a:t>Annual Water Demand (HCF)</a:t>
            </a:r>
          </a:p>
        </p:txBody>
      </p:sp>
      <p:pic>
        <p:nvPicPr>
          <p:cNvPr id="23556" name="Picture 6" descr="GWP_Logo_White.png                                             000FB06DOneTouch4 Plus-1               7C2604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0650" y="260350"/>
            <a:ext cx="1109663"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Slide Number Placeholder 5"/>
          <p:cNvSpPr txBox="1">
            <a:spLocks/>
          </p:cNvSpPr>
          <p:nvPr/>
        </p:nvSpPr>
        <p:spPr bwMode="auto">
          <a:xfrm>
            <a:off x="7010400" y="64008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rgbClr val="111111"/>
                </a:solidFill>
                <a:latin typeface="Avenir LT Std 45 Book" pitchFamily="34" charset="0"/>
              </a:defRPr>
            </a:lvl1pPr>
            <a:lvl2pPr marL="742950" indent="-285750" eaLnBrk="0" hangingPunct="0">
              <a:spcBef>
                <a:spcPct val="20000"/>
              </a:spcBef>
              <a:buChar char="–"/>
              <a:defRPr sz="2800">
                <a:solidFill>
                  <a:srgbClr val="111111"/>
                </a:solidFill>
                <a:latin typeface="Avenir LT Std 45 Book" pitchFamily="34" charset="0"/>
              </a:defRPr>
            </a:lvl2pPr>
            <a:lvl3pPr marL="1143000" indent="-228600" eaLnBrk="0" hangingPunct="0">
              <a:spcBef>
                <a:spcPct val="20000"/>
              </a:spcBef>
              <a:buChar char="•"/>
              <a:defRPr sz="2400">
                <a:solidFill>
                  <a:srgbClr val="111111"/>
                </a:solidFill>
                <a:latin typeface="Avenir LT Std 45 Book" pitchFamily="34" charset="0"/>
              </a:defRPr>
            </a:lvl3pPr>
            <a:lvl4pPr marL="1600200" indent="-228600" eaLnBrk="0" hangingPunct="0">
              <a:spcBef>
                <a:spcPct val="20000"/>
              </a:spcBef>
              <a:buChar char="–"/>
              <a:defRPr sz="2000">
                <a:solidFill>
                  <a:srgbClr val="111111"/>
                </a:solidFill>
                <a:latin typeface="Avenir LT Std 45 Book" pitchFamily="34" charset="0"/>
              </a:defRPr>
            </a:lvl4pPr>
            <a:lvl5pPr marL="2057400" indent="-228600" eaLnBrk="0" hangingPunct="0">
              <a:spcBef>
                <a:spcPct val="20000"/>
              </a:spcBef>
              <a:buChar char="»"/>
              <a:defRPr sz="2000">
                <a:solidFill>
                  <a:srgbClr val="111111"/>
                </a:solidFill>
                <a:latin typeface="Avenir LT Std 45 Book" pitchFamily="34" charset="0"/>
              </a:defRPr>
            </a:lvl5pPr>
            <a:lvl6pPr marL="2514600" indent="-228600" eaLnBrk="0" fontAlgn="base" hangingPunct="0">
              <a:spcBef>
                <a:spcPct val="20000"/>
              </a:spcBef>
              <a:spcAft>
                <a:spcPct val="0"/>
              </a:spcAft>
              <a:buChar char="»"/>
              <a:defRPr sz="2000">
                <a:solidFill>
                  <a:srgbClr val="111111"/>
                </a:solidFill>
                <a:latin typeface="Avenir LT Std 45 Book" pitchFamily="34" charset="0"/>
              </a:defRPr>
            </a:lvl6pPr>
            <a:lvl7pPr marL="2971800" indent="-228600" eaLnBrk="0" fontAlgn="base" hangingPunct="0">
              <a:spcBef>
                <a:spcPct val="20000"/>
              </a:spcBef>
              <a:spcAft>
                <a:spcPct val="0"/>
              </a:spcAft>
              <a:buChar char="»"/>
              <a:defRPr sz="2000">
                <a:solidFill>
                  <a:srgbClr val="111111"/>
                </a:solidFill>
                <a:latin typeface="Avenir LT Std 45 Book" pitchFamily="34" charset="0"/>
              </a:defRPr>
            </a:lvl7pPr>
            <a:lvl8pPr marL="3429000" indent="-228600" eaLnBrk="0" fontAlgn="base" hangingPunct="0">
              <a:spcBef>
                <a:spcPct val="20000"/>
              </a:spcBef>
              <a:spcAft>
                <a:spcPct val="0"/>
              </a:spcAft>
              <a:buChar char="»"/>
              <a:defRPr sz="2000">
                <a:solidFill>
                  <a:srgbClr val="111111"/>
                </a:solidFill>
                <a:latin typeface="Avenir LT Std 45 Book" pitchFamily="34" charset="0"/>
              </a:defRPr>
            </a:lvl8pPr>
            <a:lvl9pPr marL="3886200" indent="-228600" eaLnBrk="0" fontAlgn="base" hangingPunct="0">
              <a:spcBef>
                <a:spcPct val="20000"/>
              </a:spcBef>
              <a:spcAft>
                <a:spcPct val="0"/>
              </a:spcAft>
              <a:buChar char="»"/>
              <a:defRPr sz="2000">
                <a:solidFill>
                  <a:srgbClr val="111111"/>
                </a:solidFill>
                <a:latin typeface="Avenir LT Std 45 Book" pitchFamily="34" charset="0"/>
              </a:defRPr>
            </a:lvl9pPr>
          </a:lstStyle>
          <a:p>
            <a:pPr algn="ctr" eaLnBrk="1" hangingPunct="1">
              <a:spcBef>
                <a:spcPct val="0"/>
              </a:spcBef>
              <a:buFontTx/>
              <a:buNone/>
            </a:pPr>
            <a:r>
              <a:rPr lang="en-US" altLang="en-US" sz="1800" dirty="0">
                <a:solidFill>
                  <a:schemeClr val="tx1"/>
                </a:solidFill>
                <a:effectLst/>
                <a:latin typeface="Arial" charset="0"/>
              </a:rPr>
              <a:t>Slide </a:t>
            </a:r>
            <a:fld id="{F8642ACA-226D-4F47-AA26-D53C4AAC4A40}" type="slidenum">
              <a:rPr lang="en-US" altLang="en-US" sz="1800">
                <a:solidFill>
                  <a:schemeClr val="tx1"/>
                </a:solidFill>
                <a:effectLst/>
                <a:latin typeface="Arial" charset="0"/>
              </a:rPr>
              <a:pPr algn="ctr" eaLnBrk="1" hangingPunct="1">
                <a:spcBef>
                  <a:spcPct val="0"/>
                </a:spcBef>
                <a:buFontTx/>
                <a:buNone/>
              </a:pPr>
              <a:t>28</a:t>
            </a:fld>
            <a:endParaRPr lang="en-US" altLang="en-US" sz="1800" dirty="0">
              <a:solidFill>
                <a:schemeClr val="tx1"/>
              </a:solidFill>
              <a:effectLst/>
              <a:latin typeface="Arial" charset="0"/>
            </a:endParaRPr>
          </a:p>
        </p:txBody>
      </p:sp>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388" y="1257300"/>
            <a:ext cx="8785225" cy="521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81135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ltLang="en-US" sz="3600" dirty="0"/>
              <a:t>Single Family Bill Impact</a:t>
            </a:r>
          </a:p>
        </p:txBody>
      </p:sp>
      <p:pic>
        <p:nvPicPr>
          <p:cNvPr id="14340" name="Picture 6" descr="GWP_Logo_White.png                                             000FB06DOneTouch4 Plus-1               7C2604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0650" y="260350"/>
            <a:ext cx="1109663"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Slide Number Placeholder 5"/>
          <p:cNvSpPr txBox="1">
            <a:spLocks/>
          </p:cNvSpPr>
          <p:nvPr/>
        </p:nvSpPr>
        <p:spPr bwMode="auto">
          <a:xfrm>
            <a:off x="7010400" y="64008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rgbClr val="111111"/>
                </a:solidFill>
                <a:latin typeface="Avenir LT Std 45 Book" pitchFamily="34" charset="0"/>
              </a:defRPr>
            </a:lvl1pPr>
            <a:lvl2pPr marL="742950" indent="-285750" eaLnBrk="0" hangingPunct="0">
              <a:spcBef>
                <a:spcPct val="20000"/>
              </a:spcBef>
              <a:buChar char="–"/>
              <a:defRPr sz="2800">
                <a:solidFill>
                  <a:srgbClr val="111111"/>
                </a:solidFill>
                <a:latin typeface="Avenir LT Std 45 Book" pitchFamily="34" charset="0"/>
              </a:defRPr>
            </a:lvl2pPr>
            <a:lvl3pPr marL="1143000" indent="-228600" eaLnBrk="0" hangingPunct="0">
              <a:spcBef>
                <a:spcPct val="20000"/>
              </a:spcBef>
              <a:buChar char="•"/>
              <a:defRPr sz="2400">
                <a:solidFill>
                  <a:srgbClr val="111111"/>
                </a:solidFill>
                <a:latin typeface="Avenir LT Std 45 Book" pitchFamily="34" charset="0"/>
              </a:defRPr>
            </a:lvl3pPr>
            <a:lvl4pPr marL="1600200" indent="-228600" eaLnBrk="0" hangingPunct="0">
              <a:spcBef>
                <a:spcPct val="20000"/>
              </a:spcBef>
              <a:buChar char="–"/>
              <a:defRPr sz="2000">
                <a:solidFill>
                  <a:srgbClr val="111111"/>
                </a:solidFill>
                <a:latin typeface="Avenir LT Std 45 Book" pitchFamily="34" charset="0"/>
              </a:defRPr>
            </a:lvl4pPr>
            <a:lvl5pPr marL="2057400" indent="-228600" eaLnBrk="0" hangingPunct="0">
              <a:spcBef>
                <a:spcPct val="20000"/>
              </a:spcBef>
              <a:buChar char="»"/>
              <a:defRPr sz="2000">
                <a:solidFill>
                  <a:srgbClr val="111111"/>
                </a:solidFill>
                <a:latin typeface="Avenir LT Std 45 Book" pitchFamily="34" charset="0"/>
              </a:defRPr>
            </a:lvl5pPr>
            <a:lvl6pPr marL="2514600" indent="-228600" eaLnBrk="0" fontAlgn="base" hangingPunct="0">
              <a:spcBef>
                <a:spcPct val="20000"/>
              </a:spcBef>
              <a:spcAft>
                <a:spcPct val="0"/>
              </a:spcAft>
              <a:buChar char="»"/>
              <a:defRPr sz="2000">
                <a:solidFill>
                  <a:srgbClr val="111111"/>
                </a:solidFill>
                <a:latin typeface="Avenir LT Std 45 Book" pitchFamily="34" charset="0"/>
              </a:defRPr>
            </a:lvl6pPr>
            <a:lvl7pPr marL="2971800" indent="-228600" eaLnBrk="0" fontAlgn="base" hangingPunct="0">
              <a:spcBef>
                <a:spcPct val="20000"/>
              </a:spcBef>
              <a:spcAft>
                <a:spcPct val="0"/>
              </a:spcAft>
              <a:buChar char="»"/>
              <a:defRPr sz="2000">
                <a:solidFill>
                  <a:srgbClr val="111111"/>
                </a:solidFill>
                <a:latin typeface="Avenir LT Std 45 Book" pitchFamily="34" charset="0"/>
              </a:defRPr>
            </a:lvl7pPr>
            <a:lvl8pPr marL="3429000" indent="-228600" eaLnBrk="0" fontAlgn="base" hangingPunct="0">
              <a:spcBef>
                <a:spcPct val="20000"/>
              </a:spcBef>
              <a:spcAft>
                <a:spcPct val="0"/>
              </a:spcAft>
              <a:buChar char="»"/>
              <a:defRPr sz="2000">
                <a:solidFill>
                  <a:srgbClr val="111111"/>
                </a:solidFill>
                <a:latin typeface="Avenir LT Std 45 Book" pitchFamily="34" charset="0"/>
              </a:defRPr>
            </a:lvl8pPr>
            <a:lvl9pPr marL="3886200" indent="-228600" eaLnBrk="0" fontAlgn="base" hangingPunct="0">
              <a:spcBef>
                <a:spcPct val="20000"/>
              </a:spcBef>
              <a:spcAft>
                <a:spcPct val="0"/>
              </a:spcAft>
              <a:buChar char="»"/>
              <a:defRPr sz="2000">
                <a:solidFill>
                  <a:srgbClr val="111111"/>
                </a:solidFill>
                <a:latin typeface="Avenir LT Std 45 Book" pitchFamily="34" charset="0"/>
              </a:defRPr>
            </a:lvl9pPr>
          </a:lstStyle>
          <a:p>
            <a:pPr algn="ctr" eaLnBrk="1" hangingPunct="1">
              <a:spcBef>
                <a:spcPct val="0"/>
              </a:spcBef>
              <a:buFontTx/>
              <a:buNone/>
            </a:pPr>
            <a:r>
              <a:rPr lang="en-US" altLang="en-US" sz="1800" dirty="0">
                <a:solidFill>
                  <a:schemeClr val="tx1"/>
                </a:solidFill>
                <a:effectLst/>
                <a:latin typeface="Arial" charset="0"/>
              </a:rPr>
              <a:t>Slide </a:t>
            </a:r>
            <a:fld id="{0CDA7328-6B73-4242-8746-E158B1DA7992}" type="slidenum">
              <a:rPr lang="en-US" altLang="en-US" sz="1800">
                <a:solidFill>
                  <a:schemeClr val="tx1"/>
                </a:solidFill>
                <a:effectLst/>
                <a:latin typeface="Arial" charset="0"/>
              </a:rPr>
              <a:pPr algn="ctr" eaLnBrk="1" hangingPunct="1">
                <a:spcBef>
                  <a:spcPct val="0"/>
                </a:spcBef>
                <a:buFontTx/>
                <a:buNone/>
              </a:pPr>
              <a:t>29</a:t>
            </a:fld>
            <a:endParaRPr lang="en-US" altLang="en-US" sz="1800" dirty="0">
              <a:solidFill>
                <a:schemeClr val="tx1"/>
              </a:solidFill>
              <a:effectLst/>
              <a:latin typeface="Arial" charset="0"/>
            </a:endParaRPr>
          </a:p>
        </p:txBody>
      </p:sp>
      <p:sp>
        <p:nvSpPr>
          <p:cNvPr id="6" name="Rectangle 4"/>
          <p:cNvSpPr txBox="1">
            <a:spLocks/>
          </p:cNvSpPr>
          <p:nvPr/>
        </p:nvSpPr>
        <p:spPr bwMode="auto">
          <a:xfrm>
            <a:off x="457200" y="1295400"/>
            <a:ext cx="8229600" cy="4962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111111"/>
                </a:solidFill>
                <a:latin typeface="+mn-lt"/>
                <a:ea typeface="+mn-ea"/>
                <a:cs typeface="+mn-cs"/>
              </a:defRPr>
            </a:lvl1pPr>
            <a:lvl2pPr marL="742950" indent="-285750" algn="l" rtl="0" eaLnBrk="0" fontAlgn="base" hangingPunct="0">
              <a:spcBef>
                <a:spcPct val="20000"/>
              </a:spcBef>
              <a:spcAft>
                <a:spcPct val="0"/>
              </a:spcAft>
              <a:buChar char="–"/>
              <a:defRPr sz="2800">
                <a:solidFill>
                  <a:srgbClr val="111111"/>
                </a:solidFill>
                <a:latin typeface="+mn-lt"/>
              </a:defRPr>
            </a:lvl2pPr>
            <a:lvl3pPr marL="1143000" indent="-228600" algn="l" rtl="0" eaLnBrk="0" fontAlgn="base" hangingPunct="0">
              <a:spcBef>
                <a:spcPct val="20000"/>
              </a:spcBef>
              <a:spcAft>
                <a:spcPct val="0"/>
              </a:spcAft>
              <a:buChar char="•"/>
              <a:defRPr sz="2400">
                <a:solidFill>
                  <a:srgbClr val="111111"/>
                </a:solidFill>
                <a:latin typeface="+mn-lt"/>
              </a:defRPr>
            </a:lvl3pPr>
            <a:lvl4pPr marL="1600200" indent="-228600" algn="l" rtl="0" eaLnBrk="0" fontAlgn="base" hangingPunct="0">
              <a:spcBef>
                <a:spcPct val="20000"/>
              </a:spcBef>
              <a:spcAft>
                <a:spcPct val="0"/>
              </a:spcAft>
              <a:buChar char="–"/>
              <a:defRPr sz="2000">
                <a:solidFill>
                  <a:srgbClr val="111111"/>
                </a:solidFill>
                <a:latin typeface="+mn-lt"/>
              </a:defRPr>
            </a:lvl4pPr>
            <a:lvl5pPr marL="2057400" indent="-228600" algn="l" rtl="0" eaLnBrk="0" fontAlgn="base" hangingPunct="0">
              <a:spcBef>
                <a:spcPct val="20000"/>
              </a:spcBef>
              <a:spcAft>
                <a:spcPct val="0"/>
              </a:spcAft>
              <a:buChar char="»"/>
              <a:defRPr sz="2000">
                <a:solidFill>
                  <a:srgbClr val="111111"/>
                </a:solidFill>
                <a:latin typeface="+mn-lt"/>
              </a:defRPr>
            </a:lvl5pPr>
            <a:lvl6pPr marL="2514600" indent="-228600" algn="l" rtl="0" fontAlgn="base">
              <a:spcBef>
                <a:spcPct val="20000"/>
              </a:spcBef>
              <a:spcAft>
                <a:spcPct val="0"/>
              </a:spcAft>
              <a:buChar char="»"/>
              <a:defRPr sz="2000">
                <a:solidFill>
                  <a:srgbClr val="111111"/>
                </a:solidFill>
                <a:latin typeface="+mn-lt"/>
              </a:defRPr>
            </a:lvl6pPr>
            <a:lvl7pPr marL="2971800" indent="-228600" algn="l" rtl="0" fontAlgn="base">
              <a:spcBef>
                <a:spcPct val="20000"/>
              </a:spcBef>
              <a:spcAft>
                <a:spcPct val="0"/>
              </a:spcAft>
              <a:buChar char="»"/>
              <a:defRPr sz="2000">
                <a:solidFill>
                  <a:srgbClr val="111111"/>
                </a:solidFill>
                <a:latin typeface="+mn-lt"/>
              </a:defRPr>
            </a:lvl7pPr>
            <a:lvl8pPr marL="3429000" indent="-228600" algn="l" rtl="0" fontAlgn="base">
              <a:spcBef>
                <a:spcPct val="20000"/>
              </a:spcBef>
              <a:spcAft>
                <a:spcPct val="0"/>
              </a:spcAft>
              <a:buChar char="»"/>
              <a:defRPr sz="2000">
                <a:solidFill>
                  <a:srgbClr val="111111"/>
                </a:solidFill>
                <a:latin typeface="+mn-lt"/>
              </a:defRPr>
            </a:lvl8pPr>
            <a:lvl9pPr marL="3886200" indent="-228600" algn="l" rtl="0" fontAlgn="base">
              <a:spcBef>
                <a:spcPct val="20000"/>
              </a:spcBef>
              <a:spcAft>
                <a:spcPct val="0"/>
              </a:spcAft>
              <a:buChar char="»"/>
              <a:defRPr sz="2000">
                <a:solidFill>
                  <a:srgbClr val="111111"/>
                </a:solidFill>
                <a:latin typeface="+mn-lt"/>
              </a:defRPr>
            </a:lvl9pPr>
          </a:lstStyle>
          <a:p>
            <a:pPr marL="0" indent="0" eaLnBrk="1" hangingPunct="1">
              <a:buNone/>
            </a:pPr>
            <a:endParaRPr lang="en-US" altLang="en-US" sz="2800" kern="0" dirty="0">
              <a:latin typeface="Calibri" pitchFamily="34" charset="0"/>
            </a:endParaRPr>
          </a:p>
          <a:p>
            <a:pPr marL="457200" indent="-457200" eaLnBrk="1" hangingPunct="1"/>
            <a:endParaRPr lang="en-US" altLang="en-US" sz="2800" kern="0" dirty="0">
              <a:latin typeface="Calibri" pitchFamily="34" charset="0"/>
            </a:endParaRPr>
          </a:p>
          <a:p>
            <a:pPr marL="457200" indent="-457200" eaLnBrk="1" hangingPunct="1"/>
            <a:endParaRPr lang="en-US" altLang="en-US" sz="2800" kern="0" dirty="0">
              <a:latin typeface="Calibri" pitchFamily="34" charset="0"/>
            </a:endParaRPr>
          </a:p>
        </p:txBody>
      </p:sp>
      <p:pic>
        <p:nvPicPr>
          <p:cNvPr id="614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875" y="1257300"/>
            <a:ext cx="8602663" cy="521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9087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12700" y="1590675"/>
            <a:ext cx="91313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rgbClr val="0070C0"/>
                </a:solidFill>
                <a:latin typeface="+mj-lt"/>
                <a:ea typeface="+mj-ea"/>
                <a:cs typeface="+mj-cs"/>
              </a:defRPr>
            </a:lvl1pPr>
            <a:lvl2pPr algn="l" rtl="0" eaLnBrk="1" fontAlgn="base" hangingPunct="1">
              <a:spcBef>
                <a:spcPct val="0"/>
              </a:spcBef>
              <a:spcAft>
                <a:spcPct val="0"/>
              </a:spcAft>
              <a:defRPr sz="4400">
                <a:solidFill>
                  <a:srgbClr val="111111"/>
                </a:solidFill>
                <a:latin typeface="Avenir LT Std 65 Medium" pitchFamily="34" charset="0"/>
              </a:defRPr>
            </a:lvl2pPr>
            <a:lvl3pPr algn="l" rtl="0" eaLnBrk="1" fontAlgn="base" hangingPunct="1">
              <a:spcBef>
                <a:spcPct val="0"/>
              </a:spcBef>
              <a:spcAft>
                <a:spcPct val="0"/>
              </a:spcAft>
              <a:defRPr sz="4400">
                <a:solidFill>
                  <a:srgbClr val="111111"/>
                </a:solidFill>
                <a:latin typeface="Avenir LT Std 65 Medium" pitchFamily="34" charset="0"/>
              </a:defRPr>
            </a:lvl3pPr>
            <a:lvl4pPr algn="l" rtl="0" eaLnBrk="1" fontAlgn="base" hangingPunct="1">
              <a:spcBef>
                <a:spcPct val="0"/>
              </a:spcBef>
              <a:spcAft>
                <a:spcPct val="0"/>
              </a:spcAft>
              <a:defRPr sz="4400">
                <a:solidFill>
                  <a:srgbClr val="111111"/>
                </a:solidFill>
                <a:latin typeface="Avenir LT Std 65 Medium" pitchFamily="34" charset="0"/>
              </a:defRPr>
            </a:lvl4pPr>
            <a:lvl5pPr algn="l" rtl="0" eaLnBrk="1" fontAlgn="base" hangingPunct="1">
              <a:spcBef>
                <a:spcPct val="0"/>
              </a:spcBef>
              <a:spcAft>
                <a:spcPct val="0"/>
              </a:spcAft>
              <a:defRPr sz="4400">
                <a:solidFill>
                  <a:srgbClr val="111111"/>
                </a:solidFill>
                <a:latin typeface="Avenir LT Std 65 Medium" pitchFamily="34" charset="0"/>
              </a:defRPr>
            </a:lvl5pPr>
            <a:lvl6pPr marL="457200" algn="l" rtl="0" eaLnBrk="1" fontAlgn="base" hangingPunct="1">
              <a:spcBef>
                <a:spcPct val="0"/>
              </a:spcBef>
              <a:spcAft>
                <a:spcPct val="0"/>
              </a:spcAft>
              <a:defRPr sz="4400">
                <a:solidFill>
                  <a:srgbClr val="111111"/>
                </a:solidFill>
                <a:latin typeface="Avenir LT Std 65 Medium" pitchFamily="34" charset="0"/>
              </a:defRPr>
            </a:lvl6pPr>
            <a:lvl7pPr marL="914400" algn="l" rtl="0" eaLnBrk="1" fontAlgn="base" hangingPunct="1">
              <a:spcBef>
                <a:spcPct val="0"/>
              </a:spcBef>
              <a:spcAft>
                <a:spcPct val="0"/>
              </a:spcAft>
              <a:defRPr sz="4400">
                <a:solidFill>
                  <a:srgbClr val="111111"/>
                </a:solidFill>
                <a:latin typeface="Avenir LT Std 65 Medium" pitchFamily="34" charset="0"/>
              </a:defRPr>
            </a:lvl7pPr>
            <a:lvl8pPr marL="1371600" algn="l" rtl="0" eaLnBrk="1" fontAlgn="base" hangingPunct="1">
              <a:spcBef>
                <a:spcPct val="0"/>
              </a:spcBef>
              <a:spcAft>
                <a:spcPct val="0"/>
              </a:spcAft>
              <a:defRPr sz="4400">
                <a:solidFill>
                  <a:srgbClr val="111111"/>
                </a:solidFill>
                <a:latin typeface="Avenir LT Std 65 Medium" pitchFamily="34" charset="0"/>
              </a:defRPr>
            </a:lvl8pPr>
            <a:lvl9pPr marL="1828800" algn="l" rtl="0" eaLnBrk="1" fontAlgn="base" hangingPunct="1">
              <a:spcBef>
                <a:spcPct val="0"/>
              </a:spcBef>
              <a:spcAft>
                <a:spcPct val="0"/>
              </a:spcAft>
              <a:defRPr sz="4400">
                <a:solidFill>
                  <a:srgbClr val="111111"/>
                </a:solidFill>
                <a:latin typeface="Avenir LT Std 65 Medium" pitchFamily="34" charset="0"/>
              </a:defRPr>
            </a:lvl9pPr>
          </a:lstStyle>
          <a:p>
            <a:pPr>
              <a:buFontTx/>
              <a:buNone/>
            </a:pPr>
            <a:r>
              <a:rPr lang="en-US" sz="4000" kern="0" dirty="0">
                <a:solidFill>
                  <a:schemeClr val="tx1"/>
                </a:solidFill>
                <a:effectLst/>
              </a:rPr>
              <a:t>City of Glendale</a:t>
            </a:r>
          </a:p>
        </p:txBody>
      </p:sp>
      <p:sp>
        <p:nvSpPr>
          <p:cNvPr id="7" name="Subtitle 2"/>
          <p:cNvSpPr txBox="1">
            <a:spLocks/>
          </p:cNvSpPr>
          <p:nvPr/>
        </p:nvSpPr>
        <p:spPr bwMode="auto">
          <a:xfrm>
            <a:off x="-25400" y="2692400"/>
            <a:ext cx="9169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070C0"/>
              </a:buClr>
              <a:buChar char="•"/>
              <a:defRPr sz="3200">
                <a:solidFill>
                  <a:srgbClr val="0070C0"/>
                </a:solidFill>
                <a:latin typeface="+mn-lt"/>
                <a:ea typeface="+mn-ea"/>
                <a:cs typeface="+mn-cs"/>
              </a:defRPr>
            </a:lvl1pPr>
            <a:lvl2pPr marL="742950" indent="-285750" algn="l" rtl="0" eaLnBrk="1" fontAlgn="base" hangingPunct="1">
              <a:spcBef>
                <a:spcPct val="20000"/>
              </a:spcBef>
              <a:spcAft>
                <a:spcPct val="0"/>
              </a:spcAft>
              <a:buFont typeface="Wingdings" panose="05000000000000000000" pitchFamily="2" charset="2"/>
              <a:buChar char="§"/>
              <a:defRPr sz="2800">
                <a:solidFill>
                  <a:srgbClr val="111111"/>
                </a:solidFill>
                <a:latin typeface="+mn-lt"/>
              </a:defRPr>
            </a:lvl2pPr>
            <a:lvl3pPr marL="1143000" indent="-228600" algn="l" rtl="0" eaLnBrk="1" fontAlgn="base" hangingPunct="1">
              <a:spcBef>
                <a:spcPct val="20000"/>
              </a:spcBef>
              <a:spcAft>
                <a:spcPct val="0"/>
              </a:spcAft>
              <a:buChar char="•"/>
              <a:defRPr sz="2400">
                <a:solidFill>
                  <a:srgbClr val="111111"/>
                </a:solidFill>
                <a:latin typeface="+mn-lt"/>
              </a:defRPr>
            </a:lvl3pPr>
            <a:lvl4pPr marL="1600200" indent="-228600" algn="l" rtl="0" eaLnBrk="1" fontAlgn="base" hangingPunct="1">
              <a:spcBef>
                <a:spcPct val="20000"/>
              </a:spcBef>
              <a:spcAft>
                <a:spcPct val="0"/>
              </a:spcAft>
              <a:buChar char="–"/>
              <a:defRPr sz="2000">
                <a:solidFill>
                  <a:srgbClr val="111111"/>
                </a:solidFill>
                <a:latin typeface="+mn-lt"/>
              </a:defRPr>
            </a:lvl4pPr>
            <a:lvl5pPr marL="2057400" indent="-228600" algn="l" rtl="0" eaLnBrk="1" fontAlgn="base" hangingPunct="1">
              <a:spcBef>
                <a:spcPct val="20000"/>
              </a:spcBef>
              <a:spcAft>
                <a:spcPct val="0"/>
              </a:spcAft>
              <a:buChar char="»"/>
              <a:defRPr sz="2000">
                <a:solidFill>
                  <a:srgbClr val="111111"/>
                </a:solidFill>
                <a:latin typeface="+mn-lt"/>
              </a:defRPr>
            </a:lvl5pPr>
            <a:lvl6pPr marL="2514600" indent="-228600" algn="l" rtl="0" eaLnBrk="1" fontAlgn="base" hangingPunct="1">
              <a:spcBef>
                <a:spcPct val="20000"/>
              </a:spcBef>
              <a:spcAft>
                <a:spcPct val="0"/>
              </a:spcAft>
              <a:buChar char="»"/>
              <a:defRPr sz="2000">
                <a:solidFill>
                  <a:srgbClr val="111111"/>
                </a:solidFill>
                <a:latin typeface="+mn-lt"/>
              </a:defRPr>
            </a:lvl6pPr>
            <a:lvl7pPr marL="2971800" indent="-228600" algn="l" rtl="0" eaLnBrk="1" fontAlgn="base" hangingPunct="1">
              <a:spcBef>
                <a:spcPct val="20000"/>
              </a:spcBef>
              <a:spcAft>
                <a:spcPct val="0"/>
              </a:spcAft>
              <a:buChar char="»"/>
              <a:defRPr sz="2000">
                <a:solidFill>
                  <a:srgbClr val="111111"/>
                </a:solidFill>
                <a:latin typeface="+mn-lt"/>
              </a:defRPr>
            </a:lvl7pPr>
            <a:lvl8pPr marL="3429000" indent="-228600" algn="l" rtl="0" eaLnBrk="1" fontAlgn="base" hangingPunct="1">
              <a:spcBef>
                <a:spcPct val="20000"/>
              </a:spcBef>
              <a:spcAft>
                <a:spcPct val="0"/>
              </a:spcAft>
              <a:buChar char="»"/>
              <a:defRPr sz="2000">
                <a:solidFill>
                  <a:srgbClr val="111111"/>
                </a:solidFill>
                <a:latin typeface="+mn-lt"/>
              </a:defRPr>
            </a:lvl8pPr>
            <a:lvl9pPr marL="3886200" indent="-228600" algn="l" rtl="0" eaLnBrk="1" fontAlgn="base" hangingPunct="1">
              <a:spcBef>
                <a:spcPct val="20000"/>
              </a:spcBef>
              <a:spcAft>
                <a:spcPct val="0"/>
              </a:spcAft>
              <a:buChar char="»"/>
              <a:defRPr sz="2000">
                <a:solidFill>
                  <a:srgbClr val="111111"/>
                </a:solidFill>
                <a:latin typeface="+mn-lt"/>
              </a:defRPr>
            </a:lvl9pPr>
          </a:lstStyle>
          <a:p>
            <a:pPr marL="0" indent="0" algn="ctr">
              <a:spcBef>
                <a:spcPts val="0"/>
              </a:spcBef>
              <a:buNone/>
            </a:pPr>
            <a:r>
              <a:rPr lang="en-US" sz="3600" i="1" kern="0" dirty="0">
                <a:effectLst/>
              </a:rPr>
              <a:t>GWP Public Benefit Programs &amp; Proposed Budgets FY 2018-19 to FY 2019-20</a:t>
            </a:r>
          </a:p>
        </p:txBody>
      </p:sp>
      <p:sp>
        <p:nvSpPr>
          <p:cNvPr id="8" name="Text Placeholder 3"/>
          <p:cNvSpPr txBox="1">
            <a:spLocks/>
          </p:cNvSpPr>
          <p:nvPr/>
        </p:nvSpPr>
        <p:spPr>
          <a:xfrm>
            <a:off x="-25400" y="3886200"/>
            <a:ext cx="9144000" cy="850900"/>
          </a:xfrm>
          <a:prstGeom prst="rect">
            <a:avLst/>
          </a:prstGeom>
        </p:spPr>
        <p:txBody>
          <a:bodyPr/>
          <a:lstStyle>
            <a:lvl1pPr marL="342900" indent="-342900" algn="l" rtl="0" eaLnBrk="1" fontAlgn="base" hangingPunct="1">
              <a:spcBef>
                <a:spcPct val="20000"/>
              </a:spcBef>
              <a:spcAft>
                <a:spcPct val="0"/>
              </a:spcAft>
              <a:buClr>
                <a:srgbClr val="0070C0"/>
              </a:buClr>
              <a:buChar char="•"/>
              <a:defRPr sz="3200">
                <a:solidFill>
                  <a:srgbClr val="0070C0"/>
                </a:solidFill>
                <a:latin typeface="+mn-lt"/>
                <a:ea typeface="+mn-ea"/>
                <a:cs typeface="+mn-cs"/>
              </a:defRPr>
            </a:lvl1pPr>
            <a:lvl2pPr marL="742950" indent="-285750" algn="l" rtl="0" eaLnBrk="1" fontAlgn="base" hangingPunct="1">
              <a:spcBef>
                <a:spcPct val="20000"/>
              </a:spcBef>
              <a:spcAft>
                <a:spcPct val="0"/>
              </a:spcAft>
              <a:buFont typeface="Wingdings" panose="05000000000000000000" pitchFamily="2" charset="2"/>
              <a:buChar char="§"/>
              <a:defRPr sz="2800">
                <a:solidFill>
                  <a:srgbClr val="111111"/>
                </a:solidFill>
                <a:latin typeface="+mn-lt"/>
              </a:defRPr>
            </a:lvl2pPr>
            <a:lvl3pPr marL="1143000" indent="-228600" algn="l" rtl="0" eaLnBrk="1" fontAlgn="base" hangingPunct="1">
              <a:spcBef>
                <a:spcPct val="20000"/>
              </a:spcBef>
              <a:spcAft>
                <a:spcPct val="0"/>
              </a:spcAft>
              <a:buChar char="•"/>
              <a:defRPr sz="2400">
                <a:solidFill>
                  <a:srgbClr val="111111"/>
                </a:solidFill>
                <a:latin typeface="+mn-lt"/>
              </a:defRPr>
            </a:lvl3pPr>
            <a:lvl4pPr marL="1600200" indent="-228600" algn="l" rtl="0" eaLnBrk="1" fontAlgn="base" hangingPunct="1">
              <a:spcBef>
                <a:spcPct val="20000"/>
              </a:spcBef>
              <a:spcAft>
                <a:spcPct val="0"/>
              </a:spcAft>
              <a:buChar char="–"/>
              <a:defRPr sz="2000">
                <a:solidFill>
                  <a:srgbClr val="111111"/>
                </a:solidFill>
                <a:latin typeface="+mn-lt"/>
              </a:defRPr>
            </a:lvl4pPr>
            <a:lvl5pPr marL="2057400" indent="-228600" algn="l" rtl="0" eaLnBrk="1" fontAlgn="base" hangingPunct="1">
              <a:spcBef>
                <a:spcPct val="20000"/>
              </a:spcBef>
              <a:spcAft>
                <a:spcPct val="0"/>
              </a:spcAft>
              <a:buChar char="»"/>
              <a:defRPr sz="2000">
                <a:solidFill>
                  <a:srgbClr val="111111"/>
                </a:solidFill>
                <a:latin typeface="+mn-lt"/>
              </a:defRPr>
            </a:lvl5pPr>
            <a:lvl6pPr marL="2514600" indent="-228600" algn="l" rtl="0" eaLnBrk="1" fontAlgn="base" hangingPunct="1">
              <a:spcBef>
                <a:spcPct val="20000"/>
              </a:spcBef>
              <a:spcAft>
                <a:spcPct val="0"/>
              </a:spcAft>
              <a:buChar char="»"/>
              <a:defRPr sz="2000">
                <a:solidFill>
                  <a:srgbClr val="111111"/>
                </a:solidFill>
                <a:latin typeface="+mn-lt"/>
              </a:defRPr>
            </a:lvl6pPr>
            <a:lvl7pPr marL="2971800" indent="-228600" algn="l" rtl="0" eaLnBrk="1" fontAlgn="base" hangingPunct="1">
              <a:spcBef>
                <a:spcPct val="20000"/>
              </a:spcBef>
              <a:spcAft>
                <a:spcPct val="0"/>
              </a:spcAft>
              <a:buChar char="»"/>
              <a:defRPr sz="2000">
                <a:solidFill>
                  <a:srgbClr val="111111"/>
                </a:solidFill>
                <a:latin typeface="+mn-lt"/>
              </a:defRPr>
            </a:lvl7pPr>
            <a:lvl8pPr marL="3429000" indent="-228600" algn="l" rtl="0" eaLnBrk="1" fontAlgn="base" hangingPunct="1">
              <a:spcBef>
                <a:spcPct val="20000"/>
              </a:spcBef>
              <a:spcAft>
                <a:spcPct val="0"/>
              </a:spcAft>
              <a:buChar char="»"/>
              <a:defRPr sz="2000">
                <a:solidFill>
                  <a:srgbClr val="111111"/>
                </a:solidFill>
                <a:latin typeface="+mn-lt"/>
              </a:defRPr>
            </a:lvl8pPr>
            <a:lvl9pPr marL="3886200" indent="-228600" algn="l" rtl="0" eaLnBrk="1" fontAlgn="base" hangingPunct="1">
              <a:spcBef>
                <a:spcPct val="20000"/>
              </a:spcBef>
              <a:spcAft>
                <a:spcPct val="0"/>
              </a:spcAft>
              <a:buChar char="»"/>
              <a:defRPr sz="2000">
                <a:solidFill>
                  <a:srgbClr val="111111"/>
                </a:solidFill>
                <a:latin typeface="+mn-lt"/>
              </a:defRPr>
            </a:lvl9pPr>
          </a:lstStyle>
          <a:p>
            <a:pPr marL="0" indent="0" algn="ctr">
              <a:buNone/>
            </a:pPr>
            <a:r>
              <a:rPr lang="en-US" kern="0" dirty="0">
                <a:solidFill>
                  <a:schemeClr val="tx1"/>
                </a:solidFill>
                <a:effectLst/>
              </a:rPr>
              <a:t>May 8, 2018</a:t>
            </a:r>
          </a:p>
        </p:txBody>
      </p:sp>
    </p:spTree>
    <p:extLst>
      <p:ext uri="{BB962C8B-B14F-4D97-AF65-F5344CB8AC3E}">
        <p14:creationId xmlns:p14="http://schemas.microsoft.com/office/powerpoint/2010/main" val="35099358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ltLang="en-US" sz="3600" dirty="0"/>
              <a:t>Single Family Bill Comparison</a:t>
            </a:r>
          </a:p>
        </p:txBody>
      </p:sp>
      <p:pic>
        <p:nvPicPr>
          <p:cNvPr id="14340" name="Picture 6" descr="GWP_Logo_White.png                                             000FB06DOneTouch4 Plus-1               7C2604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0650" y="260350"/>
            <a:ext cx="1109663"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Slide Number Placeholder 5"/>
          <p:cNvSpPr txBox="1">
            <a:spLocks/>
          </p:cNvSpPr>
          <p:nvPr/>
        </p:nvSpPr>
        <p:spPr bwMode="auto">
          <a:xfrm>
            <a:off x="7010400" y="64008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rgbClr val="111111"/>
                </a:solidFill>
                <a:latin typeface="Avenir LT Std 45 Book" pitchFamily="34" charset="0"/>
              </a:defRPr>
            </a:lvl1pPr>
            <a:lvl2pPr marL="742950" indent="-285750" eaLnBrk="0" hangingPunct="0">
              <a:spcBef>
                <a:spcPct val="20000"/>
              </a:spcBef>
              <a:buChar char="–"/>
              <a:defRPr sz="2800">
                <a:solidFill>
                  <a:srgbClr val="111111"/>
                </a:solidFill>
                <a:latin typeface="Avenir LT Std 45 Book" pitchFamily="34" charset="0"/>
              </a:defRPr>
            </a:lvl2pPr>
            <a:lvl3pPr marL="1143000" indent="-228600" eaLnBrk="0" hangingPunct="0">
              <a:spcBef>
                <a:spcPct val="20000"/>
              </a:spcBef>
              <a:buChar char="•"/>
              <a:defRPr sz="2400">
                <a:solidFill>
                  <a:srgbClr val="111111"/>
                </a:solidFill>
                <a:latin typeface="Avenir LT Std 45 Book" pitchFamily="34" charset="0"/>
              </a:defRPr>
            </a:lvl3pPr>
            <a:lvl4pPr marL="1600200" indent="-228600" eaLnBrk="0" hangingPunct="0">
              <a:spcBef>
                <a:spcPct val="20000"/>
              </a:spcBef>
              <a:buChar char="–"/>
              <a:defRPr sz="2000">
                <a:solidFill>
                  <a:srgbClr val="111111"/>
                </a:solidFill>
                <a:latin typeface="Avenir LT Std 45 Book" pitchFamily="34" charset="0"/>
              </a:defRPr>
            </a:lvl4pPr>
            <a:lvl5pPr marL="2057400" indent="-228600" eaLnBrk="0" hangingPunct="0">
              <a:spcBef>
                <a:spcPct val="20000"/>
              </a:spcBef>
              <a:buChar char="»"/>
              <a:defRPr sz="2000">
                <a:solidFill>
                  <a:srgbClr val="111111"/>
                </a:solidFill>
                <a:latin typeface="Avenir LT Std 45 Book" pitchFamily="34" charset="0"/>
              </a:defRPr>
            </a:lvl5pPr>
            <a:lvl6pPr marL="2514600" indent="-228600" eaLnBrk="0" fontAlgn="base" hangingPunct="0">
              <a:spcBef>
                <a:spcPct val="20000"/>
              </a:spcBef>
              <a:spcAft>
                <a:spcPct val="0"/>
              </a:spcAft>
              <a:buChar char="»"/>
              <a:defRPr sz="2000">
                <a:solidFill>
                  <a:srgbClr val="111111"/>
                </a:solidFill>
                <a:latin typeface="Avenir LT Std 45 Book" pitchFamily="34" charset="0"/>
              </a:defRPr>
            </a:lvl6pPr>
            <a:lvl7pPr marL="2971800" indent="-228600" eaLnBrk="0" fontAlgn="base" hangingPunct="0">
              <a:spcBef>
                <a:spcPct val="20000"/>
              </a:spcBef>
              <a:spcAft>
                <a:spcPct val="0"/>
              </a:spcAft>
              <a:buChar char="»"/>
              <a:defRPr sz="2000">
                <a:solidFill>
                  <a:srgbClr val="111111"/>
                </a:solidFill>
                <a:latin typeface="Avenir LT Std 45 Book" pitchFamily="34" charset="0"/>
              </a:defRPr>
            </a:lvl7pPr>
            <a:lvl8pPr marL="3429000" indent="-228600" eaLnBrk="0" fontAlgn="base" hangingPunct="0">
              <a:spcBef>
                <a:spcPct val="20000"/>
              </a:spcBef>
              <a:spcAft>
                <a:spcPct val="0"/>
              </a:spcAft>
              <a:buChar char="»"/>
              <a:defRPr sz="2000">
                <a:solidFill>
                  <a:srgbClr val="111111"/>
                </a:solidFill>
                <a:latin typeface="Avenir LT Std 45 Book" pitchFamily="34" charset="0"/>
              </a:defRPr>
            </a:lvl8pPr>
            <a:lvl9pPr marL="3886200" indent="-228600" eaLnBrk="0" fontAlgn="base" hangingPunct="0">
              <a:spcBef>
                <a:spcPct val="20000"/>
              </a:spcBef>
              <a:spcAft>
                <a:spcPct val="0"/>
              </a:spcAft>
              <a:buChar char="»"/>
              <a:defRPr sz="2000">
                <a:solidFill>
                  <a:srgbClr val="111111"/>
                </a:solidFill>
                <a:latin typeface="Avenir LT Std 45 Book" pitchFamily="34" charset="0"/>
              </a:defRPr>
            </a:lvl9pPr>
          </a:lstStyle>
          <a:p>
            <a:pPr algn="ctr" eaLnBrk="1" hangingPunct="1">
              <a:spcBef>
                <a:spcPct val="0"/>
              </a:spcBef>
              <a:buFontTx/>
              <a:buNone/>
            </a:pPr>
            <a:r>
              <a:rPr lang="en-US" altLang="en-US" sz="1800" dirty="0">
                <a:solidFill>
                  <a:schemeClr val="tx1"/>
                </a:solidFill>
                <a:effectLst/>
                <a:latin typeface="Arial" charset="0"/>
              </a:rPr>
              <a:t>Slide </a:t>
            </a:r>
            <a:fld id="{0CDA7328-6B73-4242-8746-E158B1DA7992}" type="slidenum">
              <a:rPr lang="en-US" altLang="en-US" sz="1800">
                <a:solidFill>
                  <a:schemeClr val="tx1"/>
                </a:solidFill>
                <a:effectLst/>
                <a:latin typeface="Arial" charset="0"/>
              </a:rPr>
              <a:pPr algn="ctr" eaLnBrk="1" hangingPunct="1">
                <a:spcBef>
                  <a:spcPct val="0"/>
                </a:spcBef>
                <a:buFontTx/>
                <a:buNone/>
              </a:pPr>
              <a:t>30</a:t>
            </a:fld>
            <a:endParaRPr lang="en-US" altLang="en-US" sz="1800" dirty="0">
              <a:solidFill>
                <a:schemeClr val="tx1"/>
              </a:solidFill>
              <a:effectLst/>
              <a:latin typeface="Arial" charset="0"/>
            </a:endParaRPr>
          </a:p>
        </p:txBody>
      </p:sp>
      <p:sp>
        <p:nvSpPr>
          <p:cNvPr id="6" name="Rectangle 4"/>
          <p:cNvSpPr txBox="1">
            <a:spLocks/>
          </p:cNvSpPr>
          <p:nvPr/>
        </p:nvSpPr>
        <p:spPr bwMode="auto">
          <a:xfrm>
            <a:off x="457200" y="1295400"/>
            <a:ext cx="8229600" cy="4962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111111"/>
                </a:solidFill>
                <a:latin typeface="+mn-lt"/>
                <a:ea typeface="+mn-ea"/>
                <a:cs typeface="+mn-cs"/>
              </a:defRPr>
            </a:lvl1pPr>
            <a:lvl2pPr marL="742950" indent="-285750" algn="l" rtl="0" eaLnBrk="0" fontAlgn="base" hangingPunct="0">
              <a:spcBef>
                <a:spcPct val="20000"/>
              </a:spcBef>
              <a:spcAft>
                <a:spcPct val="0"/>
              </a:spcAft>
              <a:buChar char="–"/>
              <a:defRPr sz="2800">
                <a:solidFill>
                  <a:srgbClr val="111111"/>
                </a:solidFill>
                <a:latin typeface="+mn-lt"/>
              </a:defRPr>
            </a:lvl2pPr>
            <a:lvl3pPr marL="1143000" indent="-228600" algn="l" rtl="0" eaLnBrk="0" fontAlgn="base" hangingPunct="0">
              <a:spcBef>
                <a:spcPct val="20000"/>
              </a:spcBef>
              <a:spcAft>
                <a:spcPct val="0"/>
              </a:spcAft>
              <a:buChar char="•"/>
              <a:defRPr sz="2400">
                <a:solidFill>
                  <a:srgbClr val="111111"/>
                </a:solidFill>
                <a:latin typeface="+mn-lt"/>
              </a:defRPr>
            </a:lvl3pPr>
            <a:lvl4pPr marL="1600200" indent="-228600" algn="l" rtl="0" eaLnBrk="0" fontAlgn="base" hangingPunct="0">
              <a:spcBef>
                <a:spcPct val="20000"/>
              </a:spcBef>
              <a:spcAft>
                <a:spcPct val="0"/>
              </a:spcAft>
              <a:buChar char="–"/>
              <a:defRPr sz="2000">
                <a:solidFill>
                  <a:srgbClr val="111111"/>
                </a:solidFill>
                <a:latin typeface="+mn-lt"/>
              </a:defRPr>
            </a:lvl4pPr>
            <a:lvl5pPr marL="2057400" indent="-228600" algn="l" rtl="0" eaLnBrk="0" fontAlgn="base" hangingPunct="0">
              <a:spcBef>
                <a:spcPct val="20000"/>
              </a:spcBef>
              <a:spcAft>
                <a:spcPct val="0"/>
              </a:spcAft>
              <a:buChar char="»"/>
              <a:defRPr sz="2000">
                <a:solidFill>
                  <a:srgbClr val="111111"/>
                </a:solidFill>
                <a:latin typeface="+mn-lt"/>
              </a:defRPr>
            </a:lvl5pPr>
            <a:lvl6pPr marL="2514600" indent="-228600" algn="l" rtl="0" fontAlgn="base">
              <a:spcBef>
                <a:spcPct val="20000"/>
              </a:spcBef>
              <a:spcAft>
                <a:spcPct val="0"/>
              </a:spcAft>
              <a:buChar char="»"/>
              <a:defRPr sz="2000">
                <a:solidFill>
                  <a:srgbClr val="111111"/>
                </a:solidFill>
                <a:latin typeface="+mn-lt"/>
              </a:defRPr>
            </a:lvl6pPr>
            <a:lvl7pPr marL="2971800" indent="-228600" algn="l" rtl="0" fontAlgn="base">
              <a:spcBef>
                <a:spcPct val="20000"/>
              </a:spcBef>
              <a:spcAft>
                <a:spcPct val="0"/>
              </a:spcAft>
              <a:buChar char="»"/>
              <a:defRPr sz="2000">
                <a:solidFill>
                  <a:srgbClr val="111111"/>
                </a:solidFill>
                <a:latin typeface="+mn-lt"/>
              </a:defRPr>
            </a:lvl7pPr>
            <a:lvl8pPr marL="3429000" indent="-228600" algn="l" rtl="0" fontAlgn="base">
              <a:spcBef>
                <a:spcPct val="20000"/>
              </a:spcBef>
              <a:spcAft>
                <a:spcPct val="0"/>
              </a:spcAft>
              <a:buChar char="»"/>
              <a:defRPr sz="2000">
                <a:solidFill>
                  <a:srgbClr val="111111"/>
                </a:solidFill>
                <a:latin typeface="+mn-lt"/>
              </a:defRPr>
            </a:lvl8pPr>
            <a:lvl9pPr marL="3886200" indent="-228600" algn="l" rtl="0" fontAlgn="base">
              <a:spcBef>
                <a:spcPct val="20000"/>
              </a:spcBef>
              <a:spcAft>
                <a:spcPct val="0"/>
              </a:spcAft>
              <a:buChar char="»"/>
              <a:defRPr sz="2000">
                <a:solidFill>
                  <a:srgbClr val="111111"/>
                </a:solidFill>
                <a:latin typeface="+mn-lt"/>
              </a:defRPr>
            </a:lvl9pPr>
          </a:lstStyle>
          <a:p>
            <a:pPr marL="0" indent="0" eaLnBrk="1" hangingPunct="1">
              <a:buNone/>
            </a:pPr>
            <a:endParaRPr lang="en-US" altLang="en-US" sz="2800" kern="0" dirty="0">
              <a:latin typeface="Calibri" pitchFamily="34" charset="0"/>
            </a:endParaRPr>
          </a:p>
          <a:p>
            <a:pPr marL="457200" indent="-457200" eaLnBrk="1" hangingPunct="1"/>
            <a:endParaRPr lang="en-US" altLang="en-US" sz="2800" kern="0" dirty="0">
              <a:latin typeface="Calibri" pitchFamily="34" charset="0"/>
            </a:endParaRPr>
          </a:p>
          <a:p>
            <a:pPr marL="457200" indent="-457200" eaLnBrk="1" hangingPunct="1"/>
            <a:endParaRPr lang="en-US" altLang="en-US" sz="2800" kern="0" dirty="0">
              <a:latin typeface="Calibri" pitchFamily="34" charset="0"/>
            </a:endParaRPr>
          </a:p>
        </p:txBody>
      </p:sp>
      <p:pic>
        <p:nvPicPr>
          <p:cNvPr id="512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875" y="1257300"/>
            <a:ext cx="8602663" cy="521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22546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47316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12700" y="1590675"/>
            <a:ext cx="91313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rgbClr val="0070C0"/>
                </a:solidFill>
                <a:latin typeface="+mj-lt"/>
                <a:ea typeface="+mj-ea"/>
                <a:cs typeface="+mj-cs"/>
              </a:defRPr>
            </a:lvl1pPr>
            <a:lvl2pPr algn="l" rtl="0" eaLnBrk="1" fontAlgn="base" hangingPunct="1">
              <a:spcBef>
                <a:spcPct val="0"/>
              </a:spcBef>
              <a:spcAft>
                <a:spcPct val="0"/>
              </a:spcAft>
              <a:defRPr sz="4400">
                <a:solidFill>
                  <a:srgbClr val="111111"/>
                </a:solidFill>
                <a:latin typeface="Avenir LT Std 65 Medium" pitchFamily="34" charset="0"/>
              </a:defRPr>
            </a:lvl2pPr>
            <a:lvl3pPr algn="l" rtl="0" eaLnBrk="1" fontAlgn="base" hangingPunct="1">
              <a:spcBef>
                <a:spcPct val="0"/>
              </a:spcBef>
              <a:spcAft>
                <a:spcPct val="0"/>
              </a:spcAft>
              <a:defRPr sz="4400">
                <a:solidFill>
                  <a:srgbClr val="111111"/>
                </a:solidFill>
                <a:latin typeface="Avenir LT Std 65 Medium" pitchFamily="34" charset="0"/>
              </a:defRPr>
            </a:lvl3pPr>
            <a:lvl4pPr algn="l" rtl="0" eaLnBrk="1" fontAlgn="base" hangingPunct="1">
              <a:spcBef>
                <a:spcPct val="0"/>
              </a:spcBef>
              <a:spcAft>
                <a:spcPct val="0"/>
              </a:spcAft>
              <a:defRPr sz="4400">
                <a:solidFill>
                  <a:srgbClr val="111111"/>
                </a:solidFill>
                <a:latin typeface="Avenir LT Std 65 Medium" pitchFamily="34" charset="0"/>
              </a:defRPr>
            </a:lvl4pPr>
            <a:lvl5pPr algn="l" rtl="0" eaLnBrk="1" fontAlgn="base" hangingPunct="1">
              <a:spcBef>
                <a:spcPct val="0"/>
              </a:spcBef>
              <a:spcAft>
                <a:spcPct val="0"/>
              </a:spcAft>
              <a:defRPr sz="4400">
                <a:solidFill>
                  <a:srgbClr val="111111"/>
                </a:solidFill>
                <a:latin typeface="Avenir LT Std 65 Medium" pitchFamily="34" charset="0"/>
              </a:defRPr>
            </a:lvl5pPr>
            <a:lvl6pPr marL="457200" algn="l" rtl="0" eaLnBrk="1" fontAlgn="base" hangingPunct="1">
              <a:spcBef>
                <a:spcPct val="0"/>
              </a:spcBef>
              <a:spcAft>
                <a:spcPct val="0"/>
              </a:spcAft>
              <a:defRPr sz="4400">
                <a:solidFill>
                  <a:srgbClr val="111111"/>
                </a:solidFill>
                <a:latin typeface="Avenir LT Std 65 Medium" pitchFamily="34" charset="0"/>
              </a:defRPr>
            </a:lvl6pPr>
            <a:lvl7pPr marL="914400" algn="l" rtl="0" eaLnBrk="1" fontAlgn="base" hangingPunct="1">
              <a:spcBef>
                <a:spcPct val="0"/>
              </a:spcBef>
              <a:spcAft>
                <a:spcPct val="0"/>
              </a:spcAft>
              <a:defRPr sz="4400">
                <a:solidFill>
                  <a:srgbClr val="111111"/>
                </a:solidFill>
                <a:latin typeface="Avenir LT Std 65 Medium" pitchFamily="34" charset="0"/>
              </a:defRPr>
            </a:lvl7pPr>
            <a:lvl8pPr marL="1371600" algn="l" rtl="0" eaLnBrk="1" fontAlgn="base" hangingPunct="1">
              <a:spcBef>
                <a:spcPct val="0"/>
              </a:spcBef>
              <a:spcAft>
                <a:spcPct val="0"/>
              </a:spcAft>
              <a:defRPr sz="4400">
                <a:solidFill>
                  <a:srgbClr val="111111"/>
                </a:solidFill>
                <a:latin typeface="Avenir LT Std 65 Medium" pitchFamily="34" charset="0"/>
              </a:defRPr>
            </a:lvl8pPr>
            <a:lvl9pPr marL="1828800" algn="l" rtl="0" eaLnBrk="1" fontAlgn="base" hangingPunct="1">
              <a:spcBef>
                <a:spcPct val="0"/>
              </a:spcBef>
              <a:spcAft>
                <a:spcPct val="0"/>
              </a:spcAft>
              <a:defRPr sz="4400">
                <a:solidFill>
                  <a:srgbClr val="111111"/>
                </a:solidFill>
                <a:latin typeface="Avenir LT Std 65 Medium" pitchFamily="34" charset="0"/>
              </a:defRPr>
            </a:lvl9pPr>
          </a:lstStyle>
          <a:p>
            <a:pPr>
              <a:buFontTx/>
              <a:buNone/>
            </a:pPr>
            <a:endParaRPr lang="en-US" sz="4000" kern="0" dirty="0">
              <a:solidFill>
                <a:schemeClr val="tx1"/>
              </a:solidFill>
              <a:effectLst/>
            </a:endParaRPr>
          </a:p>
        </p:txBody>
      </p:sp>
      <p:sp>
        <p:nvSpPr>
          <p:cNvPr id="7" name="Subtitle 2"/>
          <p:cNvSpPr txBox="1">
            <a:spLocks/>
          </p:cNvSpPr>
          <p:nvPr/>
        </p:nvSpPr>
        <p:spPr bwMode="auto">
          <a:xfrm>
            <a:off x="25400" y="220980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070C0"/>
              </a:buClr>
              <a:buChar char="•"/>
              <a:defRPr sz="3200">
                <a:solidFill>
                  <a:srgbClr val="0070C0"/>
                </a:solidFill>
                <a:latin typeface="+mn-lt"/>
                <a:ea typeface="+mn-ea"/>
                <a:cs typeface="+mn-cs"/>
              </a:defRPr>
            </a:lvl1pPr>
            <a:lvl2pPr marL="742950" indent="-285750" algn="l" rtl="0" eaLnBrk="1" fontAlgn="base" hangingPunct="1">
              <a:spcBef>
                <a:spcPct val="20000"/>
              </a:spcBef>
              <a:spcAft>
                <a:spcPct val="0"/>
              </a:spcAft>
              <a:buFont typeface="Wingdings" panose="05000000000000000000" pitchFamily="2" charset="2"/>
              <a:buChar char="§"/>
              <a:defRPr sz="2800">
                <a:solidFill>
                  <a:srgbClr val="111111"/>
                </a:solidFill>
                <a:latin typeface="+mn-lt"/>
              </a:defRPr>
            </a:lvl2pPr>
            <a:lvl3pPr marL="1143000" indent="-228600" algn="l" rtl="0" eaLnBrk="1" fontAlgn="base" hangingPunct="1">
              <a:spcBef>
                <a:spcPct val="20000"/>
              </a:spcBef>
              <a:spcAft>
                <a:spcPct val="0"/>
              </a:spcAft>
              <a:buChar char="•"/>
              <a:defRPr sz="2400">
                <a:solidFill>
                  <a:srgbClr val="111111"/>
                </a:solidFill>
                <a:latin typeface="+mn-lt"/>
              </a:defRPr>
            </a:lvl3pPr>
            <a:lvl4pPr marL="1600200" indent="-228600" algn="l" rtl="0" eaLnBrk="1" fontAlgn="base" hangingPunct="1">
              <a:spcBef>
                <a:spcPct val="20000"/>
              </a:spcBef>
              <a:spcAft>
                <a:spcPct val="0"/>
              </a:spcAft>
              <a:buChar char="–"/>
              <a:defRPr sz="2000">
                <a:solidFill>
                  <a:srgbClr val="111111"/>
                </a:solidFill>
                <a:latin typeface="+mn-lt"/>
              </a:defRPr>
            </a:lvl4pPr>
            <a:lvl5pPr marL="2057400" indent="-228600" algn="l" rtl="0" eaLnBrk="1" fontAlgn="base" hangingPunct="1">
              <a:spcBef>
                <a:spcPct val="20000"/>
              </a:spcBef>
              <a:spcAft>
                <a:spcPct val="0"/>
              </a:spcAft>
              <a:buChar char="»"/>
              <a:defRPr sz="2000">
                <a:solidFill>
                  <a:srgbClr val="111111"/>
                </a:solidFill>
                <a:latin typeface="+mn-lt"/>
              </a:defRPr>
            </a:lvl5pPr>
            <a:lvl6pPr marL="2514600" indent="-228600" algn="l" rtl="0" eaLnBrk="1" fontAlgn="base" hangingPunct="1">
              <a:spcBef>
                <a:spcPct val="20000"/>
              </a:spcBef>
              <a:spcAft>
                <a:spcPct val="0"/>
              </a:spcAft>
              <a:buChar char="»"/>
              <a:defRPr sz="2000">
                <a:solidFill>
                  <a:srgbClr val="111111"/>
                </a:solidFill>
                <a:latin typeface="+mn-lt"/>
              </a:defRPr>
            </a:lvl6pPr>
            <a:lvl7pPr marL="2971800" indent="-228600" algn="l" rtl="0" eaLnBrk="1" fontAlgn="base" hangingPunct="1">
              <a:spcBef>
                <a:spcPct val="20000"/>
              </a:spcBef>
              <a:spcAft>
                <a:spcPct val="0"/>
              </a:spcAft>
              <a:buChar char="»"/>
              <a:defRPr sz="2000">
                <a:solidFill>
                  <a:srgbClr val="111111"/>
                </a:solidFill>
                <a:latin typeface="+mn-lt"/>
              </a:defRPr>
            </a:lvl7pPr>
            <a:lvl8pPr marL="3429000" indent="-228600" algn="l" rtl="0" eaLnBrk="1" fontAlgn="base" hangingPunct="1">
              <a:spcBef>
                <a:spcPct val="20000"/>
              </a:spcBef>
              <a:spcAft>
                <a:spcPct val="0"/>
              </a:spcAft>
              <a:buChar char="»"/>
              <a:defRPr sz="2000">
                <a:solidFill>
                  <a:srgbClr val="111111"/>
                </a:solidFill>
                <a:latin typeface="+mn-lt"/>
              </a:defRPr>
            </a:lvl8pPr>
            <a:lvl9pPr marL="3886200" indent="-228600" algn="l" rtl="0" eaLnBrk="1" fontAlgn="base" hangingPunct="1">
              <a:spcBef>
                <a:spcPct val="20000"/>
              </a:spcBef>
              <a:spcAft>
                <a:spcPct val="0"/>
              </a:spcAft>
              <a:buChar char="»"/>
              <a:defRPr sz="2000">
                <a:solidFill>
                  <a:srgbClr val="111111"/>
                </a:solidFill>
                <a:latin typeface="+mn-lt"/>
              </a:defRPr>
            </a:lvl9pPr>
          </a:lstStyle>
          <a:p>
            <a:pPr marL="0" indent="0" algn="ctr">
              <a:spcBef>
                <a:spcPts val="0"/>
              </a:spcBef>
              <a:buNone/>
            </a:pPr>
            <a:r>
              <a:rPr lang="en-US" sz="3600" kern="0" dirty="0">
                <a:solidFill>
                  <a:schemeClr val="tx1"/>
                </a:solidFill>
                <a:effectLst/>
              </a:rPr>
              <a:t>GWP Electric</a:t>
            </a:r>
          </a:p>
          <a:p>
            <a:pPr marL="0" indent="0" algn="ctr">
              <a:spcBef>
                <a:spcPts val="0"/>
              </a:spcBef>
              <a:buNone/>
            </a:pPr>
            <a:r>
              <a:rPr lang="en-US" sz="3600" i="1" kern="0" dirty="0">
                <a:effectLst/>
              </a:rPr>
              <a:t>5 -Year Cost of Service &amp; Proposed Rate Plan</a:t>
            </a:r>
          </a:p>
        </p:txBody>
      </p:sp>
      <p:sp>
        <p:nvSpPr>
          <p:cNvPr id="8" name="Text Placeholder 3"/>
          <p:cNvSpPr txBox="1">
            <a:spLocks/>
          </p:cNvSpPr>
          <p:nvPr/>
        </p:nvSpPr>
        <p:spPr>
          <a:xfrm>
            <a:off x="0" y="4127500"/>
            <a:ext cx="9144000" cy="850900"/>
          </a:xfrm>
          <a:prstGeom prst="rect">
            <a:avLst/>
          </a:prstGeom>
        </p:spPr>
        <p:txBody>
          <a:bodyPr/>
          <a:lstStyle>
            <a:lvl1pPr marL="342900" indent="-342900" algn="l" rtl="0" eaLnBrk="1" fontAlgn="base" hangingPunct="1">
              <a:spcBef>
                <a:spcPct val="20000"/>
              </a:spcBef>
              <a:spcAft>
                <a:spcPct val="0"/>
              </a:spcAft>
              <a:buClr>
                <a:srgbClr val="0070C0"/>
              </a:buClr>
              <a:buChar char="•"/>
              <a:defRPr sz="3200">
                <a:solidFill>
                  <a:srgbClr val="0070C0"/>
                </a:solidFill>
                <a:latin typeface="+mn-lt"/>
                <a:ea typeface="+mn-ea"/>
                <a:cs typeface="+mn-cs"/>
              </a:defRPr>
            </a:lvl1pPr>
            <a:lvl2pPr marL="742950" indent="-285750" algn="l" rtl="0" eaLnBrk="1" fontAlgn="base" hangingPunct="1">
              <a:spcBef>
                <a:spcPct val="20000"/>
              </a:spcBef>
              <a:spcAft>
                <a:spcPct val="0"/>
              </a:spcAft>
              <a:buFont typeface="Wingdings" panose="05000000000000000000" pitchFamily="2" charset="2"/>
              <a:buChar char="§"/>
              <a:defRPr sz="2800">
                <a:solidFill>
                  <a:srgbClr val="111111"/>
                </a:solidFill>
                <a:latin typeface="+mn-lt"/>
              </a:defRPr>
            </a:lvl2pPr>
            <a:lvl3pPr marL="1143000" indent="-228600" algn="l" rtl="0" eaLnBrk="1" fontAlgn="base" hangingPunct="1">
              <a:spcBef>
                <a:spcPct val="20000"/>
              </a:spcBef>
              <a:spcAft>
                <a:spcPct val="0"/>
              </a:spcAft>
              <a:buChar char="•"/>
              <a:defRPr sz="2400">
                <a:solidFill>
                  <a:srgbClr val="111111"/>
                </a:solidFill>
                <a:latin typeface="+mn-lt"/>
              </a:defRPr>
            </a:lvl3pPr>
            <a:lvl4pPr marL="1600200" indent="-228600" algn="l" rtl="0" eaLnBrk="1" fontAlgn="base" hangingPunct="1">
              <a:spcBef>
                <a:spcPct val="20000"/>
              </a:spcBef>
              <a:spcAft>
                <a:spcPct val="0"/>
              </a:spcAft>
              <a:buChar char="–"/>
              <a:defRPr sz="2000">
                <a:solidFill>
                  <a:srgbClr val="111111"/>
                </a:solidFill>
                <a:latin typeface="+mn-lt"/>
              </a:defRPr>
            </a:lvl4pPr>
            <a:lvl5pPr marL="2057400" indent="-228600" algn="l" rtl="0" eaLnBrk="1" fontAlgn="base" hangingPunct="1">
              <a:spcBef>
                <a:spcPct val="20000"/>
              </a:spcBef>
              <a:spcAft>
                <a:spcPct val="0"/>
              </a:spcAft>
              <a:buChar char="»"/>
              <a:defRPr sz="2000">
                <a:solidFill>
                  <a:srgbClr val="111111"/>
                </a:solidFill>
                <a:latin typeface="+mn-lt"/>
              </a:defRPr>
            </a:lvl5pPr>
            <a:lvl6pPr marL="2514600" indent="-228600" algn="l" rtl="0" eaLnBrk="1" fontAlgn="base" hangingPunct="1">
              <a:spcBef>
                <a:spcPct val="20000"/>
              </a:spcBef>
              <a:spcAft>
                <a:spcPct val="0"/>
              </a:spcAft>
              <a:buChar char="»"/>
              <a:defRPr sz="2000">
                <a:solidFill>
                  <a:srgbClr val="111111"/>
                </a:solidFill>
                <a:latin typeface="+mn-lt"/>
              </a:defRPr>
            </a:lvl6pPr>
            <a:lvl7pPr marL="2971800" indent="-228600" algn="l" rtl="0" eaLnBrk="1" fontAlgn="base" hangingPunct="1">
              <a:spcBef>
                <a:spcPct val="20000"/>
              </a:spcBef>
              <a:spcAft>
                <a:spcPct val="0"/>
              </a:spcAft>
              <a:buChar char="»"/>
              <a:defRPr sz="2000">
                <a:solidFill>
                  <a:srgbClr val="111111"/>
                </a:solidFill>
                <a:latin typeface="+mn-lt"/>
              </a:defRPr>
            </a:lvl7pPr>
            <a:lvl8pPr marL="3429000" indent="-228600" algn="l" rtl="0" eaLnBrk="1" fontAlgn="base" hangingPunct="1">
              <a:spcBef>
                <a:spcPct val="20000"/>
              </a:spcBef>
              <a:spcAft>
                <a:spcPct val="0"/>
              </a:spcAft>
              <a:buChar char="»"/>
              <a:defRPr sz="2000">
                <a:solidFill>
                  <a:srgbClr val="111111"/>
                </a:solidFill>
                <a:latin typeface="+mn-lt"/>
              </a:defRPr>
            </a:lvl8pPr>
            <a:lvl9pPr marL="3886200" indent="-228600" algn="l" rtl="0" eaLnBrk="1" fontAlgn="base" hangingPunct="1">
              <a:spcBef>
                <a:spcPct val="20000"/>
              </a:spcBef>
              <a:spcAft>
                <a:spcPct val="0"/>
              </a:spcAft>
              <a:buChar char="»"/>
              <a:defRPr sz="2000">
                <a:solidFill>
                  <a:srgbClr val="111111"/>
                </a:solidFill>
                <a:latin typeface="+mn-lt"/>
              </a:defRPr>
            </a:lvl9pPr>
          </a:lstStyle>
          <a:p>
            <a:pPr marL="0" indent="0" algn="ctr">
              <a:buNone/>
            </a:pPr>
            <a:r>
              <a:rPr lang="en-US" kern="0" dirty="0">
                <a:solidFill>
                  <a:schemeClr val="tx1"/>
                </a:solidFill>
                <a:effectLst/>
              </a:rPr>
              <a:t>May 8, 2018</a:t>
            </a:r>
          </a:p>
        </p:txBody>
      </p:sp>
    </p:spTree>
    <p:extLst>
      <p:ext uri="{BB962C8B-B14F-4D97-AF65-F5344CB8AC3E}">
        <p14:creationId xmlns:p14="http://schemas.microsoft.com/office/powerpoint/2010/main" val="6279100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ltLang="en-US" sz="3600" dirty="0"/>
              <a:t>GWP Electric Rate Structure</a:t>
            </a:r>
          </a:p>
        </p:txBody>
      </p:sp>
      <p:pic>
        <p:nvPicPr>
          <p:cNvPr id="18436" name="Picture 6" descr="GWP_Logo_White.png                                             000FB06DOneTouch4 Plus-1               7C2604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0650" y="260350"/>
            <a:ext cx="1109663"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Slide Number Placeholder 5"/>
          <p:cNvSpPr txBox="1">
            <a:spLocks/>
          </p:cNvSpPr>
          <p:nvPr/>
        </p:nvSpPr>
        <p:spPr bwMode="auto">
          <a:xfrm>
            <a:off x="7010400" y="64008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rgbClr val="111111"/>
                </a:solidFill>
                <a:latin typeface="Avenir LT Std 45 Book" pitchFamily="34" charset="0"/>
              </a:defRPr>
            </a:lvl1pPr>
            <a:lvl2pPr marL="742950" indent="-285750" eaLnBrk="0" hangingPunct="0">
              <a:spcBef>
                <a:spcPct val="20000"/>
              </a:spcBef>
              <a:buChar char="–"/>
              <a:defRPr sz="2800">
                <a:solidFill>
                  <a:srgbClr val="111111"/>
                </a:solidFill>
                <a:latin typeface="Avenir LT Std 45 Book" pitchFamily="34" charset="0"/>
              </a:defRPr>
            </a:lvl2pPr>
            <a:lvl3pPr marL="1143000" indent="-228600" eaLnBrk="0" hangingPunct="0">
              <a:spcBef>
                <a:spcPct val="20000"/>
              </a:spcBef>
              <a:buChar char="•"/>
              <a:defRPr sz="2400">
                <a:solidFill>
                  <a:srgbClr val="111111"/>
                </a:solidFill>
                <a:latin typeface="Avenir LT Std 45 Book" pitchFamily="34" charset="0"/>
              </a:defRPr>
            </a:lvl3pPr>
            <a:lvl4pPr marL="1600200" indent="-228600" eaLnBrk="0" hangingPunct="0">
              <a:spcBef>
                <a:spcPct val="20000"/>
              </a:spcBef>
              <a:buChar char="–"/>
              <a:defRPr sz="2000">
                <a:solidFill>
                  <a:srgbClr val="111111"/>
                </a:solidFill>
                <a:latin typeface="Avenir LT Std 45 Book" pitchFamily="34" charset="0"/>
              </a:defRPr>
            </a:lvl4pPr>
            <a:lvl5pPr marL="2057400" indent="-228600" eaLnBrk="0" hangingPunct="0">
              <a:spcBef>
                <a:spcPct val="20000"/>
              </a:spcBef>
              <a:buChar char="»"/>
              <a:defRPr sz="2000">
                <a:solidFill>
                  <a:srgbClr val="111111"/>
                </a:solidFill>
                <a:latin typeface="Avenir LT Std 45 Book" pitchFamily="34" charset="0"/>
              </a:defRPr>
            </a:lvl5pPr>
            <a:lvl6pPr marL="2514600" indent="-228600" eaLnBrk="0" fontAlgn="base" hangingPunct="0">
              <a:spcBef>
                <a:spcPct val="20000"/>
              </a:spcBef>
              <a:spcAft>
                <a:spcPct val="0"/>
              </a:spcAft>
              <a:buChar char="»"/>
              <a:defRPr sz="2000">
                <a:solidFill>
                  <a:srgbClr val="111111"/>
                </a:solidFill>
                <a:latin typeface="Avenir LT Std 45 Book" pitchFamily="34" charset="0"/>
              </a:defRPr>
            </a:lvl6pPr>
            <a:lvl7pPr marL="2971800" indent="-228600" eaLnBrk="0" fontAlgn="base" hangingPunct="0">
              <a:spcBef>
                <a:spcPct val="20000"/>
              </a:spcBef>
              <a:spcAft>
                <a:spcPct val="0"/>
              </a:spcAft>
              <a:buChar char="»"/>
              <a:defRPr sz="2000">
                <a:solidFill>
                  <a:srgbClr val="111111"/>
                </a:solidFill>
                <a:latin typeface="Avenir LT Std 45 Book" pitchFamily="34" charset="0"/>
              </a:defRPr>
            </a:lvl7pPr>
            <a:lvl8pPr marL="3429000" indent="-228600" eaLnBrk="0" fontAlgn="base" hangingPunct="0">
              <a:spcBef>
                <a:spcPct val="20000"/>
              </a:spcBef>
              <a:spcAft>
                <a:spcPct val="0"/>
              </a:spcAft>
              <a:buChar char="»"/>
              <a:defRPr sz="2000">
                <a:solidFill>
                  <a:srgbClr val="111111"/>
                </a:solidFill>
                <a:latin typeface="Avenir LT Std 45 Book" pitchFamily="34" charset="0"/>
              </a:defRPr>
            </a:lvl8pPr>
            <a:lvl9pPr marL="3886200" indent="-228600" eaLnBrk="0" fontAlgn="base" hangingPunct="0">
              <a:spcBef>
                <a:spcPct val="20000"/>
              </a:spcBef>
              <a:spcAft>
                <a:spcPct val="0"/>
              </a:spcAft>
              <a:buChar char="»"/>
              <a:defRPr sz="2000">
                <a:solidFill>
                  <a:srgbClr val="111111"/>
                </a:solidFill>
                <a:latin typeface="Avenir LT Std 45 Book" pitchFamily="34" charset="0"/>
              </a:defRPr>
            </a:lvl9pPr>
          </a:lstStyle>
          <a:p>
            <a:pPr algn="ctr" eaLnBrk="1" hangingPunct="1">
              <a:spcBef>
                <a:spcPct val="0"/>
              </a:spcBef>
              <a:buFontTx/>
              <a:buNone/>
            </a:pPr>
            <a:r>
              <a:rPr lang="en-US" altLang="en-US" sz="1800" dirty="0">
                <a:solidFill>
                  <a:schemeClr val="tx1"/>
                </a:solidFill>
                <a:effectLst/>
                <a:latin typeface="Arial" charset="0"/>
              </a:rPr>
              <a:t>Slide </a:t>
            </a:r>
            <a:fld id="{CEFC6507-A79C-4FA6-B27E-15969202C82F}" type="slidenum">
              <a:rPr lang="en-US" altLang="en-US" sz="1800">
                <a:solidFill>
                  <a:schemeClr val="tx1"/>
                </a:solidFill>
                <a:effectLst/>
                <a:latin typeface="Arial" charset="0"/>
              </a:rPr>
              <a:pPr algn="ctr" eaLnBrk="1" hangingPunct="1">
                <a:spcBef>
                  <a:spcPct val="0"/>
                </a:spcBef>
                <a:buFontTx/>
                <a:buNone/>
              </a:pPr>
              <a:t>33</a:t>
            </a:fld>
            <a:endParaRPr lang="en-US" altLang="en-US" sz="1800" dirty="0">
              <a:solidFill>
                <a:schemeClr val="tx1"/>
              </a:solidFill>
              <a:effectLst/>
              <a:latin typeface="Arial" charset="0"/>
            </a:endParaRPr>
          </a:p>
        </p:txBody>
      </p:sp>
      <p:sp>
        <p:nvSpPr>
          <p:cNvPr id="5" name="Rectangle 4"/>
          <p:cNvSpPr txBox="1">
            <a:spLocks/>
          </p:cNvSpPr>
          <p:nvPr/>
        </p:nvSpPr>
        <p:spPr bwMode="auto">
          <a:xfrm>
            <a:off x="457200" y="1295400"/>
            <a:ext cx="7620000" cy="5115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111111"/>
                </a:solidFill>
                <a:latin typeface="+mn-lt"/>
                <a:ea typeface="+mn-ea"/>
                <a:cs typeface="+mn-cs"/>
              </a:defRPr>
            </a:lvl1pPr>
            <a:lvl2pPr marL="742950" indent="-285750" algn="l" rtl="0" eaLnBrk="0" fontAlgn="base" hangingPunct="0">
              <a:spcBef>
                <a:spcPct val="20000"/>
              </a:spcBef>
              <a:spcAft>
                <a:spcPct val="0"/>
              </a:spcAft>
              <a:buChar char="–"/>
              <a:defRPr sz="2800">
                <a:solidFill>
                  <a:srgbClr val="111111"/>
                </a:solidFill>
                <a:latin typeface="+mn-lt"/>
              </a:defRPr>
            </a:lvl2pPr>
            <a:lvl3pPr marL="1143000" indent="-228600" algn="l" rtl="0" eaLnBrk="0" fontAlgn="base" hangingPunct="0">
              <a:spcBef>
                <a:spcPct val="20000"/>
              </a:spcBef>
              <a:spcAft>
                <a:spcPct val="0"/>
              </a:spcAft>
              <a:buChar char="•"/>
              <a:defRPr sz="2400">
                <a:solidFill>
                  <a:srgbClr val="111111"/>
                </a:solidFill>
                <a:latin typeface="+mn-lt"/>
              </a:defRPr>
            </a:lvl3pPr>
            <a:lvl4pPr marL="1600200" indent="-228600" algn="l" rtl="0" eaLnBrk="0" fontAlgn="base" hangingPunct="0">
              <a:spcBef>
                <a:spcPct val="20000"/>
              </a:spcBef>
              <a:spcAft>
                <a:spcPct val="0"/>
              </a:spcAft>
              <a:buChar char="–"/>
              <a:defRPr sz="2000">
                <a:solidFill>
                  <a:srgbClr val="111111"/>
                </a:solidFill>
                <a:latin typeface="+mn-lt"/>
              </a:defRPr>
            </a:lvl4pPr>
            <a:lvl5pPr marL="2057400" indent="-228600" algn="l" rtl="0" eaLnBrk="0" fontAlgn="base" hangingPunct="0">
              <a:spcBef>
                <a:spcPct val="20000"/>
              </a:spcBef>
              <a:spcAft>
                <a:spcPct val="0"/>
              </a:spcAft>
              <a:buChar char="»"/>
              <a:defRPr sz="2000">
                <a:solidFill>
                  <a:srgbClr val="111111"/>
                </a:solidFill>
                <a:latin typeface="+mn-lt"/>
              </a:defRPr>
            </a:lvl5pPr>
            <a:lvl6pPr marL="2514600" indent="-228600" algn="l" rtl="0" fontAlgn="base">
              <a:spcBef>
                <a:spcPct val="20000"/>
              </a:spcBef>
              <a:spcAft>
                <a:spcPct val="0"/>
              </a:spcAft>
              <a:buChar char="»"/>
              <a:defRPr sz="2000">
                <a:solidFill>
                  <a:srgbClr val="111111"/>
                </a:solidFill>
                <a:latin typeface="+mn-lt"/>
              </a:defRPr>
            </a:lvl6pPr>
            <a:lvl7pPr marL="2971800" indent="-228600" algn="l" rtl="0" fontAlgn="base">
              <a:spcBef>
                <a:spcPct val="20000"/>
              </a:spcBef>
              <a:spcAft>
                <a:spcPct val="0"/>
              </a:spcAft>
              <a:buChar char="»"/>
              <a:defRPr sz="2000">
                <a:solidFill>
                  <a:srgbClr val="111111"/>
                </a:solidFill>
                <a:latin typeface="+mn-lt"/>
              </a:defRPr>
            </a:lvl7pPr>
            <a:lvl8pPr marL="3429000" indent="-228600" algn="l" rtl="0" fontAlgn="base">
              <a:spcBef>
                <a:spcPct val="20000"/>
              </a:spcBef>
              <a:spcAft>
                <a:spcPct val="0"/>
              </a:spcAft>
              <a:buChar char="»"/>
              <a:defRPr sz="2000">
                <a:solidFill>
                  <a:srgbClr val="111111"/>
                </a:solidFill>
                <a:latin typeface="+mn-lt"/>
              </a:defRPr>
            </a:lvl8pPr>
            <a:lvl9pPr marL="3886200" indent="-228600" algn="l" rtl="0" fontAlgn="base">
              <a:spcBef>
                <a:spcPct val="20000"/>
              </a:spcBef>
              <a:spcAft>
                <a:spcPct val="0"/>
              </a:spcAft>
              <a:buChar char="»"/>
              <a:defRPr sz="2000">
                <a:solidFill>
                  <a:srgbClr val="111111"/>
                </a:solidFill>
                <a:latin typeface="+mn-lt"/>
              </a:defRPr>
            </a:lvl9pPr>
          </a:lstStyle>
          <a:p>
            <a:pPr marL="0" indent="0" eaLnBrk="1" hangingPunct="1">
              <a:spcBef>
                <a:spcPts val="1200"/>
              </a:spcBef>
              <a:buNone/>
            </a:pPr>
            <a:r>
              <a:rPr lang="en-US" altLang="en-US" sz="2400" kern="0" dirty="0">
                <a:solidFill>
                  <a:schemeClr val="tx1"/>
                </a:solidFill>
                <a:effectLst/>
              </a:rPr>
              <a:t>GWP’s rate structure includes two components:</a:t>
            </a:r>
          </a:p>
          <a:p>
            <a:pPr eaLnBrk="1" hangingPunct="1">
              <a:spcBef>
                <a:spcPts val="1200"/>
              </a:spcBef>
              <a:buFont typeface="Arial" panose="020B0604020202020204" pitchFamily="34" charset="0"/>
              <a:buChar char="•"/>
            </a:pPr>
            <a:r>
              <a:rPr lang="en-US" altLang="en-US" sz="2400" b="1" kern="0" dirty="0">
                <a:solidFill>
                  <a:schemeClr val="tx1"/>
                </a:solidFill>
                <a:effectLst/>
              </a:rPr>
              <a:t>Base rates</a:t>
            </a:r>
            <a:r>
              <a:rPr lang="en-US" altLang="en-US" sz="2400" kern="0" dirty="0">
                <a:solidFill>
                  <a:schemeClr val="tx1"/>
                </a:solidFill>
                <a:effectLst/>
              </a:rPr>
              <a:t>:  reflect the majority, or the base costs of delivering power and electricity to customers</a:t>
            </a:r>
          </a:p>
          <a:p>
            <a:pPr eaLnBrk="1" hangingPunct="1">
              <a:spcBef>
                <a:spcPts val="1200"/>
              </a:spcBef>
              <a:buFont typeface="Arial" panose="020B0604020202020204" pitchFamily="34" charset="0"/>
              <a:buChar char="•"/>
            </a:pPr>
            <a:r>
              <a:rPr lang="en-US" altLang="en-US" sz="2400" b="1" kern="0" dirty="0">
                <a:solidFill>
                  <a:schemeClr val="tx1"/>
                </a:solidFill>
                <a:effectLst/>
              </a:rPr>
              <a:t>Cost adjustments</a:t>
            </a:r>
            <a:r>
              <a:rPr lang="en-US" altLang="en-US" sz="2400" kern="0" dirty="0">
                <a:solidFill>
                  <a:schemeClr val="tx1"/>
                </a:solidFill>
                <a:effectLst/>
              </a:rPr>
              <a:t>: used to manage the difference between projected and actual costs for specific GWP accounts, market conditions, or regulatory impacts </a:t>
            </a:r>
          </a:p>
          <a:p>
            <a:pPr lvl="1" eaLnBrk="1" hangingPunct="1">
              <a:spcBef>
                <a:spcPts val="1200"/>
              </a:spcBef>
              <a:buFont typeface="Wingdings" panose="05000000000000000000" pitchFamily="2" charset="2"/>
              <a:buChar char="§"/>
            </a:pPr>
            <a:r>
              <a:rPr lang="en-US" altLang="en-US" sz="2000" kern="0" dirty="0">
                <a:solidFill>
                  <a:schemeClr val="tx1"/>
                </a:solidFill>
                <a:effectLst/>
              </a:rPr>
              <a:t>Regulatory Adjustment Charge (RAC) </a:t>
            </a:r>
          </a:p>
          <a:p>
            <a:pPr marL="750888" lvl="1" indent="0" eaLnBrk="1" hangingPunct="1">
              <a:spcBef>
                <a:spcPts val="0"/>
              </a:spcBef>
              <a:buNone/>
            </a:pPr>
            <a:r>
              <a:rPr lang="en-US" altLang="en-US" sz="2000" i="1" kern="0" dirty="0">
                <a:solidFill>
                  <a:schemeClr val="tx1"/>
                </a:solidFill>
                <a:effectLst/>
              </a:rPr>
              <a:t>Currently ($0.0076/kWh)</a:t>
            </a:r>
          </a:p>
          <a:p>
            <a:pPr lvl="1" eaLnBrk="1" hangingPunct="1">
              <a:spcBef>
                <a:spcPts val="1200"/>
              </a:spcBef>
              <a:buFont typeface="Wingdings" panose="05000000000000000000" pitchFamily="2" charset="2"/>
              <a:buChar char="§"/>
            </a:pPr>
            <a:r>
              <a:rPr lang="en-US" altLang="en-US" sz="2000" kern="0" dirty="0">
                <a:solidFill>
                  <a:schemeClr val="tx1"/>
                </a:solidFill>
                <a:effectLst/>
              </a:rPr>
              <a:t>Energy Cost Adjustment Charge (ECAC)</a:t>
            </a:r>
          </a:p>
          <a:p>
            <a:pPr marL="750888" lvl="1" indent="0" eaLnBrk="1" hangingPunct="1">
              <a:spcBef>
                <a:spcPts val="0"/>
              </a:spcBef>
              <a:buNone/>
            </a:pPr>
            <a:r>
              <a:rPr lang="en-US" altLang="en-US" sz="2000" i="1" kern="0" dirty="0">
                <a:solidFill>
                  <a:schemeClr val="tx1"/>
                </a:solidFill>
                <a:effectLst/>
              </a:rPr>
              <a:t>Currently ($0.00/kWh)</a:t>
            </a:r>
          </a:p>
          <a:p>
            <a:pPr lvl="1" eaLnBrk="1" hangingPunct="1">
              <a:spcBef>
                <a:spcPts val="1200"/>
              </a:spcBef>
              <a:buFont typeface="Wingdings" panose="05000000000000000000" pitchFamily="2" charset="2"/>
              <a:buChar char="§"/>
            </a:pPr>
            <a:r>
              <a:rPr lang="en-US" altLang="en-US" sz="2000" kern="0" dirty="0">
                <a:solidFill>
                  <a:schemeClr val="tx1"/>
                </a:solidFill>
                <a:effectLst/>
              </a:rPr>
              <a:t>Revenue Decoupling Charge (RDC)</a:t>
            </a:r>
          </a:p>
          <a:p>
            <a:pPr marL="750888" lvl="1" indent="0" eaLnBrk="1" hangingPunct="1">
              <a:spcBef>
                <a:spcPts val="0"/>
              </a:spcBef>
              <a:buNone/>
            </a:pPr>
            <a:r>
              <a:rPr lang="en-US" altLang="en-US" sz="2000" i="1" kern="0" dirty="0">
                <a:solidFill>
                  <a:schemeClr val="tx1"/>
                </a:solidFill>
                <a:effectLst/>
              </a:rPr>
              <a:t>Currently ($0.00/kWh)</a:t>
            </a:r>
          </a:p>
        </p:txBody>
      </p:sp>
    </p:spTree>
    <p:extLst>
      <p:ext uri="{BB962C8B-B14F-4D97-AF65-F5344CB8AC3E}">
        <p14:creationId xmlns:p14="http://schemas.microsoft.com/office/powerpoint/2010/main" val="38178131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ltLang="en-US" sz="3600" dirty="0"/>
              <a:t>Changes from Previous COSA</a:t>
            </a:r>
          </a:p>
        </p:txBody>
      </p:sp>
      <p:pic>
        <p:nvPicPr>
          <p:cNvPr id="18436" name="Picture 6" descr="GWP_Logo_White.png                                             000FB06DOneTouch4 Plus-1               7C2604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0650" y="260350"/>
            <a:ext cx="1109663"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Slide Number Placeholder 5"/>
          <p:cNvSpPr txBox="1">
            <a:spLocks/>
          </p:cNvSpPr>
          <p:nvPr/>
        </p:nvSpPr>
        <p:spPr bwMode="auto">
          <a:xfrm>
            <a:off x="7010400" y="64008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rgbClr val="111111"/>
                </a:solidFill>
                <a:latin typeface="Avenir LT Std 45 Book" pitchFamily="34" charset="0"/>
              </a:defRPr>
            </a:lvl1pPr>
            <a:lvl2pPr marL="742950" indent="-285750" eaLnBrk="0" hangingPunct="0">
              <a:spcBef>
                <a:spcPct val="20000"/>
              </a:spcBef>
              <a:buChar char="–"/>
              <a:defRPr sz="2800">
                <a:solidFill>
                  <a:srgbClr val="111111"/>
                </a:solidFill>
                <a:latin typeface="Avenir LT Std 45 Book" pitchFamily="34" charset="0"/>
              </a:defRPr>
            </a:lvl2pPr>
            <a:lvl3pPr marL="1143000" indent="-228600" eaLnBrk="0" hangingPunct="0">
              <a:spcBef>
                <a:spcPct val="20000"/>
              </a:spcBef>
              <a:buChar char="•"/>
              <a:defRPr sz="2400">
                <a:solidFill>
                  <a:srgbClr val="111111"/>
                </a:solidFill>
                <a:latin typeface="Avenir LT Std 45 Book" pitchFamily="34" charset="0"/>
              </a:defRPr>
            </a:lvl3pPr>
            <a:lvl4pPr marL="1600200" indent="-228600" eaLnBrk="0" hangingPunct="0">
              <a:spcBef>
                <a:spcPct val="20000"/>
              </a:spcBef>
              <a:buChar char="–"/>
              <a:defRPr sz="2000">
                <a:solidFill>
                  <a:srgbClr val="111111"/>
                </a:solidFill>
                <a:latin typeface="Avenir LT Std 45 Book" pitchFamily="34" charset="0"/>
              </a:defRPr>
            </a:lvl4pPr>
            <a:lvl5pPr marL="2057400" indent="-228600" eaLnBrk="0" hangingPunct="0">
              <a:spcBef>
                <a:spcPct val="20000"/>
              </a:spcBef>
              <a:buChar char="»"/>
              <a:defRPr sz="2000">
                <a:solidFill>
                  <a:srgbClr val="111111"/>
                </a:solidFill>
                <a:latin typeface="Avenir LT Std 45 Book" pitchFamily="34" charset="0"/>
              </a:defRPr>
            </a:lvl5pPr>
            <a:lvl6pPr marL="2514600" indent="-228600" eaLnBrk="0" fontAlgn="base" hangingPunct="0">
              <a:spcBef>
                <a:spcPct val="20000"/>
              </a:spcBef>
              <a:spcAft>
                <a:spcPct val="0"/>
              </a:spcAft>
              <a:buChar char="»"/>
              <a:defRPr sz="2000">
                <a:solidFill>
                  <a:srgbClr val="111111"/>
                </a:solidFill>
                <a:latin typeface="Avenir LT Std 45 Book" pitchFamily="34" charset="0"/>
              </a:defRPr>
            </a:lvl6pPr>
            <a:lvl7pPr marL="2971800" indent="-228600" eaLnBrk="0" fontAlgn="base" hangingPunct="0">
              <a:spcBef>
                <a:spcPct val="20000"/>
              </a:spcBef>
              <a:spcAft>
                <a:spcPct val="0"/>
              </a:spcAft>
              <a:buChar char="»"/>
              <a:defRPr sz="2000">
                <a:solidFill>
                  <a:srgbClr val="111111"/>
                </a:solidFill>
                <a:latin typeface="Avenir LT Std 45 Book" pitchFamily="34" charset="0"/>
              </a:defRPr>
            </a:lvl7pPr>
            <a:lvl8pPr marL="3429000" indent="-228600" eaLnBrk="0" fontAlgn="base" hangingPunct="0">
              <a:spcBef>
                <a:spcPct val="20000"/>
              </a:spcBef>
              <a:spcAft>
                <a:spcPct val="0"/>
              </a:spcAft>
              <a:buChar char="»"/>
              <a:defRPr sz="2000">
                <a:solidFill>
                  <a:srgbClr val="111111"/>
                </a:solidFill>
                <a:latin typeface="Avenir LT Std 45 Book" pitchFamily="34" charset="0"/>
              </a:defRPr>
            </a:lvl8pPr>
            <a:lvl9pPr marL="3886200" indent="-228600" eaLnBrk="0" fontAlgn="base" hangingPunct="0">
              <a:spcBef>
                <a:spcPct val="20000"/>
              </a:spcBef>
              <a:spcAft>
                <a:spcPct val="0"/>
              </a:spcAft>
              <a:buChar char="»"/>
              <a:defRPr sz="2000">
                <a:solidFill>
                  <a:srgbClr val="111111"/>
                </a:solidFill>
                <a:latin typeface="Avenir LT Std 45 Book" pitchFamily="34" charset="0"/>
              </a:defRPr>
            </a:lvl9pPr>
          </a:lstStyle>
          <a:p>
            <a:pPr algn="ctr" eaLnBrk="1" hangingPunct="1">
              <a:spcBef>
                <a:spcPct val="0"/>
              </a:spcBef>
              <a:buFontTx/>
              <a:buNone/>
            </a:pPr>
            <a:r>
              <a:rPr lang="en-US" altLang="en-US" sz="1800" dirty="0">
                <a:solidFill>
                  <a:schemeClr val="tx1"/>
                </a:solidFill>
                <a:effectLst/>
                <a:latin typeface="Arial" charset="0"/>
              </a:rPr>
              <a:t>Slide </a:t>
            </a:r>
            <a:fld id="{CEFC6507-A79C-4FA6-B27E-15969202C82F}" type="slidenum">
              <a:rPr lang="en-US" altLang="en-US" sz="1800">
                <a:solidFill>
                  <a:schemeClr val="tx1"/>
                </a:solidFill>
                <a:effectLst/>
                <a:latin typeface="Arial" charset="0"/>
              </a:rPr>
              <a:pPr algn="ctr" eaLnBrk="1" hangingPunct="1">
                <a:spcBef>
                  <a:spcPct val="0"/>
                </a:spcBef>
                <a:buFontTx/>
                <a:buNone/>
              </a:pPr>
              <a:t>34</a:t>
            </a:fld>
            <a:endParaRPr lang="en-US" altLang="en-US" sz="1800" dirty="0">
              <a:solidFill>
                <a:schemeClr val="tx1"/>
              </a:solidFill>
              <a:effectLst/>
              <a:latin typeface="Arial" charset="0"/>
            </a:endParaRPr>
          </a:p>
        </p:txBody>
      </p:sp>
      <p:sp>
        <p:nvSpPr>
          <p:cNvPr id="5" name="Rectangle 4"/>
          <p:cNvSpPr txBox="1">
            <a:spLocks/>
          </p:cNvSpPr>
          <p:nvPr/>
        </p:nvSpPr>
        <p:spPr bwMode="auto">
          <a:xfrm>
            <a:off x="457200" y="1514128"/>
            <a:ext cx="7086600" cy="4962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111111"/>
                </a:solidFill>
                <a:latin typeface="+mn-lt"/>
                <a:ea typeface="+mn-ea"/>
                <a:cs typeface="+mn-cs"/>
              </a:defRPr>
            </a:lvl1pPr>
            <a:lvl2pPr marL="742950" indent="-285750" algn="l" rtl="0" eaLnBrk="0" fontAlgn="base" hangingPunct="0">
              <a:spcBef>
                <a:spcPct val="20000"/>
              </a:spcBef>
              <a:spcAft>
                <a:spcPct val="0"/>
              </a:spcAft>
              <a:buChar char="–"/>
              <a:defRPr sz="2800">
                <a:solidFill>
                  <a:srgbClr val="111111"/>
                </a:solidFill>
                <a:latin typeface="+mn-lt"/>
              </a:defRPr>
            </a:lvl2pPr>
            <a:lvl3pPr marL="1143000" indent="-228600" algn="l" rtl="0" eaLnBrk="0" fontAlgn="base" hangingPunct="0">
              <a:spcBef>
                <a:spcPct val="20000"/>
              </a:spcBef>
              <a:spcAft>
                <a:spcPct val="0"/>
              </a:spcAft>
              <a:buChar char="•"/>
              <a:defRPr sz="2400">
                <a:solidFill>
                  <a:srgbClr val="111111"/>
                </a:solidFill>
                <a:latin typeface="+mn-lt"/>
              </a:defRPr>
            </a:lvl3pPr>
            <a:lvl4pPr marL="1600200" indent="-228600" algn="l" rtl="0" eaLnBrk="0" fontAlgn="base" hangingPunct="0">
              <a:spcBef>
                <a:spcPct val="20000"/>
              </a:spcBef>
              <a:spcAft>
                <a:spcPct val="0"/>
              </a:spcAft>
              <a:buChar char="–"/>
              <a:defRPr sz="2000">
                <a:solidFill>
                  <a:srgbClr val="111111"/>
                </a:solidFill>
                <a:latin typeface="+mn-lt"/>
              </a:defRPr>
            </a:lvl4pPr>
            <a:lvl5pPr marL="2057400" indent="-228600" algn="l" rtl="0" eaLnBrk="0" fontAlgn="base" hangingPunct="0">
              <a:spcBef>
                <a:spcPct val="20000"/>
              </a:spcBef>
              <a:spcAft>
                <a:spcPct val="0"/>
              </a:spcAft>
              <a:buChar char="»"/>
              <a:defRPr sz="2000">
                <a:solidFill>
                  <a:srgbClr val="111111"/>
                </a:solidFill>
                <a:latin typeface="+mn-lt"/>
              </a:defRPr>
            </a:lvl5pPr>
            <a:lvl6pPr marL="2514600" indent="-228600" algn="l" rtl="0" fontAlgn="base">
              <a:spcBef>
                <a:spcPct val="20000"/>
              </a:spcBef>
              <a:spcAft>
                <a:spcPct val="0"/>
              </a:spcAft>
              <a:buChar char="»"/>
              <a:defRPr sz="2000">
                <a:solidFill>
                  <a:srgbClr val="111111"/>
                </a:solidFill>
                <a:latin typeface="+mn-lt"/>
              </a:defRPr>
            </a:lvl6pPr>
            <a:lvl7pPr marL="2971800" indent="-228600" algn="l" rtl="0" fontAlgn="base">
              <a:spcBef>
                <a:spcPct val="20000"/>
              </a:spcBef>
              <a:spcAft>
                <a:spcPct val="0"/>
              </a:spcAft>
              <a:buChar char="»"/>
              <a:defRPr sz="2000">
                <a:solidFill>
                  <a:srgbClr val="111111"/>
                </a:solidFill>
                <a:latin typeface="+mn-lt"/>
              </a:defRPr>
            </a:lvl7pPr>
            <a:lvl8pPr marL="3429000" indent="-228600" algn="l" rtl="0" fontAlgn="base">
              <a:spcBef>
                <a:spcPct val="20000"/>
              </a:spcBef>
              <a:spcAft>
                <a:spcPct val="0"/>
              </a:spcAft>
              <a:buChar char="»"/>
              <a:defRPr sz="2000">
                <a:solidFill>
                  <a:srgbClr val="111111"/>
                </a:solidFill>
                <a:latin typeface="+mn-lt"/>
              </a:defRPr>
            </a:lvl8pPr>
            <a:lvl9pPr marL="3886200" indent="-228600" algn="l" rtl="0" fontAlgn="base">
              <a:spcBef>
                <a:spcPct val="20000"/>
              </a:spcBef>
              <a:spcAft>
                <a:spcPct val="0"/>
              </a:spcAft>
              <a:buChar char="»"/>
              <a:defRPr sz="2000">
                <a:solidFill>
                  <a:srgbClr val="111111"/>
                </a:solidFill>
                <a:latin typeface="+mn-lt"/>
              </a:defRPr>
            </a:lvl9pPr>
          </a:lstStyle>
          <a:p>
            <a:pPr eaLnBrk="1" hangingPunct="1">
              <a:spcBef>
                <a:spcPts val="1200"/>
              </a:spcBef>
              <a:buFont typeface="Arial" panose="020B0604020202020204" pitchFamily="34" charset="0"/>
              <a:buChar char="•"/>
            </a:pPr>
            <a:r>
              <a:rPr lang="en-US" altLang="en-US" sz="2400" kern="0" dirty="0">
                <a:effectLst/>
              </a:rPr>
              <a:t>The new COSA indicates that the current revenues collected from the Residential class are significantly below Proposition 26 requirements, as such COSA proposes new rates designed to move this customer class closer to required levels</a:t>
            </a:r>
          </a:p>
          <a:p>
            <a:pPr eaLnBrk="1" hangingPunct="1">
              <a:spcBef>
                <a:spcPts val="1200"/>
              </a:spcBef>
              <a:buFont typeface="Arial" panose="020B0604020202020204" pitchFamily="34" charset="0"/>
              <a:buChar char="•"/>
            </a:pPr>
            <a:r>
              <a:rPr lang="en-US" altLang="en-US" sz="2400" kern="0" dirty="0">
                <a:effectLst/>
              </a:rPr>
              <a:t>Time of Use rates have been redesigned to better incentivize off peak usage and to promote the use of electric vehicles</a:t>
            </a:r>
          </a:p>
        </p:txBody>
      </p:sp>
    </p:spTree>
    <p:extLst>
      <p:ext uri="{BB962C8B-B14F-4D97-AF65-F5344CB8AC3E}">
        <p14:creationId xmlns:p14="http://schemas.microsoft.com/office/powerpoint/2010/main" val="37694308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28600" y="257175"/>
            <a:ext cx="8229600" cy="808038"/>
          </a:xfrm>
        </p:spPr>
        <p:txBody>
          <a:bodyPr/>
          <a:lstStyle/>
          <a:p>
            <a:pPr eaLnBrk="1" hangingPunct="1"/>
            <a:r>
              <a:rPr lang="en-US" altLang="en-US" sz="3600" dirty="0"/>
              <a:t>Changes from Previous COSA</a:t>
            </a:r>
          </a:p>
        </p:txBody>
      </p:sp>
      <p:pic>
        <p:nvPicPr>
          <p:cNvPr id="18436" name="Picture 6" descr="GWP_Logo_White.png                                             000FB06DOneTouch4 Plus-1               7C2604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0650" y="260350"/>
            <a:ext cx="1109663"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Slide Number Placeholder 5"/>
          <p:cNvSpPr txBox="1">
            <a:spLocks/>
          </p:cNvSpPr>
          <p:nvPr/>
        </p:nvSpPr>
        <p:spPr bwMode="auto">
          <a:xfrm>
            <a:off x="7010400" y="64008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rgbClr val="111111"/>
                </a:solidFill>
                <a:latin typeface="Avenir LT Std 45 Book" pitchFamily="34" charset="0"/>
              </a:defRPr>
            </a:lvl1pPr>
            <a:lvl2pPr marL="742950" indent="-285750" eaLnBrk="0" hangingPunct="0">
              <a:spcBef>
                <a:spcPct val="20000"/>
              </a:spcBef>
              <a:buChar char="–"/>
              <a:defRPr sz="2800">
                <a:solidFill>
                  <a:srgbClr val="111111"/>
                </a:solidFill>
                <a:latin typeface="Avenir LT Std 45 Book" pitchFamily="34" charset="0"/>
              </a:defRPr>
            </a:lvl2pPr>
            <a:lvl3pPr marL="1143000" indent="-228600" eaLnBrk="0" hangingPunct="0">
              <a:spcBef>
                <a:spcPct val="20000"/>
              </a:spcBef>
              <a:buChar char="•"/>
              <a:defRPr sz="2400">
                <a:solidFill>
                  <a:srgbClr val="111111"/>
                </a:solidFill>
                <a:latin typeface="Avenir LT Std 45 Book" pitchFamily="34" charset="0"/>
              </a:defRPr>
            </a:lvl3pPr>
            <a:lvl4pPr marL="1600200" indent="-228600" eaLnBrk="0" hangingPunct="0">
              <a:spcBef>
                <a:spcPct val="20000"/>
              </a:spcBef>
              <a:buChar char="–"/>
              <a:defRPr sz="2000">
                <a:solidFill>
                  <a:srgbClr val="111111"/>
                </a:solidFill>
                <a:latin typeface="Avenir LT Std 45 Book" pitchFamily="34" charset="0"/>
              </a:defRPr>
            </a:lvl4pPr>
            <a:lvl5pPr marL="2057400" indent="-228600" eaLnBrk="0" hangingPunct="0">
              <a:spcBef>
                <a:spcPct val="20000"/>
              </a:spcBef>
              <a:buChar char="»"/>
              <a:defRPr sz="2000">
                <a:solidFill>
                  <a:srgbClr val="111111"/>
                </a:solidFill>
                <a:latin typeface="Avenir LT Std 45 Book" pitchFamily="34" charset="0"/>
              </a:defRPr>
            </a:lvl5pPr>
            <a:lvl6pPr marL="2514600" indent="-228600" eaLnBrk="0" fontAlgn="base" hangingPunct="0">
              <a:spcBef>
                <a:spcPct val="20000"/>
              </a:spcBef>
              <a:spcAft>
                <a:spcPct val="0"/>
              </a:spcAft>
              <a:buChar char="»"/>
              <a:defRPr sz="2000">
                <a:solidFill>
                  <a:srgbClr val="111111"/>
                </a:solidFill>
                <a:latin typeface="Avenir LT Std 45 Book" pitchFamily="34" charset="0"/>
              </a:defRPr>
            </a:lvl6pPr>
            <a:lvl7pPr marL="2971800" indent="-228600" eaLnBrk="0" fontAlgn="base" hangingPunct="0">
              <a:spcBef>
                <a:spcPct val="20000"/>
              </a:spcBef>
              <a:spcAft>
                <a:spcPct val="0"/>
              </a:spcAft>
              <a:buChar char="»"/>
              <a:defRPr sz="2000">
                <a:solidFill>
                  <a:srgbClr val="111111"/>
                </a:solidFill>
                <a:latin typeface="Avenir LT Std 45 Book" pitchFamily="34" charset="0"/>
              </a:defRPr>
            </a:lvl7pPr>
            <a:lvl8pPr marL="3429000" indent="-228600" eaLnBrk="0" fontAlgn="base" hangingPunct="0">
              <a:spcBef>
                <a:spcPct val="20000"/>
              </a:spcBef>
              <a:spcAft>
                <a:spcPct val="0"/>
              </a:spcAft>
              <a:buChar char="»"/>
              <a:defRPr sz="2000">
                <a:solidFill>
                  <a:srgbClr val="111111"/>
                </a:solidFill>
                <a:latin typeface="Avenir LT Std 45 Book" pitchFamily="34" charset="0"/>
              </a:defRPr>
            </a:lvl8pPr>
            <a:lvl9pPr marL="3886200" indent="-228600" eaLnBrk="0" fontAlgn="base" hangingPunct="0">
              <a:spcBef>
                <a:spcPct val="20000"/>
              </a:spcBef>
              <a:spcAft>
                <a:spcPct val="0"/>
              </a:spcAft>
              <a:buChar char="»"/>
              <a:defRPr sz="2000">
                <a:solidFill>
                  <a:srgbClr val="111111"/>
                </a:solidFill>
                <a:latin typeface="Avenir LT Std 45 Book" pitchFamily="34" charset="0"/>
              </a:defRPr>
            </a:lvl9pPr>
          </a:lstStyle>
          <a:p>
            <a:pPr algn="ctr" eaLnBrk="1" hangingPunct="1">
              <a:spcBef>
                <a:spcPct val="0"/>
              </a:spcBef>
              <a:buFontTx/>
              <a:buNone/>
            </a:pPr>
            <a:r>
              <a:rPr lang="en-US" altLang="en-US" sz="1800" dirty="0">
                <a:solidFill>
                  <a:schemeClr val="tx1"/>
                </a:solidFill>
                <a:effectLst/>
                <a:latin typeface="Arial" charset="0"/>
              </a:rPr>
              <a:t>Slide </a:t>
            </a:r>
            <a:fld id="{CEFC6507-A79C-4FA6-B27E-15969202C82F}" type="slidenum">
              <a:rPr lang="en-US" altLang="en-US" sz="1800">
                <a:solidFill>
                  <a:schemeClr val="tx1"/>
                </a:solidFill>
                <a:effectLst/>
                <a:latin typeface="Arial" charset="0"/>
              </a:rPr>
              <a:pPr algn="ctr" eaLnBrk="1" hangingPunct="1">
                <a:spcBef>
                  <a:spcPct val="0"/>
                </a:spcBef>
                <a:buFontTx/>
                <a:buNone/>
              </a:pPr>
              <a:t>35</a:t>
            </a:fld>
            <a:endParaRPr lang="en-US" altLang="en-US" sz="1800" dirty="0">
              <a:solidFill>
                <a:schemeClr val="tx1"/>
              </a:solidFill>
              <a:effectLst/>
              <a:latin typeface="Arial" charset="0"/>
            </a:endParaRPr>
          </a:p>
        </p:txBody>
      </p:sp>
      <p:sp>
        <p:nvSpPr>
          <p:cNvPr id="5" name="Rectangle 4"/>
          <p:cNvSpPr txBox="1">
            <a:spLocks/>
          </p:cNvSpPr>
          <p:nvPr/>
        </p:nvSpPr>
        <p:spPr bwMode="auto">
          <a:xfrm>
            <a:off x="457200" y="1514128"/>
            <a:ext cx="7283450" cy="4962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111111"/>
                </a:solidFill>
                <a:latin typeface="+mn-lt"/>
                <a:ea typeface="+mn-ea"/>
                <a:cs typeface="+mn-cs"/>
              </a:defRPr>
            </a:lvl1pPr>
            <a:lvl2pPr marL="742950" indent="-285750" algn="l" rtl="0" eaLnBrk="0" fontAlgn="base" hangingPunct="0">
              <a:spcBef>
                <a:spcPct val="20000"/>
              </a:spcBef>
              <a:spcAft>
                <a:spcPct val="0"/>
              </a:spcAft>
              <a:buChar char="–"/>
              <a:defRPr sz="2800">
                <a:solidFill>
                  <a:srgbClr val="111111"/>
                </a:solidFill>
                <a:latin typeface="+mn-lt"/>
              </a:defRPr>
            </a:lvl2pPr>
            <a:lvl3pPr marL="1143000" indent="-228600" algn="l" rtl="0" eaLnBrk="0" fontAlgn="base" hangingPunct="0">
              <a:spcBef>
                <a:spcPct val="20000"/>
              </a:spcBef>
              <a:spcAft>
                <a:spcPct val="0"/>
              </a:spcAft>
              <a:buChar char="•"/>
              <a:defRPr sz="2400">
                <a:solidFill>
                  <a:srgbClr val="111111"/>
                </a:solidFill>
                <a:latin typeface="+mn-lt"/>
              </a:defRPr>
            </a:lvl3pPr>
            <a:lvl4pPr marL="1600200" indent="-228600" algn="l" rtl="0" eaLnBrk="0" fontAlgn="base" hangingPunct="0">
              <a:spcBef>
                <a:spcPct val="20000"/>
              </a:spcBef>
              <a:spcAft>
                <a:spcPct val="0"/>
              </a:spcAft>
              <a:buChar char="–"/>
              <a:defRPr sz="2000">
                <a:solidFill>
                  <a:srgbClr val="111111"/>
                </a:solidFill>
                <a:latin typeface="+mn-lt"/>
              </a:defRPr>
            </a:lvl4pPr>
            <a:lvl5pPr marL="2057400" indent="-228600" algn="l" rtl="0" eaLnBrk="0" fontAlgn="base" hangingPunct="0">
              <a:spcBef>
                <a:spcPct val="20000"/>
              </a:spcBef>
              <a:spcAft>
                <a:spcPct val="0"/>
              </a:spcAft>
              <a:buChar char="»"/>
              <a:defRPr sz="2000">
                <a:solidFill>
                  <a:srgbClr val="111111"/>
                </a:solidFill>
                <a:latin typeface="+mn-lt"/>
              </a:defRPr>
            </a:lvl5pPr>
            <a:lvl6pPr marL="2514600" indent="-228600" algn="l" rtl="0" fontAlgn="base">
              <a:spcBef>
                <a:spcPct val="20000"/>
              </a:spcBef>
              <a:spcAft>
                <a:spcPct val="0"/>
              </a:spcAft>
              <a:buChar char="»"/>
              <a:defRPr sz="2000">
                <a:solidFill>
                  <a:srgbClr val="111111"/>
                </a:solidFill>
                <a:latin typeface="+mn-lt"/>
              </a:defRPr>
            </a:lvl6pPr>
            <a:lvl7pPr marL="2971800" indent="-228600" algn="l" rtl="0" fontAlgn="base">
              <a:spcBef>
                <a:spcPct val="20000"/>
              </a:spcBef>
              <a:spcAft>
                <a:spcPct val="0"/>
              </a:spcAft>
              <a:buChar char="»"/>
              <a:defRPr sz="2000">
                <a:solidFill>
                  <a:srgbClr val="111111"/>
                </a:solidFill>
                <a:latin typeface="+mn-lt"/>
              </a:defRPr>
            </a:lvl7pPr>
            <a:lvl8pPr marL="3429000" indent="-228600" algn="l" rtl="0" fontAlgn="base">
              <a:spcBef>
                <a:spcPct val="20000"/>
              </a:spcBef>
              <a:spcAft>
                <a:spcPct val="0"/>
              </a:spcAft>
              <a:buChar char="»"/>
              <a:defRPr sz="2000">
                <a:solidFill>
                  <a:srgbClr val="111111"/>
                </a:solidFill>
                <a:latin typeface="+mn-lt"/>
              </a:defRPr>
            </a:lvl8pPr>
            <a:lvl9pPr marL="3886200" indent="-228600" algn="l" rtl="0" fontAlgn="base">
              <a:spcBef>
                <a:spcPct val="20000"/>
              </a:spcBef>
              <a:spcAft>
                <a:spcPct val="0"/>
              </a:spcAft>
              <a:buChar char="»"/>
              <a:defRPr sz="2000">
                <a:solidFill>
                  <a:srgbClr val="111111"/>
                </a:solidFill>
                <a:latin typeface="+mn-lt"/>
              </a:defRPr>
            </a:lvl9pPr>
          </a:lstStyle>
          <a:p>
            <a:pPr eaLnBrk="1" hangingPunct="1">
              <a:spcBef>
                <a:spcPts val="1200"/>
              </a:spcBef>
              <a:buFont typeface="Arial" panose="020B0604020202020204" pitchFamily="34" charset="0"/>
              <a:buChar char="•"/>
            </a:pPr>
            <a:r>
              <a:rPr lang="en-US" altLang="en-US" sz="2800" kern="0" dirty="0">
                <a:effectLst/>
                <a:latin typeface="Calibri" pitchFamily="34" charset="0"/>
              </a:rPr>
              <a:t>“Pay-Go” capital improvement program is established</a:t>
            </a:r>
          </a:p>
          <a:p>
            <a:pPr eaLnBrk="1" hangingPunct="1">
              <a:spcBef>
                <a:spcPts val="1200"/>
              </a:spcBef>
              <a:buFont typeface="Arial" panose="020B0604020202020204" pitchFamily="34" charset="0"/>
              <a:buChar char="•"/>
            </a:pPr>
            <a:r>
              <a:rPr lang="en-US" altLang="en-US" sz="2800" kern="0" dirty="0">
                <a:effectLst/>
                <a:latin typeface="Calibri" pitchFamily="34" charset="0"/>
              </a:rPr>
              <a:t>Maintains City Council approved reserve fund levels</a:t>
            </a:r>
          </a:p>
          <a:p>
            <a:pPr eaLnBrk="1" hangingPunct="1">
              <a:spcBef>
                <a:spcPts val="1200"/>
              </a:spcBef>
              <a:buFont typeface="Arial" panose="020B0604020202020204" pitchFamily="34" charset="0"/>
              <a:buChar char="•"/>
            </a:pPr>
            <a:r>
              <a:rPr lang="en-US" altLang="en-US" sz="2800" kern="0" dirty="0">
                <a:effectLst/>
                <a:latin typeface="Calibri" pitchFamily="34" charset="0"/>
              </a:rPr>
              <a:t>Proposed Grayson Repower Project reviewed</a:t>
            </a:r>
          </a:p>
        </p:txBody>
      </p:sp>
    </p:spTree>
    <p:extLst>
      <p:ext uri="{BB962C8B-B14F-4D97-AF65-F5344CB8AC3E}">
        <p14:creationId xmlns:p14="http://schemas.microsoft.com/office/powerpoint/2010/main" val="38258792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27000" y="260350"/>
            <a:ext cx="8229600" cy="808038"/>
          </a:xfrm>
        </p:spPr>
        <p:txBody>
          <a:bodyPr/>
          <a:lstStyle/>
          <a:p>
            <a:pPr eaLnBrk="1" hangingPunct="1"/>
            <a:r>
              <a:rPr lang="en-US" altLang="en-US" sz="3600" dirty="0"/>
              <a:t>Proposed Revenue Adjustments</a:t>
            </a:r>
          </a:p>
        </p:txBody>
      </p:sp>
      <p:pic>
        <p:nvPicPr>
          <p:cNvPr id="18436" name="Picture 6" descr="GWP_Logo_White.png                                             000FB06DOneTouch4 Plus-1               7C2604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0650" y="260350"/>
            <a:ext cx="1109663"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Slide Number Placeholder 5"/>
          <p:cNvSpPr txBox="1">
            <a:spLocks/>
          </p:cNvSpPr>
          <p:nvPr/>
        </p:nvSpPr>
        <p:spPr bwMode="auto">
          <a:xfrm>
            <a:off x="7010400" y="64008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rgbClr val="111111"/>
                </a:solidFill>
                <a:latin typeface="Avenir LT Std 45 Book" pitchFamily="34" charset="0"/>
              </a:defRPr>
            </a:lvl1pPr>
            <a:lvl2pPr marL="742950" indent="-285750" eaLnBrk="0" hangingPunct="0">
              <a:spcBef>
                <a:spcPct val="20000"/>
              </a:spcBef>
              <a:buChar char="–"/>
              <a:defRPr sz="2800">
                <a:solidFill>
                  <a:srgbClr val="111111"/>
                </a:solidFill>
                <a:latin typeface="Avenir LT Std 45 Book" pitchFamily="34" charset="0"/>
              </a:defRPr>
            </a:lvl2pPr>
            <a:lvl3pPr marL="1143000" indent="-228600" eaLnBrk="0" hangingPunct="0">
              <a:spcBef>
                <a:spcPct val="20000"/>
              </a:spcBef>
              <a:buChar char="•"/>
              <a:defRPr sz="2400">
                <a:solidFill>
                  <a:srgbClr val="111111"/>
                </a:solidFill>
                <a:latin typeface="Avenir LT Std 45 Book" pitchFamily="34" charset="0"/>
              </a:defRPr>
            </a:lvl3pPr>
            <a:lvl4pPr marL="1600200" indent="-228600" eaLnBrk="0" hangingPunct="0">
              <a:spcBef>
                <a:spcPct val="20000"/>
              </a:spcBef>
              <a:buChar char="–"/>
              <a:defRPr sz="2000">
                <a:solidFill>
                  <a:srgbClr val="111111"/>
                </a:solidFill>
                <a:latin typeface="Avenir LT Std 45 Book" pitchFamily="34" charset="0"/>
              </a:defRPr>
            </a:lvl4pPr>
            <a:lvl5pPr marL="2057400" indent="-228600" eaLnBrk="0" hangingPunct="0">
              <a:spcBef>
                <a:spcPct val="20000"/>
              </a:spcBef>
              <a:buChar char="»"/>
              <a:defRPr sz="2000">
                <a:solidFill>
                  <a:srgbClr val="111111"/>
                </a:solidFill>
                <a:latin typeface="Avenir LT Std 45 Book" pitchFamily="34" charset="0"/>
              </a:defRPr>
            </a:lvl5pPr>
            <a:lvl6pPr marL="2514600" indent="-228600" eaLnBrk="0" fontAlgn="base" hangingPunct="0">
              <a:spcBef>
                <a:spcPct val="20000"/>
              </a:spcBef>
              <a:spcAft>
                <a:spcPct val="0"/>
              </a:spcAft>
              <a:buChar char="»"/>
              <a:defRPr sz="2000">
                <a:solidFill>
                  <a:srgbClr val="111111"/>
                </a:solidFill>
                <a:latin typeface="Avenir LT Std 45 Book" pitchFamily="34" charset="0"/>
              </a:defRPr>
            </a:lvl6pPr>
            <a:lvl7pPr marL="2971800" indent="-228600" eaLnBrk="0" fontAlgn="base" hangingPunct="0">
              <a:spcBef>
                <a:spcPct val="20000"/>
              </a:spcBef>
              <a:spcAft>
                <a:spcPct val="0"/>
              </a:spcAft>
              <a:buChar char="»"/>
              <a:defRPr sz="2000">
                <a:solidFill>
                  <a:srgbClr val="111111"/>
                </a:solidFill>
                <a:latin typeface="Avenir LT Std 45 Book" pitchFamily="34" charset="0"/>
              </a:defRPr>
            </a:lvl7pPr>
            <a:lvl8pPr marL="3429000" indent="-228600" eaLnBrk="0" fontAlgn="base" hangingPunct="0">
              <a:spcBef>
                <a:spcPct val="20000"/>
              </a:spcBef>
              <a:spcAft>
                <a:spcPct val="0"/>
              </a:spcAft>
              <a:buChar char="»"/>
              <a:defRPr sz="2000">
                <a:solidFill>
                  <a:srgbClr val="111111"/>
                </a:solidFill>
                <a:latin typeface="Avenir LT Std 45 Book" pitchFamily="34" charset="0"/>
              </a:defRPr>
            </a:lvl8pPr>
            <a:lvl9pPr marL="3886200" indent="-228600" eaLnBrk="0" fontAlgn="base" hangingPunct="0">
              <a:spcBef>
                <a:spcPct val="20000"/>
              </a:spcBef>
              <a:spcAft>
                <a:spcPct val="0"/>
              </a:spcAft>
              <a:buChar char="»"/>
              <a:defRPr sz="2000">
                <a:solidFill>
                  <a:srgbClr val="111111"/>
                </a:solidFill>
                <a:latin typeface="Avenir LT Std 45 Book" pitchFamily="34" charset="0"/>
              </a:defRPr>
            </a:lvl9pPr>
          </a:lstStyle>
          <a:p>
            <a:pPr algn="ctr" eaLnBrk="1" hangingPunct="1">
              <a:spcBef>
                <a:spcPct val="0"/>
              </a:spcBef>
              <a:buFontTx/>
              <a:buNone/>
            </a:pPr>
            <a:r>
              <a:rPr lang="en-US" altLang="en-US" sz="1800" dirty="0">
                <a:solidFill>
                  <a:schemeClr val="tx1"/>
                </a:solidFill>
                <a:effectLst/>
                <a:latin typeface="Arial" charset="0"/>
              </a:rPr>
              <a:t>Slide </a:t>
            </a:r>
            <a:fld id="{CEFC6507-A79C-4FA6-B27E-15969202C82F}" type="slidenum">
              <a:rPr lang="en-US" altLang="en-US" sz="1800">
                <a:solidFill>
                  <a:schemeClr val="tx1"/>
                </a:solidFill>
                <a:effectLst/>
                <a:latin typeface="Arial" charset="0"/>
              </a:rPr>
              <a:pPr algn="ctr" eaLnBrk="1" hangingPunct="1">
                <a:spcBef>
                  <a:spcPct val="0"/>
                </a:spcBef>
                <a:buFontTx/>
                <a:buNone/>
              </a:pPr>
              <a:t>36</a:t>
            </a:fld>
            <a:endParaRPr lang="en-US" altLang="en-US" sz="1800" dirty="0">
              <a:solidFill>
                <a:schemeClr val="tx1"/>
              </a:solidFill>
              <a:effectLst/>
              <a:latin typeface="Arial" charset="0"/>
            </a:endParaRPr>
          </a:p>
        </p:txBody>
      </p:sp>
      <p:sp>
        <p:nvSpPr>
          <p:cNvPr id="5" name="Rectangle 4"/>
          <p:cNvSpPr txBox="1">
            <a:spLocks/>
          </p:cNvSpPr>
          <p:nvPr/>
        </p:nvSpPr>
        <p:spPr bwMode="auto">
          <a:xfrm>
            <a:off x="457200" y="1371600"/>
            <a:ext cx="8229600" cy="4962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111111"/>
                </a:solidFill>
                <a:latin typeface="+mn-lt"/>
                <a:ea typeface="+mn-ea"/>
                <a:cs typeface="+mn-cs"/>
              </a:defRPr>
            </a:lvl1pPr>
            <a:lvl2pPr marL="742950" indent="-285750" algn="l" rtl="0" eaLnBrk="0" fontAlgn="base" hangingPunct="0">
              <a:spcBef>
                <a:spcPct val="20000"/>
              </a:spcBef>
              <a:spcAft>
                <a:spcPct val="0"/>
              </a:spcAft>
              <a:buChar char="–"/>
              <a:defRPr sz="2800">
                <a:solidFill>
                  <a:srgbClr val="111111"/>
                </a:solidFill>
                <a:latin typeface="+mn-lt"/>
              </a:defRPr>
            </a:lvl2pPr>
            <a:lvl3pPr marL="1143000" indent="-228600" algn="l" rtl="0" eaLnBrk="0" fontAlgn="base" hangingPunct="0">
              <a:spcBef>
                <a:spcPct val="20000"/>
              </a:spcBef>
              <a:spcAft>
                <a:spcPct val="0"/>
              </a:spcAft>
              <a:buChar char="•"/>
              <a:defRPr sz="2400">
                <a:solidFill>
                  <a:srgbClr val="111111"/>
                </a:solidFill>
                <a:latin typeface="+mn-lt"/>
              </a:defRPr>
            </a:lvl3pPr>
            <a:lvl4pPr marL="1600200" indent="-228600" algn="l" rtl="0" eaLnBrk="0" fontAlgn="base" hangingPunct="0">
              <a:spcBef>
                <a:spcPct val="20000"/>
              </a:spcBef>
              <a:spcAft>
                <a:spcPct val="0"/>
              </a:spcAft>
              <a:buChar char="–"/>
              <a:defRPr sz="2000">
                <a:solidFill>
                  <a:srgbClr val="111111"/>
                </a:solidFill>
                <a:latin typeface="+mn-lt"/>
              </a:defRPr>
            </a:lvl4pPr>
            <a:lvl5pPr marL="2057400" indent="-228600" algn="l" rtl="0" eaLnBrk="0" fontAlgn="base" hangingPunct="0">
              <a:spcBef>
                <a:spcPct val="20000"/>
              </a:spcBef>
              <a:spcAft>
                <a:spcPct val="0"/>
              </a:spcAft>
              <a:buChar char="»"/>
              <a:defRPr sz="2000">
                <a:solidFill>
                  <a:srgbClr val="111111"/>
                </a:solidFill>
                <a:latin typeface="+mn-lt"/>
              </a:defRPr>
            </a:lvl5pPr>
            <a:lvl6pPr marL="2514600" indent="-228600" algn="l" rtl="0" fontAlgn="base">
              <a:spcBef>
                <a:spcPct val="20000"/>
              </a:spcBef>
              <a:spcAft>
                <a:spcPct val="0"/>
              </a:spcAft>
              <a:buChar char="»"/>
              <a:defRPr sz="2000">
                <a:solidFill>
                  <a:srgbClr val="111111"/>
                </a:solidFill>
                <a:latin typeface="+mn-lt"/>
              </a:defRPr>
            </a:lvl6pPr>
            <a:lvl7pPr marL="2971800" indent="-228600" algn="l" rtl="0" fontAlgn="base">
              <a:spcBef>
                <a:spcPct val="20000"/>
              </a:spcBef>
              <a:spcAft>
                <a:spcPct val="0"/>
              </a:spcAft>
              <a:buChar char="»"/>
              <a:defRPr sz="2000">
                <a:solidFill>
                  <a:srgbClr val="111111"/>
                </a:solidFill>
                <a:latin typeface="+mn-lt"/>
              </a:defRPr>
            </a:lvl7pPr>
            <a:lvl8pPr marL="3429000" indent="-228600" algn="l" rtl="0" fontAlgn="base">
              <a:spcBef>
                <a:spcPct val="20000"/>
              </a:spcBef>
              <a:spcAft>
                <a:spcPct val="0"/>
              </a:spcAft>
              <a:buChar char="»"/>
              <a:defRPr sz="2000">
                <a:solidFill>
                  <a:srgbClr val="111111"/>
                </a:solidFill>
                <a:latin typeface="+mn-lt"/>
              </a:defRPr>
            </a:lvl8pPr>
            <a:lvl9pPr marL="3886200" indent="-228600" algn="l" rtl="0" fontAlgn="base">
              <a:spcBef>
                <a:spcPct val="20000"/>
              </a:spcBef>
              <a:spcAft>
                <a:spcPct val="0"/>
              </a:spcAft>
              <a:buChar char="»"/>
              <a:defRPr sz="2000">
                <a:solidFill>
                  <a:srgbClr val="111111"/>
                </a:solidFill>
                <a:latin typeface="+mn-lt"/>
              </a:defRPr>
            </a:lvl9pPr>
          </a:lstStyle>
          <a:p>
            <a:pPr marL="457200" indent="-457200" eaLnBrk="1" hangingPunct="1"/>
            <a:endParaRPr lang="en-US" altLang="en-US" sz="2800" kern="0" dirty="0">
              <a:latin typeface="Calibri" pitchFamily="34" charset="0"/>
            </a:endParaRPr>
          </a:p>
          <a:p>
            <a:pPr marL="457200" indent="-457200" eaLnBrk="1" hangingPunct="1"/>
            <a:endParaRPr lang="en-US" altLang="en-US" sz="2800" kern="0" dirty="0">
              <a:latin typeface="Calibri" pitchFamily="34" charset="0"/>
            </a:endParaRPr>
          </a:p>
        </p:txBody>
      </p:sp>
      <p:sp>
        <p:nvSpPr>
          <p:cNvPr id="7" name="TextBox 6">
            <a:extLst>
              <a:ext uri="{FF2B5EF4-FFF2-40B4-BE49-F238E27FC236}">
                <a16:creationId xmlns="" xmlns:a16="http://schemas.microsoft.com/office/drawing/2014/main" id="{F07DFFE7-5071-4795-9B6B-140A6D4270AD}"/>
              </a:ext>
            </a:extLst>
          </p:cNvPr>
          <p:cNvSpPr txBox="1"/>
          <p:nvPr/>
        </p:nvSpPr>
        <p:spPr>
          <a:xfrm>
            <a:off x="609600" y="1556744"/>
            <a:ext cx="8229600" cy="3724096"/>
          </a:xfrm>
          <a:prstGeom prst="rect">
            <a:avLst/>
          </a:prstGeom>
          <a:noFill/>
        </p:spPr>
        <p:txBody>
          <a:bodyPr wrap="square" rtlCol="0">
            <a:spAutoFit/>
          </a:bodyPr>
          <a:lstStyle/>
          <a:p>
            <a:pPr>
              <a:buNone/>
            </a:pPr>
            <a:r>
              <a:rPr lang="en-US" sz="2800" dirty="0">
                <a:solidFill>
                  <a:schemeClr val="tx1"/>
                </a:solidFill>
                <a:effectLst/>
                <a:latin typeface="Calibri" panose="020F0502020204030204" pitchFamily="34" charset="0"/>
              </a:rPr>
              <a:t>GWP is proposing the following total annual base rate revenue adjustments over the next five years:</a:t>
            </a:r>
          </a:p>
          <a:p>
            <a:pPr lvl="1">
              <a:lnSpc>
                <a:spcPct val="150000"/>
              </a:lnSpc>
              <a:buNone/>
            </a:pPr>
            <a:r>
              <a:rPr lang="en-US" sz="2400" dirty="0">
                <a:solidFill>
                  <a:schemeClr val="tx1"/>
                </a:solidFill>
                <a:effectLst/>
                <a:latin typeface="Calibri" panose="020F0502020204030204" pitchFamily="34" charset="0"/>
              </a:rPr>
              <a:t>FY 2018-2019	  0.0%</a:t>
            </a:r>
          </a:p>
          <a:p>
            <a:pPr lvl="1">
              <a:lnSpc>
                <a:spcPct val="150000"/>
              </a:lnSpc>
              <a:buNone/>
            </a:pPr>
            <a:r>
              <a:rPr lang="en-US" sz="2400" dirty="0">
                <a:solidFill>
                  <a:schemeClr val="tx1"/>
                </a:solidFill>
                <a:effectLst/>
                <a:latin typeface="Calibri" panose="020F0502020204030204" pitchFamily="34" charset="0"/>
              </a:rPr>
              <a:t>FY 2019-2020	+0.5%</a:t>
            </a:r>
          </a:p>
          <a:p>
            <a:pPr lvl="1">
              <a:lnSpc>
                <a:spcPct val="150000"/>
              </a:lnSpc>
              <a:buNone/>
            </a:pPr>
            <a:r>
              <a:rPr lang="en-US" sz="2400" dirty="0">
                <a:solidFill>
                  <a:schemeClr val="tx1"/>
                </a:solidFill>
                <a:effectLst/>
                <a:latin typeface="Calibri" panose="020F0502020204030204" pitchFamily="34" charset="0"/>
              </a:rPr>
              <a:t>FY 2020-2021	+1.0%</a:t>
            </a:r>
          </a:p>
          <a:p>
            <a:pPr lvl="1">
              <a:lnSpc>
                <a:spcPct val="150000"/>
              </a:lnSpc>
              <a:buNone/>
            </a:pPr>
            <a:r>
              <a:rPr lang="en-US" sz="2400" dirty="0">
                <a:solidFill>
                  <a:schemeClr val="tx1"/>
                </a:solidFill>
                <a:effectLst/>
                <a:latin typeface="Calibri" panose="020F0502020204030204" pitchFamily="34" charset="0"/>
              </a:rPr>
              <a:t>FY 2012-2022	+1.0%</a:t>
            </a:r>
          </a:p>
          <a:p>
            <a:pPr lvl="1">
              <a:lnSpc>
                <a:spcPct val="150000"/>
              </a:lnSpc>
              <a:buNone/>
            </a:pPr>
            <a:r>
              <a:rPr lang="en-US" sz="2400" dirty="0">
                <a:solidFill>
                  <a:schemeClr val="tx1"/>
                </a:solidFill>
                <a:effectLst/>
                <a:latin typeface="Calibri" panose="020F0502020204030204" pitchFamily="34" charset="0"/>
              </a:rPr>
              <a:t>FY 2022-2023	+1.0%</a:t>
            </a:r>
          </a:p>
        </p:txBody>
      </p:sp>
    </p:spTree>
    <p:extLst>
      <p:ext uri="{BB962C8B-B14F-4D97-AF65-F5344CB8AC3E}">
        <p14:creationId xmlns:p14="http://schemas.microsoft.com/office/powerpoint/2010/main" val="21576347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260349"/>
            <a:ext cx="8077200" cy="815975"/>
          </a:xfrm>
        </p:spPr>
        <p:txBody>
          <a:bodyPr/>
          <a:lstStyle/>
          <a:p>
            <a:pPr eaLnBrk="1" hangingPunct="1"/>
            <a:r>
              <a:rPr lang="en-US" altLang="en-US" sz="3200" dirty="0"/>
              <a:t>Major Findings and Recommendations</a:t>
            </a:r>
          </a:p>
        </p:txBody>
      </p:sp>
      <p:pic>
        <p:nvPicPr>
          <p:cNvPr id="18436" name="Picture 6" descr="GWP_Logo_White.png                                             000FB06DOneTouch4 Plus-1               7C2604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0650" y="260350"/>
            <a:ext cx="1109663"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Slide Number Placeholder 5"/>
          <p:cNvSpPr txBox="1">
            <a:spLocks/>
          </p:cNvSpPr>
          <p:nvPr/>
        </p:nvSpPr>
        <p:spPr bwMode="auto">
          <a:xfrm>
            <a:off x="7010400" y="64008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rgbClr val="111111"/>
                </a:solidFill>
                <a:latin typeface="Avenir LT Std 45 Book" pitchFamily="34" charset="0"/>
              </a:defRPr>
            </a:lvl1pPr>
            <a:lvl2pPr marL="742950" indent="-285750" eaLnBrk="0" hangingPunct="0">
              <a:spcBef>
                <a:spcPct val="20000"/>
              </a:spcBef>
              <a:buChar char="–"/>
              <a:defRPr sz="2800">
                <a:solidFill>
                  <a:srgbClr val="111111"/>
                </a:solidFill>
                <a:latin typeface="Avenir LT Std 45 Book" pitchFamily="34" charset="0"/>
              </a:defRPr>
            </a:lvl2pPr>
            <a:lvl3pPr marL="1143000" indent="-228600" eaLnBrk="0" hangingPunct="0">
              <a:spcBef>
                <a:spcPct val="20000"/>
              </a:spcBef>
              <a:buChar char="•"/>
              <a:defRPr sz="2400">
                <a:solidFill>
                  <a:srgbClr val="111111"/>
                </a:solidFill>
                <a:latin typeface="Avenir LT Std 45 Book" pitchFamily="34" charset="0"/>
              </a:defRPr>
            </a:lvl3pPr>
            <a:lvl4pPr marL="1600200" indent="-228600" eaLnBrk="0" hangingPunct="0">
              <a:spcBef>
                <a:spcPct val="20000"/>
              </a:spcBef>
              <a:buChar char="–"/>
              <a:defRPr sz="2000">
                <a:solidFill>
                  <a:srgbClr val="111111"/>
                </a:solidFill>
                <a:latin typeface="Avenir LT Std 45 Book" pitchFamily="34" charset="0"/>
              </a:defRPr>
            </a:lvl4pPr>
            <a:lvl5pPr marL="2057400" indent="-228600" eaLnBrk="0" hangingPunct="0">
              <a:spcBef>
                <a:spcPct val="20000"/>
              </a:spcBef>
              <a:buChar char="»"/>
              <a:defRPr sz="2000">
                <a:solidFill>
                  <a:srgbClr val="111111"/>
                </a:solidFill>
                <a:latin typeface="Avenir LT Std 45 Book" pitchFamily="34" charset="0"/>
              </a:defRPr>
            </a:lvl5pPr>
            <a:lvl6pPr marL="2514600" indent="-228600" eaLnBrk="0" fontAlgn="base" hangingPunct="0">
              <a:spcBef>
                <a:spcPct val="20000"/>
              </a:spcBef>
              <a:spcAft>
                <a:spcPct val="0"/>
              </a:spcAft>
              <a:buChar char="»"/>
              <a:defRPr sz="2000">
                <a:solidFill>
                  <a:srgbClr val="111111"/>
                </a:solidFill>
                <a:latin typeface="Avenir LT Std 45 Book" pitchFamily="34" charset="0"/>
              </a:defRPr>
            </a:lvl6pPr>
            <a:lvl7pPr marL="2971800" indent="-228600" eaLnBrk="0" fontAlgn="base" hangingPunct="0">
              <a:spcBef>
                <a:spcPct val="20000"/>
              </a:spcBef>
              <a:spcAft>
                <a:spcPct val="0"/>
              </a:spcAft>
              <a:buChar char="»"/>
              <a:defRPr sz="2000">
                <a:solidFill>
                  <a:srgbClr val="111111"/>
                </a:solidFill>
                <a:latin typeface="Avenir LT Std 45 Book" pitchFamily="34" charset="0"/>
              </a:defRPr>
            </a:lvl7pPr>
            <a:lvl8pPr marL="3429000" indent="-228600" eaLnBrk="0" fontAlgn="base" hangingPunct="0">
              <a:spcBef>
                <a:spcPct val="20000"/>
              </a:spcBef>
              <a:spcAft>
                <a:spcPct val="0"/>
              </a:spcAft>
              <a:buChar char="»"/>
              <a:defRPr sz="2000">
                <a:solidFill>
                  <a:srgbClr val="111111"/>
                </a:solidFill>
                <a:latin typeface="Avenir LT Std 45 Book" pitchFamily="34" charset="0"/>
              </a:defRPr>
            </a:lvl8pPr>
            <a:lvl9pPr marL="3886200" indent="-228600" eaLnBrk="0" fontAlgn="base" hangingPunct="0">
              <a:spcBef>
                <a:spcPct val="20000"/>
              </a:spcBef>
              <a:spcAft>
                <a:spcPct val="0"/>
              </a:spcAft>
              <a:buChar char="»"/>
              <a:defRPr sz="2000">
                <a:solidFill>
                  <a:srgbClr val="111111"/>
                </a:solidFill>
                <a:latin typeface="Avenir LT Std 45 Book" pitchFamily="34" charset="0"/>
              </a:defRPr>
            </a:lvl9pPr>
          </a:lstStyle>
          <a:p>
            <a:pPr algn="ctr" eaLnBrk="1" hangingPunct="1">
              <a:spcBef>
                <a:spcPct val="0"/>
              </a:spcBef>
              <a:buFontTx/>
              <a:buNone/>
            </a:pPr>
            <a:r>
              <a:rPr lang="en-US" altLang="en-US" sz="1800" dirty="0">
                <a:solidFill>
                  <a:schemeClr val="tx1"/>
                </a:solidFill>
                <a:effectLst/>
                <a:latin typeface="Arial" charset="0"/>
              </a:rPr>
              <a:t>Slide </a:t>
            </a:r>
            <a:fld id="{CEFC6507-A79C-4FA6-B27E-15969202C82F}" type="slidenum">
              <a:rPr lang="en-US" altLang="en-US" sz="1800">
                <a:solidFill>
                  <a:schemeClr val="tx1"/>
                </a:solidFill>
                <a:effectLst/>
                <a:latin typeface="Arial" charset="0"/>
              </a:rPr>
              <a:pPr algn="ctr" eaLnBrk="1" hangingPunct="1">
                <a:spcBef>
                  <a:spcPct val="0"/>
                </a:spcBef>
                <a:buFontTx/>
                <a:buNone/>
              </a:pPr>
              <a:t>37</a:t>
            </a:fld>
            <a:endParaRPr lang="en-US" altLang="en-US" sz="1800" dirty="0">
              <a:solidFill>
                <a:schemeClr val="tx1"/>
              </a:solidFill>
              <a:effectLst/>
              <a:latin typeface="Arial" charset="0"/>
            </a:endParaRPr>
          </a:p>
        </p:txBody>
      </p:sp>
      <p:sp>
        <p:nvSpPr>
          <p:cNvPr id="5" name="Rectangle 4"/>
          <p:cNvSpPr txBox="1">
            <a:spLocks/>
          </p:cNvSpPr>
          <p:nvPr/>
        </p:nvSpPr>
        <p:spPr bwMode="auto">
          <a:xfrm>
            <a:off x="457200" y="1371600"/>
            <a:ext cx="6705600" cy="4962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111111"/>
                </a:solidFill>
                <a:latin typeface="+mn-lt"/>
                <a:ea typeface="+mn-ea"/>
                <a:cs typeface="+mn-cs"/>
              </a:defRPr>
            </a:lvl1pPr>
            <a:lvl2pPr marL="742950" indent="-285750" algn="l" rtl="0" eaLnBrk="0" fontAlgn="base" hangingPunct="0">
              <a:spcBef>
                <a:spcPct val="20000"/>
              </a:spcBef>
              <a:spcAft>
                <a:spcPct val="0"/>
              </a:spcAft>
              <a:buChar char="–"/>
              <a:defRPr sz="2800">
                <a:solidFill>
                  <a:srgbClr val="111111"/>
                </a:solidFill>
                <a:latin typeface="+mn-lt"/>
              </a:defRPr>
            </a:lvl2pPr>
            <a:lvl3pPr marL="1143000" indent="-228600" algn="l" rtl="0" eaLnBrk="0" fontAlgn="base" hangingPunct="0">
              <a:spcBef>
                <a:spcPct val="20000"/>
              </a:spcBef>
              <a:spcAft>
                <a:spcPct val="0"/>
              </a:spcAft>
              <a:buChar char="•"/>
              <a:defRPr sz="2400">
                <a:solidFill>
                  <a:srgbClr val="111111"/>
                </a:solidFill>
                <a:latin typeface="+mn-lt"/>
              </a:defRPr>
            </a:lvl3pPr>
            <a:lvl4pPr marL="1600200" indent="-228600" algn="l" rtl="0" eaLnBrk="0" fontAlgn="base" hangingPunct="0">
              <a:spcBef>
                <a:spcPct val="20000"/>
              </a:spcBef>
              <a:spcAft>
                <a:spcPct val="0"/>
              </a:spcAft>
              <a:buChar char="–"/>
              <a:defRPr sz="2000">
                <a:solidFill>
                  <a:srgbClr val="111111"/>
                </a:solidFill>
                <a:latin typeface="+mn-lt"/>
              </a:defRPr>
            </a:lvl4pPr>
            <a:lvl5pPr marL="2057400" indent="-228600" algn="l" rtl="0" eaLnBrk="0" fontAlgn="base" hangingPunct="0">
              <a:spcBef>
                <a:spcPct val="20000"/>
              </a:spcBef>
              <a:spcAft>
                <a:spcPct val="0"/>
              </a:spcAft>
              <a:buChar char="»"/>
              <a:defRPr sz="2000">
                <a:solidFill>
                  <a:srgbClr val="111111"/>
                </a:solidFill>
                <a:latin typeface="+mn-lt"/>
              </a:defRPr>
            </a:lvl5pPr>
            <a:lvl6pPr marL="2514600" indent="-228600" algn="l" rtl="0" fontAlgn="base">
              <a:spcBef>
                <a:spcPct val="20000"/>
              </a:spcBef>
              <a:spcAft>
                <a:spcPct val="0"/>
              </a:spcAft>
              <a:buChar char="»"/>
              <a:defRPr sz="2000">
                <a:solidFill>
                  <a:srgbClr val="111111"/>
                </a:solidFill>
                <a:latin typeface="+mn-lt"/>
              </a:defRPr>
            </a:lvl6pPr>
            <a:lvl7pPr marL="2971800" indent="-228600" algn="l" rtl="0" fontAlgn="base">
              <a:spcBef>
                <a:spcPct val="20000"/>
              </a:spcBef>
              <a:spcAft>
                <a:spcPct val="0"/>
              </a:spcAft>
              <a:buChar char="»"/>
              <a:defRPr sz="2000">
                <a:solidFill>
                  <a:srgbClr val="111111"/>
                </a:solidFill>
                <a:latin typeface="+mn-lt"/>
              </a:defRPr>
            </a:lvl7pPr>
            <a:lvl8pPr marL="3429000" indent="-228600" algn="l" rtl="0" fontAlgn="base">
              <a:spcBef>
                <a:spcPct val="20000"/>
              </a:spcBef>
              <a:spcAft>
                <a:spcPct val="0"/>
              </a:spcAft>
              <a:buChar char="»"/>
              <a:defRPr sz="2000">
                <a:solidFill>
                  <a:srgbClr val="111111"/>
                </a:solidFill>
                <a:latin typeface="+mn-lt"/>
              </a:defRPr>
            </a:lvl8pPr>
            <a:lvl9pPr marL="3886200" indent="-228600" algn="l" rtl="0" fontAlgn="base">
              <a:spcBef>
                <a:spcPct val="20000"/>
              </a:spcBef>
              <a:spcAft>
                <a:spcPct val="0"/>
              </a:spcAft>
              <a:buChar char="»"/>
              <a:defRPr sz="2000">
                <a:solidFill>
                  <a:srgbClr val="111111"/>
                </a:solidFill>
                <a:latin typeface="+mn-lt"/>
              </a:defRPr>
            </a:lvl9pPr>
          </a:lstStyle>
          <a:p>
            <a:pPr eaLnBrk="1" hangingPunct="1">
              <a:spcBef>
                <a:spcPts val="1200"/>
              </a:spcBef>
              <a:buFont typeface="Arial" panose="020B0604020202020204" pitchFamily="34" charset="0"/>
              <a:buChar char="•"/>
            </a:pPr>
            <a:r>
              <a:rPr lang="en-US" altLang="en-US" sz="2400" kern="0" dirty="0">
                <a:effectLst/>
              </a:rPr>
              <a:t>In year 1, all customer classes realize a bill reduction as the Regulatory Adjustment Charge of $0.0076/kwh is reduced to zero</a:t>
            </a:r>
          </a:p>
          <a:p>
            <a:pPr eaLnBrk="1" hangingPunct="1">
              <a:spcBef>
                <a:spcPts val="1200"/>
              </a:spcBef>
              <a:buFont typeface="Arial" panose="020B0604020202020204" pitchFamily="34" charset="0"/>
              <a:buChar char="•"/>
            </a:pPr>
            <a:r>
              <a:rPr lang="en-US" altLang="en-US" sz="2400" kern="0" dirty="0">
                <a:effectLst/>
              </a:rPr>
              <a:t>In year 2, commercial rates will remain steady or experience continued decline, while residential customers will experience increases due to Proposition 26 requirements</a:t>
            </a:r>
          </a:p>
          <a:p>
            <a:pPr eaLnBrk="1" hangingPunct="1">
              <a:spcBef>
                <a:spcPts val="1200"/>
              </a:spcBef>
              <a:buFont typeface="Arial" panose="020B0604020202020204" pitchFamily="34" charset="0"/>
              <a:buChar char="•"/>
            </a:pPr>
            <a:r>
              <a:rPr lang="en-US" altLang="en-US" sz="2400" kern="0" dirty="0">
                <a:effectLst/>
              </a:rPr>
              <a:t>To reduce the impact on residential customers required by Proposition 26, GWP will phase in the required rate adjustments over 9 years starting in FY 2019-2020</a:t>
            </a:r>
          </a:p>
        </p:txBody>
      </p:sp>
    </p:spTree>
    <p:extLst>
      <p:ext uri="{BB962C8B-B14F-4D97-AF65-F5344CB8AC3E}">
        <p14:creationId xmlns:p14="http://schemas.microsoft.com/office/powerpoint/2010/main" val="8219444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ltLang="en-US" sz="3600" dirty="0"/>
              <a:t>Revenue Adjustments/</a:t>
            </a:r>
            <a:br>
              <a:rPr lang="en-US" altLang="en-US" sz="3600" dirty="0"/>
            </a:br>
            <a:r>
              <a:rPr lang="en-US" altLang="en-US" sz="3600" dirty="0"/>
              <a:t>Prop 26 Structural Changes</a:t>
            </a:r>
          </a:p>
        </p:txBody>
      </p:sp>
      <p:pic>
        <p:nvPicPr>
          <p:cNvPr id="18436" name="Picture 6" descr="GWP_Logo_White.png                                             000FB06DOneTouch4 Plus-1               7C2604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0650" y="260350"/>
            <a:ext cx="1109663"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Slide Number Placeholder 5"/>
          <p:cNvSpPr txBox="1">
            <a:spLocks/>
          </p:cNvSpPr>
          <p:nvPr/>
        </p:nvSpPr>
        <p:spPr bwMode="auto">
          <a:xfrm>
            <a:off x="7010400" y="64008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rgbClr val="111111"/>
                </a:solidFill>
                <a:latin typeface="Avenir LT Std 45 Book" pitchFamily="34" charset="0"/>
              </a:defRPr>
            </a:lvl1pPr>
            <a:lvl2pPr marL="742950" indent="-285750" eaLnBrk="0" hangingPunct="0">
              <a:spcBef>
                <a:spcPct val="20000"/>
              </a:spcBef>
              <a:buChar char="–"/>
              <a:defRPr sz="2800">
                <a:solidFill>
                  <a:srgbClr val="111111"/>
                </a:solidFill>
                <a:latin typeface="Avenir LT Std 45 Book" pitchFamily="34" charset="0"/>
              </a:defRPr>
            </a:lvl2pPr>
            <a:lvl3pPr marL="1143000" indent="-228600" eaLnBrk="0" hangingPunct="0">
              <a:spcBef>
                <a:spcPct val="20000"/>
              </a:spcBef>
              <a:buChar char="•"/>
              <a:defRPr sz="2400">
                <a:solidFill>
                  <a:srgbClr val="111111"/>
                </a:solidFill>
                <a:latin typeface="Avenir LT Std 45 Book" pitchFamily="34" charset="0"/>
              </a:defRPr>
            </a:lvl3pPr>
            <a:lvl4pPr marL="1600200" indent="-228600" eaLnBrk="0" hangingPunct="0">
              <a:spcBef>
                <a:spcPct val="20000"/>
              </a:spcBef>
              <a:buChar char="–"/>
              <a:defRPr sz="2000">
                <a:solidFill>
                  <a:srgbClr val="111111"/>
                </a:solidFill>
                <a:latin typeface="Avenir LT Std 45 Book" pitchFamily="34" charset="0"/>
              </a:defRPr>
            </a:lvl4pPr>
            <a:lvl5pPr marL="2057400" indent="-228600" eaLnBrk="0" hangingPunct="0">
              <a:spcBef>
                <a:spcPct val="20000"/>
              </a:spcBef>
              <a:buChar char="»"/>
              <a:defRPr sz="2000">
                <a:solidFill>
                  <a:srgbClr val="111111"/>
                </a:solidFill>
                <a:latin typeface="Avenir LT Std 45 Book" pitchFamily="34" charset="0"/>
              </a:defRPr>
            </a:lvl5pPr>
            <a:lvl6pPr marL="2514600" indent="-228600" eaLnBrk="0" fontAlgn="base" hangingPunct="0">
              <a:spcBef>
                <a:spcPct val="20000"/>
              </a:spcBef>
              <a:spcAft>
                <a:spcPct val="0"/>
              </a:spcAft>
              <a:buChar char="»"/>
              <a:defRPr sz="2000">
                <a:solidFill>
                  <a:srgbClr val="111111"/>
                </a:solidFill>
                <a:latin typeface="Avenir LT Std 45 Book" pitchFamily="34" charset="0"/>
              </a:defRPr>
            </a:lvl6pPr>
            <a:lvl7pPr marL="2971800" indent="-228600" eaLnBrk="0" fontAlgn="base" hangingPunct="0">
              <a:spcBef>
                <a:spcPct val="20000"/>
              </a:spcBef>
              <a:spcAft>
                <a:spcPct val="0"/>
              </a:spcAft>
              <a:buChar char="»"/>
              <a:defRPr sz="2000">
                <a:solidFill>
                  <a:srgbClr val="111111"/>
                </a:solidFill>
                <a:latin typeface="Avenir LT Std 45 Book" pitchFamily="34" charset="0"/>
              </a:defRPr>
            </a:lvl7pPr>
            <a:lvl8pPr marL="3429000" indent="-228600" eaLnBrk="0" fontAlgn="base" hangingPunct="0">
              <a:spcBef>
                <a:spcPct val="20000"/>
              </a:spcBef>
              <a:spcAft>
                <a:spcPct val="0"/>
              </a:spcAft>
              <a:buChar char="»"/>
              <a:defRPr sz="2000">
                <a:solidFill>
                  <a:srgbClr val="111111"/>
                </a:solidFill>
                <a:latin typeface="Avenir LT Std 45 Book" pitchFamily="34" charset="0"/>
              </a:defRPr>
            </a:lvl8pPr>
            <a:lvl9pPr marL="3886200" indent="-228600" eaLnBrk="0" fontAlgn="base" hangingPunct="0">
              <a:spcBef>
                <a:spcPct val="20000"/>
              </a:spcBef>
              <a:spcAft>
                <a:spcPct val="0"/>
              </a:spcAft>
              <a:buChar char="»"/>
              <a:defRPr sz="2000">
                <a:solidFill>
                  <a:srgbClr val="111111"/>
                </a:solidFill>
                <a:latin typeface="Avenir LT Std 45 Book" pitchFamily="34" charset="0"/>
              </a:defRPr>
            </a:lvl9pPr>
          </a:lstStyle>
          <a:p>
            <a:pPr algn="ctr" eaLnBrk="1" hangingPunct="1">
              <a:spcBef>
                <a:spcPct val="0"/>
              </a:spcBef>
              <a:buFontTx/>
              <a:buNone/>
            </a:pPr>
            <a:r>
              <a:rPr lang="en-US" altLang="en-US" sz="1800" dirty="0">
                <a:solidFill>
                  <a:schemeClr val="tx1"/>
                </a:solidFill>
                <a:effectLst/>
                <a:latin typeface="Arial" charset="0"/>
              </a:rPr>
              <a:t>Slide </a:t>
            </a:r>
            <a:fld id="{CEFC6507-A79C-4FA6-B27E-15969202C82F}" type="slidenum">
              <a:rPr lang="en-US" altLang="en-US" sz="1800">
                <a:solidFill>
                  <a:schemeClr val="tx1"/>
                </a:solidFill>
                <a:effectLst/>
                <a:latin typeface="Arial" charset="0"/>
              </a:rPr>
              <a:pPr algn="ctr" eaLnBrk="1" hangingPunct="1">
                <a:spcBef>
                  <a:spcPct val="0"/>
                </a:spcBef>
                <a:buFontTx/>
                <a:buNone/>
              </a:pPr>
              <a:t>38</a:t>
            </a:fld>
            <a:endParaRPr lang="en-US" altLang="en-US" sz="1800" dirty="0">
              <a:solidFill>
                <a:schemeClr val="tx1"/>
              </a:solidFill>
              <a:effectLst/>
              <a:latin typeface="Arial" charset="0"/>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 y="1622425"/>
            <a:ext cx="8595360" cy="333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54525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altLang="en-US" sz="3600" dirty="0"/>
              <a:t>Electric Demand (MWh)</a:t>
            </a:r>
          </a:p>
        </p:txBody>
      </p:sp>
      <p:pic>
        <p:nvPicPr>
          <p:cNvPr id="23556" name="Picture 6" descr="GWP_Logo_White.png                                             000FB06DOneTouch4 Plus-1               7C2604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0650" y="260350"/>
            <a:ext cx="1109663"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Slide Number Placeholder 5"/>
          <p:cNvSpPr txBox="1">
            <a:spLocks/>
          </p:cNvSpPr>
          <p:nvPr/>
        </p:nvSpPr>
        <p:spPr bwMode="auto">
          <a:xfrm>
            <a:off x="7010400" y="64008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rgbClr val="111111"/>
                </a:solidFill>
                <a:latin typeface="Avenir LT Std 45 Book" pitchFamily="34" charset="0"/>
              </a:defRPr>
            </a:lvl1pPr>
            <a:lvl2pPr marL="742950" indent="-285750" eaLnBrk="0" hangingPunct="0">
              <a:spcBef>
                <a:spcPct val="20000"/>
              </a:spcBef>
              <a:buChar char="–"/>
              <a:defRPr sz="2800">
                <a:solidFill>
                  <a:srgbClr val="111111"/>
                </a:solidFill>
                <a:latin typeface="Avenir LT Std 45 Book" pitchFamily="34" charset="0"/>
              </a:defRPr>
            </a:lvl2pPr>
            <a:lvl3pPr marL="1143000" indent="-228600" eaLnBrk="0" hangingPunct="0">
              <a:spcBef>
                <a:spcPct val="20000"/>
              </a:spcBef>
              <a:buChar char="•"/>
              <a:defRPr sz="2400">
                <a:solidFill>
                  <a:srgbClr val="111111"/>
                </a:solidFill>
                <a:latin typeface="Avenir LT Std 45 Book" pitchFamily="34" charset="0"/>
              </a:defRPr>
            </a:lvl3pPr>
            <a:lvl4pPr marL="1600200" indent="-228600" eaLnBrk="0" hangingPunct="0">
              <a:spcBef>
                <a:spcPct val="20000"/>
              </a:spcBef>
              <a:buChar char="–"/>
              <a:defRPr sz="2000">
                <a:solidFill>
                  <a:srgbClr val="111111"/>
                </a:solidFill>
                <a:latin typeface="Avenir LT Std 45 Book" pitchFamily="34" charset="0"/>
              </a:defRPr>
            </a:lvl4pPr>
            <a:lvl5pPr marL="2057400" indent="-228600" eaLnBrk="0" hangingPunct="0">
              <a:spcBef>
                <a:spcPct val="20000"/>
              </a:spcBef>
              <a:buChar char="»"/>
              <a:defRPr sz="2000">
                <a:solidFill>
                  <a:srgbClr val="111111"/>
                </a:solidFill>
                <a:latin typeface="Avenir LT Std 45 Book" pitchFamily="34" charset="0"/>
              </a:defRPr>
            </a:lvl5pPr>
            <a:lvl6pPr marL="2514600" indent="-228600" eaLnBrk="0" fontAlgn="base" hangingPunct="0">
              <a:spcBef>
                <a:spcPct val="20000"/>
              </a:spcBef>
              <a:spcAft>
                <a:spcPct val="0"/>
              </a:spcAft>
              <a:buChar char="»"/>
              <a:defRPr sz="2000">
                <a:solidFill>
                  <a:srgbClr val="111111"/>
                </a:solidFill>
                <a:latin typeface="Avenir LT Std 45 Book" pitchFamily="34" charset="0"/>
              </a:defRPr>
            </a:lvl6pPr>
            <a:lvl7pPr marL="2971800" indent="-228600" eaLnBrk="0" fontAlgn="base" hangingPunct="0">
              <a:spcBef>
                <a:spcPct val="20000"/>
              </a:spcBef>
              <a:spcAft>
                <a:spcPct val="0"/>
              </a:spcAft>
              <a:buChar char="»"/>
              <a:defRPr sz="2000">
                <a:solidFill>
                  <a:srgbClr val="111111"/>
                </a:solidFill>
                <a:latin typeface="Avenir LT Std 45 Book" pitchFamily="34" charset="0"/>
              </a:defRPr>
            </a:lvl7pPr>
            <a:lvl8pPr marL="3429000" indent="-228600" eaLnBrk="0" fontAlgn="base" hangingPunct="0">
              <a:spcBef>
                <a:spcPct val="20000"/>
              </a:spcBef>
              <a:spcAft>
                <a:spcPct val="0"/>
              </a:spcAft>
              <a:buChar char="»"/>
              <a:defRPr sz="2000">
                <a:solidFill>
                  <a:srgbClr val="111111"/>
                </a:solidFill>
                <a:latin typeface="Avenir LT Std 45 Book" pitchFamily="34" charset="0"/>
              </a:defRPr>
            </a:lvl8pPr>
            <a:lvl9pPr marL="3886200" indent="-228600" eaLnBrk="0" fontAlgn="base" hangingPunct="0">
              <a:spcBef>
                <a:spcPct val="20000"/>
              </a:spcBef>
              <a:spcAft>
                <a:spcPct val="0"/>
              </a:spcAft>
              <a:buChar char="»"/>
              <a:defRPr sz="2000">
                <a:solidFill>
                  <a:srgbClr val="111111"/>
                </a:solidFill>
                <a:latin typeface="Avenir LT Std 45 Book" pitchFamily="34" charset="0"/>
              </a:defRPr>
            </a:lvl9pPr>
          </a:lstStyle>
          <a:p>
            <a:pPr algn="ctr" eaLnBrk="1" hangingPunct="1">
              <a:spcBef>
                <a:spcPct val="0"/>
              </a:spcBef>
              <a:buFontTx/>
              <a:buNone/>
            </a:pPr>
            <a:r>
              <a:rPr lang="en-US" altLang="en-US" sz="1800" dirty="0">
                <a:solidFill>
                  <a:schemeClr val="tx1"/>
                </a:solidFill>
                <a:effectLst/>
                <a:latin typeface="Arial" charset="0"/>
              </a:rPr>
              <a:t>Slide </a:t>
            </a:r>
            <a:fld id="{F8642ACA-226D-4F47-AA26-D53C4AAC4A40}" type="slidenum">
              <a:rPr lang="en-US" altLang="en-US" sz="1800">
                <a:solidFill>
                  <a:schemeClr val="tx1"/>
                </a:solidFill>
                <a:effectLst/>
                <a:latin typeface="Arial" charset="0"/>
              </a:rPr>
              <a:pPr algn="ctr" eaLnBrk="1" hangingPunct="1">
                <a:spcBef>
                  <a:spcPct val="0"/>
                </a:spcBef>
                <a:buFontTx/>
                <a:buNone/>
              </a:pPr>
              <a:t>39</a:t>
            </a:fld>
            <a:endParaRPr lang="en-US" altLang="en-US" sz="1800" dirty="0">
              <a:solidFill>
                <a:schemeClr val="tx1"/>
              </a:solidFill>
              <a:effectLst/>
              <a:latin typeface="Arial" charset="0"/>
            </a:endParaRPr>
          </a:p>
        </p:txBody>
      </p:sp>
      <p:pic>
        <p:nvPicPr>
          <p:cNvPr id="1229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875" y="1257300"/>
            <a:ext cx="8602663" cy="521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12904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ltLang="en-US" sz="3600" dirty="0"/>
              <a:t>Background</a:t>
            </a:r>
          </a:p>
        </p:txBody>
      </p:sp>
      <p:pic>
        <p:nvPicPr>
          <p:cNvPr id="18436" name="Picture 6" descr="GWP_Logo_White.png                                             000FB06DOneTouch4 Plus-1               7C2604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0650" y="260350"/>
            <a:ext cx="1109663"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Slide Number Placeholder 5"/>
          <p:cNvSpPr txBox="1">
            <a:spLocks/>
          </p:cNvSpPr>
          <p:nvPr/>
        </p:nvSpPr>
        <p:spPr bwMode="auto">
          <a:xfrm>
            <a:off x="7010400" y="64008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rgbClr val="111111"/>
                </a:solidFill>
                <a:latin typeface="Avenir LT Std 45 Book" pitchFamily="34" charset="0"/>
              </a:defRPr>
            </a:lvl1pPr>
            <a:lvl2pPr marL="742950" indent="-285750" eaLnBrk="0" hangingPunct="0">
              <a:spcBef>
                <a:spcPct val="20000"/>
              </a:spcBef>
              <a:buChar char="–"/>
              <a:defRPr sz="2800">
                <a:solidFill>
                  <a:srgbClr val="111111"/>
                </a:solidFill>
                <a:latin typeface="Avenir LT Std 45 Book" pitchFamily="34" charset="0"/>
              </a:defRPr>
            </a:lvl2pPr>
            <a:lvl3pPr marL="1143000" indent="-228600" eaLnBrk="0" hangingPunct="0">
              <a:spcBef>
                <a:spcPct val="20000"/>
              </a:spcBef>
              <a:buChar char="•"/>
              <a:defRPr sz="2400">
                <a:solidFill>
                  <a:srgbClr val="111111"/>
                </a:solidFill>
                <a:latin typeface="Avenir LT Std 45 Book" pitchFamily="34" charset="0"/>
              </a:defRPr>
            </a:lvl3pPr>
            <a:lvl4pPr marL="1600200" indent="-228600" eaLnBrk="0" hangingPunct="0">
              <a:spcBef>
                <a:spcPct val="20000"/>
              </a:spcBef>
              <a:buChar char="–"/>
              <a:defRPr sz="2000">
                <a:solidFill>
                  <a:srgbClr val="111111"/>
                </a:solidFill>
                <a:latin typeface="Avenir LT Std 45 Book" pitchFamily="34" charset="0"/>
              </a:defRPr>
            </a:lvl4pPr>
            <a:lvl5pPr marL="2057400" indent="-228600" eaLnBrk="0" hangingPunct="0">
              <a:spcBef>
                <a:spcPct val="20000"/>
              </a:spcBef>
              <a:buChar char="»"/>
              <a:defRPr sz="2000">
                <a:solidFill>
                  <a:srgbClr val="111111"/>
                </a:solidFill>
                <a:latin typeface="Avenir LT Std 45 Book" pitchFamily="34" charset="0"/>
              </a:defRPr>
            </a:lvl5pPr>
            <a:lvl6pPr marL="2514600" indent="-228600" eaLnBrk="0" fontAlgn="base" hangingPunct="0">
              <a:spcBef>
                <a:spcPct val="20000"/>
              </a:spcBef>
              <a:spcAft>
                <a:spcPct val="0"/>
              </a:spcAft>
              <a:buChar char="»"/>
              <a:defRPr sz="2000">
                <a:solidFill>
                  <a:srgbClr val="111111"/>
                </a:solidFill>
                <a:latin typeface="Avenir LT Std 45 Book" pitchFamily="34" charset="0"/>
              </a:defRPr>
            </a:lvl6pPr>
            <a:lvl7pPr marL="2971800" indent="-228600" eaLnBrk="0" fontAlgn="base" hangingPunct="0">
              <a:spcBef>
                <a:spcPct val="20000"/>
              </a:spcBef>
              <a:spcAft>
                <a:spcPct val="0"/>
              </a:spcAft>
              <a:buChar char="»"/>
              <a:defRPr sz="2000">
                <a:solidFill>
                  <a:srgbClr val="111111"/>
                </a:solidFill>
                <a:latin typeface="Avenir LT Std 45 Book" pitchFamily="34" charset="0"/>
              </a:defRPr>
            </a:lvl7pPr>
            <a:lvl8pPr marL="3429000" indent="-228600" eaLnBrk="0" fontAlgn="base" hangingPunct="0">
              <a:spcBef>
                <a:spcPct val="20000"/>
              </a:spcBef>
              <a:spcAft>
                <a:spcPct val="0"/>
              </a:spcAft>
              <a:buChar char="»"/>
              <a:defRPr sz="2000">
                <a:solidFill>
                  <a:srgbClr val="111111"/>
                </a:solidFill>
                <a:latin typeface="Avenir LT Std 45 Book" pitchFamily="34" charset="0"/>
              </a:defRPr>
            </a:lvl8pPr>
            <a:lvl9pPr marL="3886200" indent="-228600" eaLnBrk="0" fontAlgn="base" hangingPunct="0">
              <a:spcBef>
                <a:spcPct val="20000"/>
              </a:spcBef>
              <a:spcAft>
                <a:spcPct val="0"/>
              </a:spcAft>
              <a:buChar char="»"/>
              <a:defRPr sz="2000">
                <a:solidFill>
                  <a:srgbClr val="111111"/>
                </a:solidFill>
                <a:latin typeface="Avenir LT Std 45 Book" pitchFamily="34" charset="0"/>
              </a:defRPr>
            </a:lvl9pPr>
          </a:lstStyle>
          <a:p>
            <a:pPr algn="ctr" eaLnBrk="1" hangingPunct="1">
              <a:spcBef>
                <a:spcPct val="0"/>
              </a:spcBef>
              <a:buFontTx/>
              <a:buNone/>
            </a:pPr>
            <a:r>
              <a:rPr lang="en-US" altLang="en-US" sz="1800" dirty="0">
                <a:solidFill>
                  <a:schemeClr val="tx1"/>
                </a:solidFill>
                <a:effectLst/>
                <a:latin typeface="Arial" charset="0"/>
              </a:rPr>
              <a:t>Slide </a:t>
            </a:r>
            <a:fld id="{CEFC6507-A79C-4FA6-B27E-15969202C82F}" type="slidenum">
              <a:rPr lang="en-US" altLang="en-US" sz="1800">
                <a:solidFill>
                  <a:schemeClr val="tx1"/>
                </a:solidFill>
                <a:effectLst/>
                <a:latin typeface="Arial" charset="0"/>
              </a:rPr>
              <a:pPr algn="ctr" eaLnBrk="1" hangingPunct="1">
                <a:spcBef>
                  <a:spcPct val="0"/>
                </a:spcBef>
                <a:buFontTx/>
                <a:buNone/>
              </a:pPr>
              <a:t>4</a:t>
            </a:fld>
            <a:endParaRPr lang="en-US" altLang="en-US" sz="1800" dirty="0">
              <a:solidFill>
                <a:schemeClr val="tx1"/>
              </a:solidFill>
              <a:effectLst/>
              <a:latin typeface="Arial" charset="0"/>
            </a:endParaRPr>
          </a:p>
        </p:txBody>
      </p:sp>
      <p:sp>
        <p:nvSpPr>
          <p:cNvPr id="5" name="Rectangle 4"/>
          <p:cNvSpPr txBox="1">
            <a:spLocks/>
          </p:cNvSpPr>
          <p:nvPr/>
        </p:nvSpPr>
        <p:spPr bwMode="auto">
          <a:xfrm>
            <a:off x="457200" y="1076325"/>
            <a:ext cx="66294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111111"/>
                </a:solidFill>
                <a:latin typeface="+mn-lt"/>
                <a:ea typeface="+mn-ea"/>
                <a:cs typeface="+mn-cs"/>
              </a:defRPr>
            </a:lvl1pPr>
            <a:lvl2pPr marL="742950" indent="-285750" algn="l" rtl="0" eaLnBrk="0" fontAlgn="base" hangingPunct="0">
              <a:spcBef>
                <a:spcPct val="20000"/>
              </a:spcBef>
              <a:spcAft>
                <a:spcPct val="0"/>
              </a:spcAft>
              <a:buChar char="–"/>
              <a:defRPr sz="2800">
                <a:solidFill>
                  <a:srgbClr val="111111"/>
                </a:solidFill>
                <a:latin typeface="+mn-lt"/>
              </a:defRPr>
            </a:lvl2pPr>
            <a:lvl3pPr marL="1143000" indent="-228600" algn="l" rtl="0" eaLnBrk="0" fontAlgn="base" hangingPunct="0">
              <a:spcBef>
                <a:spcPct val="20000"/>
              </a:spcBef>
              <a:spcAft>
                <a:spcPct val="0"/>
              </a:spcAft>
              <a:buChar char="•"/>
              <a:defRPr sz="2400">
                <a:solidFill>
                  <a:srgbClr val="111111"/>
                </a:solidFill>
                <a:latin typeface="+mn-lt"/>
              </a:defRPr>
            </a:lvl3pPr>
            <a:lvl4pPr marL="1600200" indent="-228600" algn="l" rtl="0" eaLnBrk="0" fontAlgn="base" hangingPunct="0">
              <a:spcBef>
                <a:spcPct val="20000"/>
              </a:spcBef>
              <a:spcAft>
                <a:spcPct val="0"/>
              </a:spcAft>
              <a:buChar char="–"/>
              <a:defRPr sz="2000">
                <a:solidFill>
                  <a:srgbClr val="111111"/>
                </a:solidFill>
                <a:latin typeface="+mn-lt"/>
              </a:defRPr>
            </a:lvl4pPr>
            <a:lvl5pPr marL="2057400" indent="-228600" algn="l" rtl="0" eaLnBrk="0" fontAlgn="base" hangingPunct="0">
              <a:spcBef>
                <a:spcPct val="20000"/>
              </a:spcBef>
              <a:spcAft>
                <a:spcPct val="0"/>
              </a:spcAft>
              <a:buChar char="»"/>
              <a:defRPr sz="2000">
                <a:solidFill>
                  <a:srgbClr val="111111"/>
                </a:solidFill>
                <a:latin typeface="+mn-lt"/>
              </a:defRPr>
            </a:lvl5pPr>
            <a:lvl6pPr marL="2514600" indent="-228600" algn="l" rtl="0" fontAlgn="base">
              <a:spcBef>
                <a:spcPct val="20000"/>
              </a:spcBef>
              <a:spcAft>
                <a:spcPct val="0"/>
              </a:spcAft>
              <a:buChar char="»"/>
              <a:defRPr sz="2000">
                <a:solidFill>
                  <a:srgbClr val="111111"/>
                </a:solidFill>
                <a:latin typeface="+mn-lt"/>
              </a:defRPr>
            </a:lvl6pPr>
            <a:lvl7pPr marL="2971800" indent="-228600" algn="l" rtl="0" fontAlgn="base">
              <a:spcBef>
                <a:spcPct val="20000"/>
              </a:spcBef>
              <a:spcAft>
                <a:spcPct val="0"/>
              </a:spcAft>
              <a:buChar char="»"/>
              <a:defRPr sz="2000">
                <a:solidFill>
                  <a:srgbClr val="111111"/>
                </a:solidFill>
                <a:latin typeface="+mn-lt"/>
              </a:defRPr>
            </a:lvl7pPr>
            <a:lvl8pPr marL="3429000" indent="-228600" algn="l" rtl="0" fontAlgn="base">
              <a:spcBef>
                <a:spcPct val="20000"/>
              </a:spcBef>
              <a:spcAft>
                <a:spcPct val="0"/>
              </a:spcAft>
              <a:buChar char="»"/>
              <a:defRPr sz="2000">
                <a:solidFill>
                  <a:srgbClr val="111111"/>
                </a:solidFill>
                <a:latin typeface="+mn-lt"/>
              </a:defRPr>
            </a:lvl8pPr>
            <a:lvl9pPr marL="3886200" indent="-228600" algn="l" rtl="0" fontAlgn="base">
              <a:spcBef>
                <a:spcPct val="20000"/>
              </a:spcBef>
              <a:spcAft>
                <a:spcPct val="0"/>
              </a:spcAft>
              <a:buChar char="»"/>
              <a:defRPr sz="2000">
                <a:solidFill>
                  <a:srgbClr val="111111"/>
                </a:solidFill>
                <a:latin typeface="+mn-lt"/>
              </a:defRPr>
            </a:lvl9pPr>
          </a:lstStyle>
          <a:p>
            <a:pPr eaLnBrk="1" hangingPunct="1">
              <a:spcBef>
                <a:spcPts val="1200"/>
              </a:spcBef>
              <a:buFont typeface="Arial" panose="020B0604020202020204" pitchFamily="34" charset="0"/>
              <a:buChar char="•"/>
            </a:pPr>
            <a:r>
              <a:rPr lang="en-US" altLang="en-US" sz="2000" kern="0" dirty="0">
                <a:effectLst/>
              </a:rPr>
              <a:t>PBC Programs have been provided pursuant to State Mandate since January 1, 1998</a:t>
            </a:r>
          </a:p>
          <a:p>
            <a:pPr eaLnBrk="1" hangingPunct="1">
              <a:spcBef>
                <a:spcPts val="1200"/>
              </a:spcBef>
              <a:buFont typeface="Arial" panose="020B0604020202020204" pitchFamily="34" charset="0"/>
              <a:buChar char="•"/>
            </a:pPr>
            <a:r>
              <a:rPr lang="en-US" altLang="en-US" sz="2000" kern="0" dirty="0">
                <a:effectLst/>
              </a:rPr>
              <a:t>PBC is funded by a separate fee on electric bills</a:t>
            </a:r>
          </a:p>
          <a:p>
            <a:pPr eaLnBrk="1" hangingPunct="1">
              <a:spcBef>
                <a:spcPts val="1200"/>
              </a:spcBef>
              <a:buFont typeface="Arial" panose="020B0604020202020204" pitchFamily="34" charset="0"/>
              <a:buChar char="•"/>
            </a:pPr>
            <a:r>
              <a:rPr lang="en-US" altLang="en-US" sz="2000" kern="0" dirty="0">
                <a:effectLst/>
              </a:rPr>
              <a:t>Funds must be used for programs in one or more of the categories:</a:t>
            </a:r>
          </a:p>
          <a:p>
            <a:pPr lvl="1" indent="-342900" eaLnBrk="1" hangingPunct="1">
              <a:spcBef>
                <a:spcPts val="1200"/>
              </a:spcBef>
              <a:buFont typeface="Arial" panose="020B0604020202020204" pitchFamily="34" charset="0"/>
              <a:buChar char="•"/>
            </a:pPr>
            <a:r>
              <a:rPr lang="en-US" altLang="en-US" sz="1800" kern="0" dirty="0">
                <a:effectLst/>
              </a:rPr>
              <a:t>Cost-effective energy efficiency and conservation programs</a:t>
            </a:r>
          </a:p>
          <a:p>
            <a:pPr lvl="1" indent="-342900" eaLnBrk="1" hangingPunct="1">
              <a:spcBef>
                <a:spcPts val="1200"/>
              </a:spcBef>
              <a:buFont typeface="Arial" panose="020B0604020202020204" pitchFamily="34" charset="0"/>
              <a:buChar char="•"/>
            </a:pPr>
            <a:r>
              <a:rPr lang="en-US" altLang="en-US" sz="1800" kern="0" dirty="0">
                <a:effectLst/>
              </a:rPr>
              <a:t>New investments in renewable energy resources</a:t>
            </a:r>
          </a:p>
          <a:p>
            <a:pPr lvl="1" indent="-342900" eaLnBrk="1" hangingPunct="1">
              <a:spcBef>
                <a:spcPts val="1200"/>
              </a:spcBef>
              <a:buFont typeface="Arial" panose="020B0604020202020204" pitchFamily="34" charset="0"/>
              <a:buChar char="•"/>
            </a:pPr>
            <a:r>
              <a:rPr lang="en-US" altLang="en-US" sz="1800" kern="0" dirty="0">
                <a:effectLst/>
              </a:rPr>
              <a:t>Research, development and demonstration programs</a:t>
            </a:r>
          </a:p>
          <a:p>
            <a:pPr lvl="1" indent="-342900" eaLnBrk="1" hangingPunct="1">
              <a:spcBef>
                <a:spcPts val="1200"/>
              </a:spcBef>
              <a:buFont typeface="Arial" panose="020B0604020202020204" pitchFamily="34" charset="0"/>
              <a:buChar char="•"/>
            </a:pPr>
            <a:r>
              <a:rPr lang="en-US" altLang="en-US" sz="1800" kern="0" dirty="0">
                <a:effectLst/>
              </a:rPr>
              <a:t>Programs for low-income electricity customers</a:t>
            </a:r>
          </a:p>
          <a:p>
            <a:pPr eaLnBrk="1" hangingPunct="1">
              <a:spcBef>
                <a:spcPts val="1200"/>
              </a:spcBef>
              <a:buFont typeface="Arial" panose="020B0604020202020204" pitchFamily="34" charset="0"/>
              <a:buChar char="•"/>
            </a:pPr>
            <a:r>
              <a:rPr lang="en-US" altLang="en-US" sz="2000" kern="0" dirty="0">
                <a:effectLst/>
              </a:rPr>
              <a:t>The current charge is 3.6% of retail electric revenues</a:t>
            </a:r>
          </a:p>
        </p:txBody>
      </p:sp>
    </p:spTree>
    <p:extLst>
      <p:ext uri="{BB962C8B-B14F-4D97-AF65-F5344CB8AC3E}">
        <p14:creationId xmlns:p14="http://schemas.microsoft.com/office/powerpoint/2010/main" val="38035574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ltLang="en-US" sz="3600" dirty="0"/>
              <a:t>Residential Monthly Bill</a:t>
            </a:r>
          </a:p>
        </p:txBody>
      </p:sp>
      <p:pic>
        <p:nvPicPr>
          <p:cNvPr id="14340" name="Picture 6" descr="GWP_Logo_White.png                                             000FB06DOneTouch4 Plus-1               7C2604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0650" y="260350"/>
            <a:ext cx="1109663"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Slide Number Placeholder 5"/>
          <p:cNvSpPr txBox="1">
            <a:spLocks/>
          </p:cNvSpPr>
          <p:nvPr/>
        </p:nvSpPr>
        <p:spPr bwMode="auto">
          <a:xfrm>
            <a:off x="7010400" y="64008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rgbClr val="111111"/>
                </a:solidFill>
                <a:latin typeface="Avenir LT Std 45 Book" pitchFamily="34" charset="0"/>
              </a:defRPr>
            </a:lvl1pPr>
            <a:lvl2pPr marL="742950" indent="-285750" eaLnBrk="0" hangingPunct="0">
              <a:spcBef>
                <a:spcPct val="20000"/>
              </a:spcBef>
              <a:buChar char="–"/>
              <a:defRPr sz="2800">
                <a:solidFill>
                  <a:srgbClr val="111111"/>
                </a:solidFill>
                <a:latin typeface="Avenir LT Std 45 Book" pitchFamily="34" charset="0"/>
              </a:defRPr>
            </a:lvl2pPr>
            <a:lvl3pPr marL="1143000" indent="-228600" eaLnBrk="0" hangingPunct="0">
              <a:spcBef>
                <a:spcPct val="20000"/>
              </a:spcBef>
              <a:buChar char="•"/>
              <a:defRPr sz="2400">
                <a:solidFill>
                  <a:srgbClr val="111111"/>
                </a:solidFill>
                <a:latin typeface="Avenir LT Std 45 Book" pitchFamily="34" charset="0"/>
              </a:defRPr>
            </a:lvl3pPr>
            <a:lvl4pPr marL="1600200" indent="-228600" eaLnBrk="0" hangingPunct="0">
              <a:spcBef>
                <a:spcPct val="20000"/>
              </a:spcBef>
              <a:buChar char="–"/>
              <a:defRPr sz="2000">
                <a:solidFill>
                  <a:srgbClr val="111111"/>
                </a:solidFill>
                <a:latin typeface="Avenir LT Std 45 Book" pitchFamily="34" charset="0"/>
              </a:defRPr>
            </a:lvl4pPr>
            <a:lvl5pPr marL="2057400" indent="-228600" eaLnBrk="0" hangingPunct="0">
              <a:spcBef>
                <a:spcPct val="20000"/>
              </a:spcBef>
              <a:buChar char="»"/>
              <a:defRPr sz="2000">
                <a:solidFill>
                  <a:srgbClr val="111111"/>
                </a:solidFill>
                <a:latin typeface="Avenir LT Std 45 Book" pitchFamily="34" charset="0"/>
              </a:defRPr>
            </a:lvl5pPr>
            <a:lvl6pPr marL="2514600" indent="-228600" eaLnBrk="0" fontAlgn="base" hangingPunct="0">
              <a:spcBef>
                <a:spcPct val="20000"/>
              </a:spcBef>
              <a:spcAft>
                <a:spcPct val="0"/>
              </a:spcAft>
              <a:buChar char="»"/>
              <a:defRPr sz="2000">
                <a:solidFill>
                  <a:srgbClr val="111111"/>
                </a:solidFill>
                <a:latin typeface="Avenir LT Std 45 Book" pitchFamily="34" charset="0"/>
              </a:defRPr>
            </a:lvl6pPr>
            <a:lvl7pPr marL="2971800" indent="-228600" eaLnBrk="0" fontAlgn="base" hangingPunct="0">
              <a:spcBef>
                <a:spcPct val="20000"/>
              </a:spcBef>
              <a:spcAft>
                <a:spcPct val="0"/>
              </a:spcAft>
              <a:buChar char="»"/>
              <a:defRPr sz="2000">
                <a:solidFill>
                  <a:srgbClr val="111111"/>
                </a:solidFill>
                <a:latin typeface="Avenir LT Std 45 Book" pitchFamily="34" charset="0"/>
              </a:defRPr>
            </a:lvl7pPr>
            <a:lvl8pPr marL="3429000" indent="-228600" eaLnBrk="0" fontAlgn="base" hangingPunct="0">
              <a:spcBef>
                <a:spcPct val="20000"/>
              </a:spcBef>
              <a:spcAft>
                <a:spcPct val="0"/>
              </a:spcAft>
              <a:buChar char="»"/>
              <a:defRPr sz="2000">
                <a:solidFill>
                  <a:srgbClr val="111111"/>
                </a:solidFill>
                <a:latin typeface="Avenir LT Std 45 Book" pitchFamily="34" charset="0"/>
              </a:defRPr>
            </a:lvl8pPr>
            <a:lvl9pPr marL="3886200" indent="-228600" eaLnBrk="0" fontAlgn="base" hangingPunct="0">
              <a:spcBef>
                <a:spcPct val="20000"/>
              </a:spcBef>
              <a:spcAft>
                <a:spcPct val="0"/>
              </a:spcAft>
              <a:buChar char="»"/>
              <a:defRPr sz="2000">
                <a:solidFill>
                  <a:srgbClr val="111111"/>
                </a:solidFill>
                <a:latin typeface="Avenir LT Std 45 Book" pitchFamily="34" charset="0"/>
              </a:defRPr>
            </a:lvl9pPr>
          </a:lstStyle>
          <a:p>
            <a:pPr algn="ctr" eaLnBrk="1" hangingPunct="1">
              <a:spcBef>
                <a:spcPct val="0"/>
              </a:spcBef>
              <a:buFontTx/>
              <a:buNone/>
            </a:pPr>
            <a:r>
              <a:rPr lang="en-US" altLang="en-US" sz="1800" dirty="0">
                <a:solidFill>
                  <a:schemeClr val="tx1"/>
                </a:solidFill>
                <a:effectLst/>
                <a:latin typeface="Arial" charset="0"/>
              </a:rPr>
              <a:t>Slide </a:t>
            </a:r>
            <a:fld id="{0CDA7328-6B73-4242-8746-E158B1DA7992}" type="slidenum">
              <a:rPr lang="en-US" altLang="en-US" sz="1800">
                <a:solidFill>
                  <a:schemeClr val="tx1"/>
                </a:solidFill>
                <a:effectLst/>
                <a:latin typeface="Arial" charset="0"/>
              </a:rPr>
              <a:pPr algn="ctr" eaLnBrk="1" hangingPunct="1">
                <a:spcBef>
                  <a:spcPct val="0"/>
                </a:spcBef>
                <a:buFontTx/>
                <a:buNone/>
              </a:pPr>
              <a:t>40</a:t>
            </a:fld>
            <a:endParaRPr lang="en-US" altLang="en-US" sz="1800" dirty="0">
              <a:solidFill>
                <a:schemeClr val="tx1"/>
              </a:solidFill>
              <a:effectLst/>
              <a:latin typeface="Arial" charset="0"/>
            </a:endParaRPr>
          </a:p>
        </p:txBody>
      </p:sp>
      <p:pic>
        <p:nvPicPr>
          <p:cNvPr id="307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875" y="1257300"/>
            <a:ext cx="8602663" cy="521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93810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ltLang="en-US" sz="3600" dirty="0"/>
              <a:t>Low Income Monthly Bill</a:t>
            </a:r>
          </a:p>
        </p:txBody>
      </p:sp>
      <p:pic>
        <p:nvPicPr>
          <p:cNvPr id="14340" name="Picture 6" descr="GWP_Logo_White.png                                             000FB06DOneTouch4 Plus-1               7C2604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0650" y="260350"/>
            <a:ext cx="1109663"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Slide Number Placeholder 5"/>
          <p:cNvSpPr txBox="1">
            <a:spLocks/>
          </p:cNvSpPr>
          <p:nvPr/>
        </p:nvSpPr>
        <p:spPr bwMode="auto">
          <a:xfrm>
            <a:off x="7010400" y="64008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rgbClr val="111111"/>
                </a:solidFill>
                <a:latin typeface="Avenir LT Std 45 Book" pitchFamily="34" charset="0"/>
              </a:defRPr>
            </a:lvl1pPr>
            <a:lvl2pPr marL="742950" indent="-285750" eaLnBrk="0" hangingPunct="0">
              <a:spcBef>
                <a:spcPct val="20000"/>
              </a:spcBef>
              <a:buChar char="–"/>
              <a:defRPr sz="2800">
                <a:solidFill>
                  <a:srgbClr val="111111"/>
                </a:solidFill>
                <a:latin typeface="Avenir LT Std 45 Book" pitchFamily="34" charset="0"/>
              </a:defRPr>
            </a:lvl2pPr>
            <a:lvl3pPr marL="1143000" indent="-228600" eaLnBrk="0" hangingPunct="0">
              <a:spcBef>
                <a:spcPct val="20000"/>
              </a:spcBef>
              <a:buChar char="•"/>
              <a:defRPr sz="2400">
                <a:solidFill>
                  <a:srgbClr val="111111"/>
                </a:solidFill>
                <a:latin typeface="Avenir LT Std 45 Book" pitchFamily="34" charset="0"/>
              </a:defRPr>
            </a:lvl3pPr>
            <a:lvl4pPr marL="1600200" indent="-228600" eaLnBrk="0" hangingPunct="0">
              <a:spcBef>
                <a:spcPct val="20000"/>
              </a:spcBef>
              <a:buChar char="–"/>
              <a:defRPr sz="2000">
                <a:solidFill>
                  <a:srgbClr val="111111"/>
                </a:solidFill>
                <a:latin typeface="Avenir LT Std 45 Book" pitchFamily="34" charset="0"/>
              </a:defRPr>
            </a:lvl4pPr>
            <a:lvl5pPr marL="2057400" indent="-228600" eaLnBrk="0" hangingPunct="0">
              <a:spcBef>
                <a:spcPct val="20000"/>
              </a:spcBef>
              <a:buChar char="»"/>
              <a:defRPr sz="2000">
                <a:solidFill>
                  <a:srgbClr val="111111"/>
                </a:solidFill>
                <a:latin typeface="Avenir LT Std 45 Book" pitchFamily="34" charset="0"/>
              </a:defRPr>
            </a:lvl5pPr>
            <a:lvl6pPr marL="2514600" indent="-228600" eaLnBrk="0" fontAlgn="base" hangingPunct="0">
              <a:spcBef>
                <a:spcPct val="20000"/>
              </a:spcBef>
              <a:spcAft>
                <a:spcPct val="0"/>
              </a:spcAft>
              <a:buChar char="»"/>
              <a:defRPr sz="2000">
                <a:solidFill>
                  <a:srgbClr val="111111"/>
                </a:solidFill>
                <a:latin typeface="Avenir LT Std 45 Book" pitchFamily="34" charset="0"/>
              </a:defRPr>
            </a:lvl6pPr>
            <a:lvl7pPr marL="2971800" indent="-228600" eaLnBrk="0" fontAlgn="base" hangingPunct="0">
              <a:spcBef>
                <a:spcPct val="20000"/>
              </a:spcBef>
              <a:spcAft>
                <a:spcPct val="0"/>
              </a:spcAft>
              <a:buChar char="»"/>
              <a:defRPr sz="2000">
                <a:solidFill>
                  <a:srgbClr val="111111"/>
                </a:solidFill>
                <a:latin typeface="Avenir LT Std 45 Book" pitchFamily="34" charset="0"/>
              </a:defRPr>
            </a:lvl7pPr>
            <a:lvl8pPr marL="3429000" indent="-228600" eaLnBrk="0" fontAlgn="base" hangingPunct="0">
              <a:spcBef>
                <a:spcPct val="20000"/>
              </a:spcBef>
              <a:spcAft>
                <a:spcPct val="0"/>
              </a:spcAft>
              <a:buChar char="»"/>
              <a:defRPr sz="2000">
                <a:solidFill>
                  <a:srgbClr val="111111"/>
                </a:solidFill>
                <a:latin typeface="Avenir LT Std 45 Book" pitchFamily="34" charset="0"/>
              </a:defRPr>
            </a:lvl8pPr>
            <a:lvl9pPr marL="3886200" indent="-228600" eaLnBrk="0" fontAlgn="base" hangingPunct="0">
              <a:spcBef>
                <a:spcPct val="20000"/>
              </a:spcBef>
              <a:spcAft>
                <a:spcPct val="0"/>
              </a:spcAft>
              <a:buChar char="»"/>
              <a:defRPr sz="2000">
                <a:solidFill>
                  <a:srgbClr val="111111"/>
                </a:solidFill>
                <a:latin typeface="Avenir LT Std 45 Book" pitchFamily="34" charset="0"/>
              </a:defRPr>
            </a:lvl9pPr>
          </a:lstStyle>
          <a:p>
            <a:pPr algn="ctr" eaLnBrk="1" hangingPunct="1">
              <a:spcBef>
                <a:spcPct val="0"/>
              </a:spcBef>
              <a:buFontTx/>
              <a:buNone/>
            </a:pPr>
            <a:r>
              <a:rPr lang="en-US" altLang="en-US" sz="1800" dirty="0">
                <a:solidFill>
                  <a:schemeClr val="tx1"/>
                </a:solidFill>
                <a:effectLst/>
                <a:latin typeface="Arial" charset="0"/>
              </a:rPr>
              <a:t>Slide </a:t>
            </a:r>
            <a:fld id="{0CDA7328-6B73-4242-8746-E158B1DA7992}" type="slidenum">
              <a:rPr lang="en-US" altLang="en-US" sz="1800">
                <a:solidFill>
                  <a:schemeClr val="tx1"/>
                </a:solidFill>
                <a:effectLst/>
                <a:latin typeface="Arial" charset="0"/>
              </a:rPr>
              <a:pPr algn="ctr" eaLnBrk="1" hangingPunct="1">
                <a:spcBef>
                  <a:spcPct val="0"/>
                </a:spcBef>
                <a:buFontTx/>
                <a:buNone/>
              </a:pPr>
              <a:t>41</a:t>
            </a:fld>
            <a:endParaRPr lang="en-US" altLang="en-US" sz="1800" dirty="0">
              <a:solidFill>
                <a:schemeClr val="tx1"/>
              </a:solidFill>
              <a:effectLst/>
              <a:latin typeface="Arial" charset="0"/>
            </a:endParaRPr>
          </a:p>
        </p:txBody>
      </p:sp>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875" y="1257300"/>
            <a:ext cx="8602663" cy="521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86723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ltLang="en-US" sz="3600" dirty="0"/>
              <a:t>Residential</a:t>
            </a:r>
            <a:br>
              <a:rPr lang="en-US" altLang="en-US" sz="3600" dirty="0"/>
            </a:br>
            <a:r>
              <a:rPr lang="en-US" altLang="en-US" sz="3600" dirty="0"/>
              <a:t>L1-A Bill Comparisons</a:t>
            </a:r>
          </a:p>
        </p:txBody>
      </p:sp>
      <p:pic>
        <p:nvPicPr>
          <p:cNvPr id="14340" name="Picture 6" descr="GWP_Logo_White.png                                             000FB06DOneTouch4 Plus-1               7C2604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0650" y="260350"/>
            <a:ext cx="1109663"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Slide Number Placeholder 5"/>
          <p:cNvSpPr txBox="1">
            <a:spLocks/>
          </p:cNvSpPr>
          <p:nvPr/>
        </p:nvSpPr>
        <p:spPr bwMode="auto">
          <a:xfrm>
            <a:off x="7010400" y="64008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rgbClr val="111111"/>
                </a:solidFill>
                <a:latin typeface="Avenir LT Std 45 Book" pitchFamily="34" charset="0"/>
              </a:defRPr>
            </a:lvl1pPr>
            <a:lvl2pPr marL="742950" indent="-285750" eaLnBrk="0" hangingPunct="0">
              <a:spcBef>
                <a:spcPct val="20000"/>
              </a:spcBef>
              <a:buChar char="–"/>
              <a:defRPr sz="2800">
                <a:solidFill>
                  <a:srgbClr val="111111"/>
                </a:solidFill>
                <a:latin typeface="Avenir LT Std 45 Book" pitchFamily="34" charset="0"/>
              </a:defRPr>
            </a:lvl2pPr>
            <a:lvl3pPr marL="1143000" indent="-228600" eaLnBrk="0" hangingPunct="0">
              <a:spcBef>
                <a:spcPct val="20000"/>
              </a:spcBef>
              <a:buChar char="•"/>
              <a:defRPr sz="2400">
                <a:solidFill>
                  <a:srgbClr val="111111"/>
                </a:solidFill>
                <a:latin typeface="Avenir LT Std 45 Book" pitchFamily="34" charset="0"/>
              </a:defRPr>
            </a:lvl3pPr>
            <a:lvl4pPr marL="1600200" indent="-228600" eaLnBrk="0" hangingPunct="0">
              <a:spcBef>
                <a:spcPct val="20000"/>
              </a:spcBef>
              <a:buChar char="–"/>
              <a:defRPr sz="2000">
                <a:solidFill>
                  <a:srgbClr val="111111"/>
                </a:solidFill>
                <a:latin typeface="Avenir LT Std 45 Book" pitchFamily="34" charset="0"/>
              </a:defRPr>
            </a:lvl4pPr>
            <a:lvl5pPr marL="2057400" indent="-228600" eaLnBrk="0" hangingPunct="0">
              <a:spcBef>
                <a:spcPct val="20000"/>
              </a:spcBef>
              <a:buChar char="»"/>
              <a:defRPr sz="2000">
                <a:solidFill>
                  <a:srgbClr val="111111"/>
                </a:solidFill>
                <a:latin typeface="Avenir LT Std 45 Book" pitchFamily="34" charset="0"/>
              </a:defRPr>
            </a:lvl5pPr>
            <a:lvl6pPr marL="2514600" indent="-228600" eaLnBrk="0" fontAlgn="base" hangingPunct="0">
              <a:spcBef>
                <a:spcPct val="20000"/>
              </a:spcBef>
              <a:spcAft>
                <a:spcPct val="0"/>
              </a:spcAft>
              <a:buChar char="»"/>
              <a:defRPr sz="2000">
                <a:solidFill>
                  <a:srgbClr val="111111"/>
                </a:solidFill>
                <a:latin typeface="Avenir LT Std 45 Book" pitchFamily="34" charset="0"/>
              </a:defRPr>
            </a:lvl6pPr>
            <a:lvl7pPr marL="2971800" indent="-228600" eaLnBrk="0" fontAlgn="base" hangingPunct="0">
              <a:spcBef>
                <a:spcPct val="20000"/>
              </a:spcBef>
              <a:spcAft>
                <a:spcPct val="0"/>
              </a:spcAft>
              <a:buChar char="»"/>
              <a:defRPr sz="2000">
                <a:solidFill>
                  <a:srgbClr val="111111"/>
                </a:solidFill>
                <a:latin typeface="Avenir LT Std 45 Book" pitchFamily="34" charset="0"/>
              </a:defRPr>
            </a:lvl7pPr>
            <a:lvl8pPr marL="3429000" indent="-228600" eaLnBrk="0" fontAlgn="base" hangingPunct="0">
              <a:spcBef>
                <a:spcPct val="20000"/>
              </a:spcBef>
              <a:spcAft>
                <a:spcPct val="0"/>
              </a:spcAft>
              <a:buChar char="»"/>
              <a:defRPr sz="2000">
                <a:solidFill>
                  <a:srgbClr val="111111"/>
                </a:solidFill>
                <a:latin typeface="Avenir LT Std 45 Book" pitchFamily="34" charset="0"/>
              </a:defRPr>
            </a:lvl8pPr>
            <a:lvl9pPr marL="3886200" indent="-228600" eaLnBrk="0" fontAlgn="base" hangingPunct="0">
              <a:spcBef>
                <a:spcPct val="20000"/>
              </a:spcBef>
              <a:spcAft>
                <a:spcPct val="0"/>
              </a:spcAft>
              <a:buChar char="»"/>
              <a:defRPr sz="2000">
                <a:solidFill>
                  <a:srgbClr val="111111"/>
                </a:solidFill>
                <a:latin typeface="Avenir LT Std 45 Book" pitchFamily="34" charset="0"/>
              </a:defRPr>
            </a:lvl9pPr>
          </a:lstStyle>
          <a:p>
            <a:pPr algn="ctr" eaLnBrk="1" hangingPunct="1">
              <a:spcBef>
                <a:spcPct val="0"/>
              </a:spcBef>
              <a:buFontTx/>
              <a:buNone/>
            </a:pPr>
            <a:r>
              <a:rPr lang="en-US" altLang="en-US" sz="1800" dirty="0">
                <a:solidFill>
                  <a:schemeClr val="tx1"/>
                </a:solidFill>
                <a:effectLst/>
                <a:latin typeface="Arial" charset="0"/>
              </a:rPr>
              <a:t>Slide </a:t>
            </a:r>
            <a:fld id="{0CDA7328-6B73-4242-8746-E158B1DA7992}" type="slidenum">
              <a:rPr lang="en-US" altLang="en-US" sz="1800">
                <a:solidFill>
                  <a:schemeClr val="tx1"/>
                </a:solidFill>
                <a:effectLst/>
                <a:latin typeface="Arial" charset="0"/>
              </a:rPr>
              <a:pPr algn="ctr" eaLnBrk="1" hangingPunct="1">
                <a:spcBef>
                  <a:spcPct val="0"/>
                </a:spcBef>
                <a:buFontTx/>
                <a:buNone/>
              </a:pPr>
              <a:t>42</a:t>
            </a:fld>
            <a:endParaRPr lang="en-US" altLang="en-US" sz="1800" dirty="0">
              <a:solidFill>
                <a:schemeClr val="tx1"/>
              </a:solidFill>
              <a:effectLst/>
              <a:latin typeface="Arial" charset="0"/>
            </a:endParaRPr>
          </a:p>
        </p:txBody>
      </p:sp>
      <p:pic>
        <p:nvPicPr>
          <p:cNvPr id="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875" y="1257300"/>
            <a:ext cx="8602663" cy="521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90997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12700" y="1590675"/>
            <a:ext cx="91313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rgbClr val="0070C0"/>
                </a:solidFill>
                <a:latin typeface="+mj-lt"/>
                <a:ea typeface="+mj-ea"/>
                <a:cs typeface="+mj-cs"/>
              </a:defRPr>
            </a:lvl1pPr>
            <a:lvl2pPr algn="l" rtl="0" eaLnBrk="1" fontAlgn="base" hangingPunct="1">
              <a:spcBef>
                <a:spcPct val="0"/>
              </a:spcBef>
              <a:spcAft>
                <a:spcPct val="0"/>
              </a:spcAft>
              <a:defRPr sz="4400">
                <a:solidFill>
                  <a:srgbClr val="111111"/>
                </a:solidFill>
                <a:latin typeface="Avenir LT Std 65 Medium" pitchFamily="34" charset="0"/>
              </a:defRPr>
            </a:lvl2pPr>
            <a:lvl3pPr algn="l" rtl="0" eaLnBrk="1" fontAlgn="base" hangingPunct="1">
              <a:spcBef>
                <a:spcPct val="0"/>
              </a:spcBef>
              <a:spcAft>
                <a:spcPct val="0"/>
              </a:spcAft>
              <a:defRPr sz="4400">
                <a:solidFill>
                  <a:srgbClr val="111111"/>
                </a:solidFill>
                <a:latin typeface="Avenir LT Std 65 Medium" pitchFamily="34" charset="0"/>
              </a:defRPr>
            </a:lvl3pPr>
            <a:lvl4pPr algn="l" rtl="0" eaLnBrk="1" fontAlgn="base" hangingPunct="1">
              <a:spcBef>
                <a:spcPct val="0"/>
              </a:spcBef>
              <a:spcAft>
                <a:spcPct val="0"/>
              </a:spcAft>
              <a:defRPr sz="4400">
                <a:solidFill>
                  <a:srgbClr val="111111"/>
                </a:solidFill>
                <a:latin typeface="Avenir LT Std 65 Medium" pitchFamily="34" charset="0"/>
              </a:defRPr>
            </a:lvl4pPr>
            <a:lvl5pPr algn="l" rtl="0" eaLnBrk="1" fontAlgn="base" hangingPunct="1">
              <a:spcBef>
                <a:spcPct val="0"/>
              </a:spcBef>
              <a:spcAft>
                <a:spcPct val="0"/>
              </a:spcAft>
              <a:defRPr sz="4400">
                <a:solidFill>
                  <a:srgbClr val="111111"/>
                </a:solidFill>
                <a:latin typeface="Avenir LT Std 65 Medium" pitchFamily="34" charset="0"/>
              </a:defRPr>
            </a:lvl5pPr>
            <a:lvl6pPr marL="457200" algn="l" rtl="0" eaLnBrk="1" fontAlgn="base" hangingPunct="1">
              <a:spcBef>
                <a:spcPct val="0"/>
              </a:spcBef>
              <a:spcAft>
                <a:spcPct val="0"/>
              </a:spcAft>
              <a:defRPr sz="4400">
                <a:solidFill>
                  <a:srgbClr val="111111"/>
                </a:solidFill>
                <a:latin typeface="Avenir LT Std 65 Medium" pitchFamily="34" charset="0"/>
              </a:defRPr>
            </a:lvl6pPr>
            <a:lvl7pPr marL="914400" algn="l" rtl="0" eaLnBrk="1" fontAlgn="base" hangingPunct="1">
              <a:spcBef>
                <a:spcPct val="0"/>
              </a:spcBef>
              <a:spcAft>
                <a:spcPct val="0"/>
              </a:spcAft>
              <a:defRPr sz="4400">
                <a:solidFill>
                  <a:srgbClr val="111111"/>
                </a:solidFill>
                <a:latin typeface="Avenir LT Std 65 Medium" pitchFamily="34" charset="0"/>
              </a:defRPr>
            </a:lvl7pPr>
            <a:lvl8pPr marL="1371600" algn="l" rtl="0" eaLnBrk="1" fontAlgn="base" hangingPunct="1">
              <a:spcBef>
                <a:spcPct val="0"/>
              </a:spcBef>
              <a:spcAft>
                <a:spcPct val="0"/>
              </a:spcAft>
              <a:defRPr sz="4400">
                <a:solidFill>
                  <a:srgbClr val="111111"/>
                </a:solidFill>
                <a:latin typeface="Avenir LT Std 65 Medium" pitchFamily="34" charset="0"/>
              </a:defRPr>
            </a:lvl8pPr>
            <a:lvl9pPr marL="1828800" algn="l" rtl="0" eaLnBrk="1" fontAlgn="base" hangingPunct="1">
              <a:spcBef>
                <a:spcPct val="0"/>
              </a:spcBef>
              <a:spcAft>
                <a:spcPct val="0"/>
              </a:spcAft>
              <a:defRPr sz="4400">
                <a:solidFill>
                  <a:srgbClr val="111111"/>
                </a:solidFill>
                <a:latin typeface="Avenir LT Std 65 Medium" pitchFamily="34" charset="0"/>
              </a:defRPr>
            </a:lvl9pPr>
          </a:lstStyle>
          <a:p>
            <a:pPr>
              <a:buFontTx/>
              <a:buNone/>
            </a:pPr>
            <a:endParaRPr lang="en-US" sz="4000" kern="0" dirty="0">
              <a:solidFill>
                <a:schemeClr val="tx1"/>
              </a:solidFill>
              <a:effectLst/>
            </a:endParaRPr>
          </a:p>
        </p:txBody>
      </p:sp>
      <p:sp>
        <p:nvSpPr>
          <p:cNvPr id="7" name="Subtitle 2"/>
          <p:cNvSpPr txBox="1">
            <a:spLocks/>
          </p:cNvSpPr>
          <p:nvPr/>
        </p:nvSpPr>
        <p:spPr bwMode="auto">
          <a:xfrm>
            <a:off x="25400" y="220980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070C0"/>
              </a:buClr>
              <a:buChar char="•"/>
              <a:defRPr sz="3200">
                <a:solidFill>
                  <a:srgbClr val="0070C0"/>
                </a:solidFill>
                <a:latin typeface="+mn-lt"/>
                <a:ea typeface="+mn-ea"/>
                <a:cs typeface="+mn-cs"/>
              </a:defRPr>
            </a:lvl1pPr>
            <a:lvl2pPr marL="742950" indent="-285750" algn="l" rtl="0" eaLnBrk="1" fontAlgn="base" hangingPunct="1">
              <a:spcBef>
                <a:spcPct val="20000"/>
              </a:spcBef>
              <a:spcAft>
                <a:spcPct val="0"/>
              </a:spcAft>
              <a:buFont typeface="Wingdings" panose="05000000000000000000" pitchFamily="2" charset="2"/>
              <a:buChar char="§"/>
              <a:defRPr sz="2800">
                <a:solidFill>
                  <a:srgbClr val="111111"/>
                </a:solidFill>
                <a:latin typeface="+mn-lt"/>
              </a:defRPr>
            </a:lvl2pPr>
            <a:lvl3pPr marL="1143000" indent="-228600" algn="l" rtl="0" eaLnBrk="1" fontAlgn="base" hangingPunct="1">
              <a:spcBef>
                <a:spcPct val="20000"/>
              </a:spcBef>
              <a:spcAft>
                <a:spcPct val="0"/>
              </a:spcAft>
              <a:buChar char="•"/>
              <a:defRPr sz="2400">
                <a:solidFill>
                  <a:srgbClr val="111111"/>
                </a:solidFill>
                <a:latin typeface="+mn-lt"/>
              </a:defRPr>
            </a:lvl3pPr>
            <a:lvl4pPr marL="1600200" indent="-228600" algn="l" rtl="0" eaLnBrk="1" fontAlgn="base" hangingPunct="1">
              <a:spcBef>
                <a:spcPct val="20000"/>
              </a:spcBef>
              <a:spcAft>
                <a:spcPct val="0"/>
              </a:spcAft>
              <a:buChar char="–"/>
              <a:defRPr sz="2000">
                <a:solidFill>
                  <a:srgbClr val="111111"/>
                </a:solidFill>
                <a:latin typeface="+mn-lt"/>
              </a:defRPr>
            </a:lvl4pPr>
            <a:lvl5pPr marL="2057400" indent="-228600" algn="l" rtl="0" eaLnBrk="1" fontAlgn="base" hangingPunct="1">
              <a:spcBef>
                <a:spcPct val="20000"/>
              </a:spcBef>
              <a:spcAft>
                <a:spcPct val="0"/>
              </a:spcAft>
              <a:buChar char="»"/>
              <a:defRPr sz="2000">
                <a:solidFill>
                  <a:srgbClr val="111111"/>
                </a:solidFill>
                <a:latin typeface="+mn-lt"/>
              </a:defRPr>
            </a:lvl5pPr>
            <a:lvl6pPr marL="2514600" indent="-228600" algn="l" rtl="0" eaLnBrk="1" fontAlgn="base" hangingPunct="1">
              <a:spcBef>
                <a:spcPct val="20000"/>
              </a:spcBef>
              <a:spcAft>
                <a:spcPct val="0"/>
              </a:spcAft>
              <a:buChar char="»"/>
              <a:defRPr sz="2000">
                <a:solidFill>
                  <a:srgbClr val="111111"/>
                </a:solidFill>
                <a:latin typeface="+mn-lt"/>
              </a:defRPr>
            </a:lvl6pPr>
            <a:lvl7pPr marL="2971800" indent="-228600" algn="l" rtl="0" eaLnBrk="1" fontAlgn="base" hangingPunct="1">
              <a:spcBef>
                <a:spcPct val="20000"/>
              </a:spcBef>
              <a:spcAft>
                <a:spcPct val="0"/>
              </a:spcAft>
              <a:buChar char="»"/>
              <a:defRPr sz="2000">
                <a:solidFill>
                  <a:srgbClr val="111111"/>
                </a:solidFill>
                <a:latin typeface="+mn-lt"/>
              </a:defRPr>
            </a:lvl7pPr>
            <a:lvl8pPr marL="3429000" indent="-228600" algn="l" rtl="0" eaLnBrk="1" fontAlgn="base" hangingPunct="1">
              <a:spcBef>
                <a:spcPct val="20000"/>
              </a:spcBef>
              <a:spcAft>
                <a:spcPct val="0"/>
              </a:spcAft>
              <a:buChar char="»"/>
              <a:defRPr sz="2000">
                <a:solidFill>
                  <a:srgbClr val="111111"/>
                </a:solidFill>
                <a:latin typeface="+mn-lt"/>
              </a:defRPr>
            </a:lvl8pPr>
            <a:lvl9pPr marL="3886200" indent="-228600" algn="l" rtl="0" eaLnBrk="1" fontAlgn="base" hangingPunct="1">
              <a:spcBef>
                <a:spcPct val="20000"/>
              </a:spcBef>
              <a:spcAft>
                <a:spcPct val="0"/>
              </a:spcAft>
              <a:buChar char="»"/>
              <a:defRPr sz="2000">
                <a:solidFill>
                  <a:srgbClr val="111111"/>
                </a:solidFill>
                <a:latin typeface="+mn-lt"/>
              </a:defRPr>
            </a:lvl9pPr>
          </a:lstStyle>
          <a:p>
            <a:pPr marL="0" indent="0" algn="ctr">
              <a:spcBef>
                <a:spcPts val="0"/>
              </a:spcBef>
              <a:buNone/>
            </a:pPr>
            <a:r>
              <a:rPr lang="en-US" sz="3600" kern="0" dirty="0" smtClean="0">
                <a:solidFill>
                  <a:schemeClr val="tx1"/>
                </a:solidFill>
                <a:effectLst/>
              </a:rPr>
              <a:t>Public Works</a:t>
            </a:r>
            <a:endParaRPr lang="en-US" sz="3600" kern="0" dirty="0">
              <a:solidFill>
                <a:schemeClr val="tx1"/>
              </a:solidFill>
              <a:effectLst/>
            </a:endParaRPr>
          </a:p>
          <a:p>
            <a:pPr marL="0" indent="0" algn="ctr">
              <a:spcBef>
                <a:spcPts val="0"/>
              </a:spcBef>
              <a:buNone/>
            </a:pPr>
            <a:r>
              <a:rPr lang="en-US" sz="3600" i="1" kern="0" dirty="0" smtClean="0">
                <a:effectLst/>
              </a:rPr>
              <a:t>Proposed 4-Year Wastewater Rate Plan</a:t>
            </a:r>
            <a:endParaRPr lang="en-US" sz="3600" i="1" kern="0" dirty="0">
              <a:effectLst/>
            </a:endParaRPr>
          </a:p>
        </p:txBody>
      </p:sp>
      <p:sp>
        <p:nvSpPr>
          <p:cNvPr id="8" name="Text Placeholder 3"/>
          <p:cNvSpPr txBox="1">
            <a:spLocks/>
          </p:cNvSpPr>
          <p:nvPr/>
        </p:nvSpPr>
        <p:spPr>
          <a:xfrm>
            <a:off x="25400" y="3276600"/>
            <a:ext cx="9144000" cy="850900"/>
          </a:xfrm>
          <a:prstGeom prst="rect">
            <a:avLst/>
          </a:prstGeom>
        </p:spPr>
        <p:txBody>
          <a:bodyPr/>
          <a:lstStyle>
            <a:lvl1pPr marL="342900" indent="-342900" algn="l" rtl="0" eaLnBrk="1" fontAlgn="base" hangingPunct="1">
              <a:spcBef>
                <a:spcPct val="20000"/>
              </a:spcBef>
              <a:spcAft>
                <a:spcPct val="0"/>
              </a:spcAft>
              <a:buClr>
                <a:srgbClr val="0070C0"/>
              </a:buClr>
              <a:buChar char="•"/>
              <a:defRPr sz="3200">
                <a:solidFill>
                  <a:srgbClr val="0070C0"/>
                </a:solidFill>
                <a:latin typeface="+mn-lt"/>
                <a:ea typeface="+mn-ea"/>
                <a:cs typeface="+mn-cs"/>
              </a:defRPr>
            </a:lvl1pPr>
            <a:lvl2pPr marL="742950" indent="-285750" algn="l" rtl="0" eaLnBrk="1" fontAlgn="base" hangingPunct="1">
              <a:spcBef>
                <a:spcPct val="20000"/>
              </a:spcBef>
              <a:spcAft>
                <a:spcPct val="0"/>
              </a:spcAft>
              <a:buFont typeface="Wingdings" panose="05000000000000000000" pitchFamily="2" charset="2"/>
              <a:buChar char="§"/>
              <a:defRPr sz="2800">
                <a:solidFill>
                  <a:srgbClr val="111111"/>
                </a:solidFill>
                <a:latin typeface="+mn-lt"/>
              </a:defRPr>
            </a:lvl2pPr>
            <a:lvl3pPr marL="1143000" indent="-228600" algn="l" rtl="0" eaLnBrk="1" fontAlgn="base" hangingPunct="1">
              <a:spcBef>
                <a:spcPct val="20000"/>
              </a:spcBef>
              <a:spcAft>
                <a:spcPct val="0"/>
              </a:spcAft>
              <a:buChar char="•"/>
              <a:defRPr sz="2400">
                <a:solidFill>
                  <a:srgbClr val="111111"/>
                </a:solidFill>
                <a:latin typeface="+mn-lt"/>
              </a:defRPr>
            </a:lvl3pPr>
            <a:lvl4pPr marL="1600200" indent="-228600" algn="l" rtl="0" eaLnBrk="1" fontAlgn="base" hangingPunct="1">
              <a:spcBef>
                <a:spcPct val="20000"/>
              </a:spcBef>
              <a:spcAft>
                <a:spcPct val="0"/>
              </a:spcAft>
              <a:buChar char="–"/>
              <a:defRPr sz="2000">
                <a:solidFill>
                  <a:srgbClr val="111111"/>
                </a:solidFill>
                <a:latin typeface="+mn-lt"/>
              </a:defRPr>
            </a:lvl4pPr>
            <a:lvl5pPr marL="2057400" indent="-228600" algn="l" rtl="0" eaLnBrk="1" fontAlgn="base" hangingPunct="1">
              <a:spcBef>
                <a:spcPct val="20000"/>
              </a:spcBef>
              <a:spcAft>
                <a:spcPct val="0"/>
              </a:spcAft>
              <a:buChar char="»"/>
              <a:defRPr sz="2000">
                <a:solidFill>
                  <a:srgbClr val="111111"/>
                </a:solidFill>
                <a:latin typeface="+mn-lt"/>
              </a:defRPr>
            </a:lvl5pPr>
            <a:lvl6pPr marL="2514600" indent="-228600" algn="l" rtl="0" eaLnBrk="1" fontAlgn="base" hangingPunct="1">
              <a:spcBef>
                <a:spcPct val="20000"/>
              </a:spcBef>
              <a:spcAft>
                <a:spcPct val="0"/>
              </a:spcAft>
              <a:buChar char="»"/>
              <a:defRPr sz="2000">
                <a:solidFill>
                  <a:srgbClr val="111111"/>
                </a:solidFill>
                <a:latin typeface="+mn-lt"/>
              </a:defRPr>
            </a:lvl6pPr>
            <a:lvl7pPr marL="2971800" indent="-228600" algn="l" rtl="0" eaLnBrk="1" fontAlgn="base" hangingPunct="1">
              <a:spcBef>
                <a:spcPct val="20000"/>
              </a:spcBef>
              <a:spcAft>
                <a:spcPct val="0"/>
              </a:spcAft>
              <a:buChar char="»"/>
              <a:defRPr sz="2000">
                <a:solidFill>
                  <a:srgbClr val="111111"/>
                </a:solidFill>
                <a:latin typeface="+mn-lt"/>
              </a:defRPr>
            </a:lvl7pPr>
            <a:lvl8pPr marL="3429000" indent="-228600" algn="l" rtl="0" eaLnBrk="1" fontAlgn="base" hangingPunct="1">
              <a:spcBef>
                <a:spcPct val="20000"/>
              </a:spcBef>
              <a:spcAft>
                <a:spcPct val="0"/>
              </a:spcAft>
              <a:buChar char="»"/>
              <a:defRPr sz="2000">
                <a:solidFill>
                  <a:srgbClr val="111111"/>
                </a:solidFill>
                <a:latin typeface="+mn-lt"/>
              </a:defRPr>
            </a:lvl8pPr>
            <a:lvl9pPr marL="3886200" indent="-228600" algn="l" rtl="0" eaLnBrk="1" fontAlgn="base" hangingPunct="1">
              <a:spcBef>
                <a:spcPct val="20000"/>
              </a:spcBef>
              <a:spcAft>
                <a:spcPct val="0"/>
              </a:spcAft>
              <a:buChar char="»"/>
              <a:defRPr sz="2000">
                <a:solidFill>
                  <a:srgbClr val="111111"/>
                </a:solidFill>
                <a:latin typeface="+mn-lt"/>
              </a:defRPr>
            </a:lvl9pPr>
          </a:lstStyle>
          <a:p>
            <a:pPr marL="0" indent="0" algn="ctr">
              <a:buNone/>
            </a:pPr>
            <a:r>
              <a:rPr lang="en-US" kern="0" dirty="0" smtClean="0">
                <a:solidFill>
                  <a:schemeClr val="tx1"/>
                </a:solidFill>
                <a:effectLst/>
              </a:rPr>
              <a:t>May 8, 2018</a:t>
            </a:r>
            <a:endParaRPr lang="en-US" kern="0" dirty="0">
              <a:solidFill>
                <a:schemeClr val="tx1"/>
              </a:solidFill>
              <a:effectLst/>
            </a:endParaRPr>
          </a:p>
        </p:txBody>
      </p:sp>
    </p:spTree>
    <p:extLst>
      <p:ext uri="{BB962C8B-B14F-4D97-AF65-F5344CB8AC3E}">
        <p14:creationId xmlns:p14="http://schemas.microsoft.com/office/powerpoint/2010/main" val="358580462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457200" y="0"/>
            <a:ext cx="8229600" cy="1219200"/>
          </a:xfrm>
        </p:spPr>
        <p:txBody>
          <a:bodyPr/>
          <a:lstStyle/>
          <a:p>
            <a:pPr algn="ctr"/>
            <a:r>
              <a:rPr lang="en-US" dirty="0" smtClean="0"/>
              <a:t>Background</a:t>
            </a:r>
            <a:endParaRPr lang="en-US" dirty="0"/>
          </a:p>
        </p:txBody>
      </p:sp>
      <p:sp>
        <p:nvSpPr>
          <p:cNvPr id="3" name="TextBox 2"/>
          <p:cNvSpPr txBox="1"/>
          <p:nvPr/>
        </p:nvSpPr>
        <p:spPr>
          <a:xfrm>
            <a:off x="558800" y="990600"/>
            <a:ext cx="7137400" cy="5601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marL="342900" indent="-342900" eaLnBrk="1" hangingPunct="1">
              <a:spcBef>
                <a:spcPts val="1200"/>
              </a:spcBef>
              <a:buFont typeface="Arial" panose="020B0604020202020204" pitchFamily="34" charset="0"/>
              <a:buChar char="•"/>
              <a:defRPr sz="2400" kern="0">
                <a:solidFill>
                  <a:srgbClr val="111111"/>
                </a:solidFill>
                <a:effectLst/>
                <a:latin typeface="+mn-lt"/>
              </a:defRPr>
            </a:lvl1pPr>
            <a:lvl2pPr marL="742950" lvl="1" indent="-342900" eaLnBrk="1" hangingPunct="1">
              <a:spcBef>
                <a:spcPts val="1200"/>
              </a:spcBef>
              <a:buFont typeface="Arial" panose="020B0604020202020204" pitchFamily="34" charset="0"/>
              <a:buChar char="•"/>
              <a:defRPr sz="2400" kern="0">
                <a:solidFill>
                  <a:srgbClr val="111111"/>
                </a:solidFill>
                <a:effectLst/>
                <a:latin typeface="+mn-lt"/>
              </a:defRPr>
            </a:lvl2pPr>
            <a:lvl3pPr marL="1143000" indent="-228600">
              <a:spcBef>
                <a:spcPct val="20000"/>
              </a:spcBef>
              <a:buChar char="•"/>
              <a:defRPr sz="2400">
                <a:solidFill>
                  <a:srgbClr val="111111"/>
                </a:solidFill>
                <a:latin typeface="+mn-lt"/>
              </a:defRPr>
            </a:lvl3pPr>
            <a:lvl4pPr marL="1600200" indent="-228600">
              <a:spcBef>
                <a:spcPct val="20000"/>
              </a:spcBef>
              <a:buChar char="–"/>
              <a:defRPr sz="2000">
                <a:solidFill>
                  <a:srgbClr val="111111"/>
                </a:solidFill>
                <a:latin typeface="+mn-lt"/>
              </a:defRPr>
            </a:lvl4pPr>
            <a:lvl5pPr marL="2057400" indent="-228600">
              <a:spcBef>
                <a:spcPct val="20000"/>
              </a:spcBef>
              <a:buChar char="»"/>
              <a:defRPr sz="2000">
                <a:solidFill>
                  <a:srgbClr val="111111"/>
                </a:solidFill>
                <a:latin typeface="+mn-lt"/>
              </a:defRPr>
            </a:lvl5pPr>
            <a:lvl6pPr marL="2514600" indent="-228600" fontAlgn="base">
              <a:spcBef>
                <a:spcPct val="20000"/>
              </a:spcBef>
              <a:spcAft>
                <a:spcPct val="0"/>
              </a:spcAft>
              <a:buChar char="»"/>
              <a:defRPr sz="2000">
                <a:solidFill>
                  <a:srgbClr val="111111"/>
                </a:solidFill>
                <a:latin typeface="+mn-lt"/>
              </a:defRPr>
            </a:lvl6pPr>
            <a:lvl7pPr marL="2971800" indent="-228600" fontAlgn="base">
              <a:spcBef>
                <a:spcPct val="20000"/>
              </a:spcBef>
              <a:spcAft>
                <a:spcPct val="0"/>
              </a:spcAft>
              <a:buChar char="»"/>
              <a:defRPr sz="2000">
                <a:solidFill>
                  <a:srgbClr val="111111"/>
                </a:solidFill>
                <a:latin typeface="+mn-lt"/>
              </a:defRPr>
            </a:lvl7pPr>
            <a:lvl8pPr marL="3429000" indent="-228600" fontAlgn="base">
              <a:spcBef>
                <a:spcPct val="20000"/>
              </a:spcBef>
              <a:spcAft>
                <a:spcPct val="0"/>
              </a:spcAft>
              <a:buChar char="»"/>
              <a:defRPr sz="2000">
                <a:solidFill>
                  <a:srgbClr val="111111"/>
                </a:solidFill>
                <a:latin typeface="+mn-lt"/>
              </a:defRPr>
            </a:lvl8pPr>
            <a:lvl9pPr marL="3886200" indent="-228600" fontAlgn="base">
              <a:spcBef>
                <a:spcPct val="20000"/>
              </a:spcBef>
              <a:spcAft>
                <a:spcPct val="0"/>
              </a:spcAft>
              <a:buChar char="»"/>
              <a:defRPr sz="2000">
                <a:solidFill>
                  <a:srgbClr val="111111"/>
                </a:solidFill>
                <a:latin typeface="+mn-lt"/>
              </a:defRPr>
            </a:lvl9pPr>
          </a:lstStyle>
          <a:p>
            <a:r>
              <a:rPr lang="en-US" sz="2000" dirty="0"/>
              <a:t>The 4 Year Rate Plan begins with the development of a Cost of Service Analysis (COSA)</a:t>
            </a:r>
          </a:p>
          <a:p>
            <a:endParaRPr lang="en-US" sz="2000" dirty="0"/>
          </a:p>
          <a:p>
            <a:r>
              <a:rPr lang="en-US" sz="2000" dirty="0"/>
              <a:t>Public Works Department hired HDR Engineering Inc. to conduct a new wastewater COSA</a:t>
            </a:r>
          </a:p>
          <a:p>
            <a:endParaRPr lang="en-US" sz="2000" dirty="0"/>
          </a:p>
          <a:p>
            <a:r>
              <a:rPr lang="en-US" sz="2000" dirty="0"/>
              <a:t>COSA Goals:</a:t>
            </a:r>
          </a:p>
          <a:p>
            <a:pPr lvl="1"/>
            <a:r>
              <a:rPr lang="en-US" sz="2000" dirty="0"/>
              <a:t>Evaluate and identify the total costs required to operate the wastewater utility over the study period</a:t>
            </a:r>
          </a:p>
          <a:p>
            <a:pPr lvl="1"/>
            <a:endParaRPr lang="en-US" sz="2000" dirty="0"/>
          </a:p>
          <a:p>
            <a:pPr lvl="1"/>
            <a:r>
              <a:rPr lang="en-US" sz="2000" dirty="0"/>
              <a:t>To design rates that are consistent with Proposition 218</a:t>
            </a:r>
          </a:p>
        </p:txBody>
      </p:sp>
    </p:spTree>
    <p:extLst>
      <p:ext uri="{BB962C8B-B14F-4D97-AF65-F5344CB8AC3E}">
        <p14:creationId xmlns:p14="http://schemas.microsoft.com/office/powerpoint/2010/main" val="37608870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Straight Connector 24"/>
          <p:cNvCxnSpPr/>
          <p:nvPr/>
        </p:nvCxnSpPr>
        <p:spPr bwMode="auto">
          <a:xfrm>
            <a:off x="2819400" y="2362200"/>
            <a:ext cx="1685731" cy="0"/>
          </a:xfrm>
          <a:prstGeom prst="line">
            <a:avLst/>
          </a:prstGeom>
          <a:solidFill>
            <a:schemeClr val="accent1"/>
          </a:solidFill>
          <a:ln w="127000" cap="flat" cmpd="sng" algn="ctr">
            <a:solidFill>
              <a:srgbClr val="00B0F0"/>
            </a:solidFill>
            <a:prstDash val="solid"/>
            <a:round/>
            <a:headEnd type="none" w="med" len="med"/>
            <a:tailEnd type="triangle" w="med" len="med"/>
          </a:ln>
          <a:effectLst>
            <a:outerShdw dist="35921" dir="2700000" algn="ctr" rotWithShape="0">
              <a:srgbClr val="808080"/>
            </a:outerShdw>
          </a:effectLst>
          <a:extLst/>
        </p:spPr>
      </p:cxnSp>
      <p:cxnSp>
        <p:nvCxnSpPr>
          <p:cNvPr id="39" name="Elbow Connector 38"/>
          <p:cNvCxnSpPr/>
          <p:nvPr/>
        </p:nvCxnSpPr>
        <p:spPr bwMode="auto">
          <a:xfrm rot="10800000">
            <a:off x="7109354" y="2356638"/>
            <a:ext cx="1009463" cy="691362"/>
          </a:xfrm>
          <a:prstGeom prst="bentConnector3">
            <a:avLst>
              <a:gd name="adj1" fmla="val 1011"/>
            </a:avLst>
          </a:prstGeom>
          <a:solidFill>
            <a:schemeClr val="accent1"/>
          </a:solidFill>
          <a:ln w="127000" cap="flat" cmpd="sng" algn="ctr">
            <a:solidFill>
              <a:srgbClr val="00B0F0"/>
            </a:solidFill>
            <a:prstDash val="solid"/>
            <a:round/>
            <a:headEnd type="triangle" w="med" len="med"/>
            <a:tailEnd type="none" w="med" len="med"/>
          </a:ln>
          <a:effectLst>
            <a:outerShdw dist="35921" dir="2700000" algn="ctr" rotWithShape="0">
              <a:srgbClr val="808080"/>
            </a:outerShdw>
          </a:effectLst>
          <a:extLst/>
        </p:spPr>
      </p:cxnSp>
      <p:sp>
        <p:nvSpPr>
          <p:cNvPr id="37" name="TextBox 36"/>
          <p:cNvSpPr txBox="1"/>
          <p:nvPr/>
        </p:nvSpPr>
        <p:spPr>
          <a:xfrm>
            <a:off x="3015602" y="1515172"/>
            <a:ext cx="1600201" cy="2215991"/>
          </a:xfrm>
          <a:prstGeom prst="rect">
            <a:avLst/>
          </a:prstGeom>
          <a:noFill/>
        </p:spPr>
        <p:txBody>
          <a:bodyPr wrap="square" rtlCol="0">
            <a:spAutoFit/>
          </a:bodyPr>
          <a:lstStyle/>
          <a:p>
            <a:pPr algn="l">
              <a:buClr>
                <a:srgbClr val="000000"/>
              </a:buClr>
              <a:buSzPct val="150000"/>
              <a:buNone/>
            </a:pPr>
            <a:r>
              <a:rPr lang="en-US" sz="1400" b="1" u="sng" dirty="0">
                <a:solidFill>
                  <a:schemeClr val="tx1"/>
                </a:solidFill>
                <a:effectLst/>
              </a:rPr>
              <a:t>Flumes:</a:t>
            </a:r>
          </a:p>
          <a:p>
            <a:pPr marL="171450" indent="-171450" algn="l">
              <a:buClr>
                <a:srgbClr val="000000"/>
              </a:buClr>
              <a:buSzPct val="150000"/>
              <a:buFont typeface="Arial" panose="020B0604020202020204" pitchFamily="34" charset="0"/>
              <a:buChar char="•"/>
            </a:pPr>
            <a:r>
              <a:rPr lang="en-US" sz="1400" b="1" dirty="0">
                <a:solidFill>
                  <a:schemeClr val="tx1"/>
                </a:solidFill>
                <a:effectLst/>
              </a:rPr>
              <a:t>Elk</a:t>
            </a:r>
          </a:p>
          <a:p>
            <a:pPr marL="171450" indent="-171450" algn="l">
              <a:buClr>
                <a:srgbClr val="000000"/>
              </a:buClr>
              <a:buSzPct val="150000"/>
              <a:buFont typeface="Arial" panose="020B0604020202020204" pitchFamily="34" charset="0"/>
              <a:buChar char="•"/>
            </a:pPr>
            <a:r>
              <a:rPr lang="en-US" sz="1400" b="1" dirty="0" smtClean="0">
                <a:solidFill>
                  <a:schemeClr val="tx1"/>
                </a:solidFill>
                <a:effectLst/>
              </a:rPr>
              <a:t>Doran</a:t>
            </a:r>
          </a:p>
          <a:p>
            <a:pPr marL="171450" indent="-171450" algn="l">
              <a:buClr>
                <a:srgbClr val="000000"/>
              </a:buClr>
              <a:buSzPct val="150000"/>
              <a:buFont typeface="Arial" panose="020B0604020202020204" pitchFamily="34" charset="0"/>
              <a:buChar char="•"/>
            </a:pPr>
            <a:endParaRPr lang="en-US" sz="1400" b="1" dirty="0" smtClean="0">
              <a:solidFill>
                <a:schemeClr val="tx1"/>
              </a:solidFill>
              <a:effectLst/>
            </a:endParaRPr>
          </a:p>
          <a:p>
            <a:pPr marL="171450" indent="-171450" algn="l">
              <a:buClr>
                <a:srgbClr val="000000"/>
              </a:buClr>
              <a:buSzPct val="150000"/>
              <a:buFont typeface="Arial" panose="020B0604020202020204" pitchFamily="34" charset="0"/>
              <a:buChar char="•"/>
            </a:pPr>
            <a:endParaRPr lang="en-US" sz="1400" b="1" dirty="0">
              <a:solidFill>
                <a:schemeClr val="tx1"/>
              </a:solidFill>
              <a:effectLst/>
            </a:endParaRPr>
          </a:p>
          <a:p>
            <a:pPr marL="171450" indent="-171450" algn="l">
              <a:buClr>
                <a:srgbClr val="000000"/>
              </a:buClr>
              <a:buSzPct val="150000"/>
              <a:buFont typeface="Arial" panose="020B0604020202020204" pitchFamily="34" charset="0"/>
              <a:buChar char="•"/>
            </a:pPr>
            <a:r>
              <a:rPr lang="en-US" sz="1400" b="1" dirty="0" smtClean="0">
                <a:solidFill>
                  <a:schemeClr val="tx1"/>
                </a:solidFill>
                <a:effectLst/>
              </a:rPr>
              <a:t>Doran </a:t>
            </a:r>
            <a:r>
              <a:rPr lang="en-US" sz="1400" b="1" dirty="0">
                <a:solidFill>
                  <a:schemeClr val="tx1"/>
                </a:solidFill>
                <a:effectLst/>
              </a:rPr>
              <a:t>Lift</a:t>
            </a:r>
          </a:p>
          <a:p>
            <a:pPr marL="171450" indent="-171450" algn="l">
              <a:buClr>
                <a:srgbClr val="000000"/>
              </a:buClr>
              <a:buSzPct val="150000"/>
              <a:buFont typeface="Arial" panose="020B0604020202020204" pitchFamily="34" charset="0"/>
              <a:buChar char="•"/>
            </a:pPr>
            <a:r>
              <a:rPr lang="en-US" sz="1400" b="1" dirty="0" smtClean="0">
                <a:solidFill>
                  <a:schemeClr val="tx1"/>
                </a:solidFill>
                <a:effectLst/>
              </a:rPr>
              <a:t>Salem</a:t>
            </a:r>
            <a:endParaRPr lang="en-US" sz="1400" b="1" dirty="0">
              <a:solidFill>
                <a:schemeClr val="tx1"/>
              </a:solidFill>
              <a:effectLst/>
            </a:endParaRPr>
          </a:p>
          <a:p>
            <a:pPr marL="171450" indent="-171450" algn="l">
              <a:buClr>
                <a:srgbClr val="000000"/>
              </a:buClr>
              <a:buSzPct val="150000"/>
              <a:buFont typeface="Arial" panose="020B0604020202020204" pitchFamily="34" charset="0"/>
              <a:buChar char="•"/>
            </a:pPr>
            <a:r>
              <a:rPr lang="en-US" sz="1400" b="1" dirty="0">
                <a:solidFill>
                  <a:schemeClr val="tx1"/>
                </a:solidFill>
                <a:effectLst/>
              </a:rPr>
              <a:t>Colorado</a:t>
            </a:r>
          </a:p>
          <a:p>
            <a:pPr marL="171450" indent="-171450" algn="l">
              <a:buClr>
                <a:srgbClr val="000000"/>
              </a:buClr>
              <a:buSzPct val="150000"/>
              <a:buFont typeface="Arial" panose="020B0604020202020204" pitchFamily="34" charset="0"/>
              <a:buChar char="•"/>
            </a:pPr>
            <a:r>
              <a:rPr lang="en-US" sz="1400" b="1" dirty="0" smtClean="0">
                <a:solidFill>
                  <a:schemeClr val="tx1"/>
                </a:solidFill>
                <a:effectLst/>
              </a:rPr>
              <a:t>Chevy </a:t>
            </a:r>
            <a:r>
              <a:rPr lang="en-US" sz="1400" b="1" dirty="0">
                <a:solidFill>
                  <a:schemeClr val="tx1"/>
                </a:solidFill>
                <a:effectLst/>
              </a:rPr>
              <a:t>Chase</a:t>
            </a:r>
          </a:p>
          <a:p>
            <a:pPr algn="l">
              <a:buClr>
                <a:srgbClr val="000000"/>
              </a:buClr>
            </a:pPr>
            <a:endParaRPr lang="en-US" sz="1200" b="1" dirty="0">
              <a:solidFill>
                <a:schemeClr val="tx1"/>
              </a:solidFill>
              <a:effectLst/>
            </a:endParaRPr>
          </a:p>
        </p:txBody>
      </p:sp>
      <p:cxnSp>
        <p:nvCxnSpPr>
          <p:cNvPr id="1032" name="Elbow Connector 1031"/>
          <p:cNvCxnSpPr/>
          <p:nvPr/>
        </p:nvCxnSpPr>
        <p:spPr bwMode="auto">
          <a:xfrm rot="16200000" flipV="1">
            <a:off x="1001857" y="3303443"/>
            <a:ext cx="2890390" cy="1998503"/>
          </a:xfrm>
          <a:prstGeom prst="bentConnector3">
            <a:avLst>
              <a:gd name="adj1" fmla="val 569"/>
            </a:avLst>
          </a:prstGeom>
          <a:solidFill>
            <a:schemeClr val="accent1"/>
          </a:solidFill>
          <a:ln w="127000" cap="flat" cmpd="sng" algn="ctr">
            <a:solidFill>
              <a:srgbClr val="00B0F0"/>
            </a:solidFill>
            <a:prstDash val="solid"/>
            <a:round/>
            <a:headEnd type="triangle" w="med" len="med"/>
            <a:tailEnd type="none" w="med" len="med"/>
          </a:ln>
          <a:effectLst>
            <a:outerShdw blurRad="50800" dist="38100" dir="2700000" algn="tl" rotWithShape="0">
              <a:prstClr val="black">
                <a:alpha val="40000"/>
              </a:prstClr>
            </a:outerShdw>
          </a:effectLst>
          <a:extLst/>
        </p:spPr>
      </p:cxnSp>
      <p:sp>
        <p:nvSpPr>
          <p:cNvPr id="2" name="Title 1"/>
          <p:cNvSpPr>
            <a:spLocks noGrp="1"/>
          </p:cNvSpPr>
          <p:nvPr>
            <p:ph type="title"/>
          </p:nvPr>
        </p:nvSpPr>
        <p:spPr>
          <a:xfrm>
            <a:off x="0" y="381000"/>
            <a:ext cx="9144000" cy="609600"/>
          </a:xfrm>
        </p:spPr>
        <p:txBody>
          <a:bodyPr/>
          <a:lstStyle/>
          <a:p>
            <a:r>
              <a:rPr lang="en-US" sz="3200" b="1" dirty="0">
                <a:latin typeface="+mn-lt"/>
              </a:rPr>
              <a:t>Overview of Glendale Wastewater System</a:t>
            </a:r>
          </a:p>
        </p:txBody>
      </p:sp>
      <p:sp>
        <p:nvSpPr>
          <p:cNvPr id="4" name="Slide Number Placeholder 3"/>
          <p:cNvSpPr>
            <a:spLocks noGrp="1"/>
          </p:cNvSpPr>
          <p:nvPr>
            <p:ph type="sldNum" sz="quarter" idx="4294967295"/>
          </p:nvPr>
        </p:nvSpPr>
        <p:spPr>
          <a:xfrm>
            <a:off x="7639485" y="6400800"/>
            <a:ext cx="2133600" cy="457200"/>
          </a:xfrm>
          <a:prstGeom prst="rect">
            <a:avLst/>
          </a:prstGeom>
        </p:spPr>
        <p:txBody>
          <a:bodyPr/>
          <a:lstStyle/>
          <a:p>
            <a:pPr>
              <a:buNone/>
              <a:defRPr/>
            </a:pPr>
            <a:r>
              <a:rPr lang="en-US" dirty="0">
                <a:solidFill>
                  <a:schemeClr val="tx1"/>
                </a:solidFill>
                <a:effectLst/>
              </a:rPr>
              <a:t>Slide </a:t>
            </a:r>
            <a:fld id="{25463F13-1185-4D11-AEDA-C431C4A366EE}" type="slidenum">
              <a:rPr lang="en-US" smtClean="0">
                <a:solidFill>
                  <a:schemeClr val="tx1"/>
                </a:solidFill>
                <a:effectLst/>
              </a:rPr>
              <a:pPr>
                <a:buNone/>
                <a:defRPr/>
              </a:pPr>
              <a:t>45</a:t>
            </a:fld>
            <a:endParaRPr lang="en-US" dirty="0">
              <a:solidFill>
                <a:schemeClr val="tx1"/>
              </a:solidFill>
              <a:effectLst/>
            </a:endParaRPr>
          </a:p>
        </p:txBody>
      </p:sp>
      <p:sp>
        <p:nvSpPr>
          <p:cNvPr id="6" name="Oval 5"/>
          <p:cNvSpPr/>
          <p:nvPr/>
        </p:nvSpPr>
        <p:spPr bwMode="auto">
          <a:xfrm>
            <a:off x="152400" y="1446972"/>
            <a:ext cx="2971799" cy="2019301"/>
          </a:xfrm>
          <a:prstGeom prst="ellipse">
            <a:avLst/>
          </a:prstGeom>
          <a:solidFill>
            <a:srgbClr val="0070C0"/>
          </a:solidFill>
          <a:ln w="9525" cap="flat" cmpd="sng" algn="ctr">
            <a:solidFill>
              <a:schemeClr val="tx1"/>
            </a:solidFill>
            <a:prstDash val="solid"/>
            <a:round/>
            <a:headEnd type="none" w="med" len="med"/>
            <a:tailEnd type="none" w="med" len="med"/>
          </a:ln>
          <a:effectLst>
            <a:outerShdw blurRad="50800" dist="38100" dir="8100000" algn="tr"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b="1" u="sng" dirty="0">
                <a:solidFill>
                  <a:srgbClr val="FFFFFF"/>
                </a:solidFill>
              </a:rPr>
              <a:t>Local Collection System</a:t>
            </a:r>
          </a:p>
          <a:p>
            <a:pPr marL="0" marR="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a:ln>
                  <a:noFill/>
                </a:ln>
                <a:solidFill>
                  <a:srgbClr val="FFFFFF"/>
                </a:solidFill>
                <a:effectLst/>
              </a:rPr>
              <a:t>360 miles of </a:t>
            </a:r>
            <a:r>
              <a:rPr kumimoji="0" lang="en-US" b="1" i="0" u="none" strike="noStrike" cap="none" normalizeH="0" baseline="0" dirty="0" smtClean="0">
                <a:ln>
                  <a:noFill/>
                </a:ln>
                <a:solidFill>
                  <a:srgbClr val="FFFFFF"/>
                </a:solidFill>
                <a:effectLst/>
              </a:rPr>
              <a:t>wastewater (</a:t>
            </a:r>
            <a:r>
              <a:rPr kumimoji="0" lang="en-US" b="1" i="0" u="none" strike="noStrike" cap="none" normalizeH="0" baseline="0" dirty="0">
                <a:ln>
                  <a:noFill/>
                </a:ln>
                <a:solidFill>
                  <a:srgbClr val="FFFFFF"/>
                </a:solidFill>
                <a:effectLst/>
              </a:rPr>
              <a:t>sewer)</a:t>
            </a:r>
            <a:r>
              <a:rPr kumimoji="0" lang="en-US" b="1" i="0" u="none" strike="noStrike" cap="none" normalizeH="0" dirty="0">
                <a:ln>
                  <a:noFill/>
                </a:ln>
                <a:solidFill>
                  <a:srgbClr val="FFFFFF"/>
                </a:solidFill>
                <a:effectLst/>
              </a:rPr>
              <a:t> pipes</a:t>
            </a:r>
            <a:endParaRPr kumimoji="0" lang="en-US" b="1" i="0" u="none" strike="noStrike" cap="none" normalizeH="0" baseline="0" dirty="0">
              <a:ln>
                <a:noFill/>
              </a:ln>
              <a:solidFill>
                <a:srgbClr val="FFFFFF"/>
              </a:solidFill>
              <a:effectLst/>
            </a:endParaRP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46301" y="4691509"/>
            <a:ext cx="3513443" cy="1905000"/>
          </a:xfrm>
          <a:prstGeom prst="rect">
            <a:avLst/>
          </a:prstGeom>
          <a:noFill/>
          <a:ln w="25400">
            <a:solidFill>
              <a:srgbClr val="0070C0"/>
            </a:solidFill>
            <a:miter lim="800000"/>
            <a:headEnd/>
            <a:tailEnd/>
          </a:ln>
          <a:effectLst>
            <a:outerShdw blurRad="50800" dist="38100" dir="8100000" algn="tr"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11" name="TextBox 10"/>
          <p:cNvSpPr txBox="1"/>
          <p:nvPr/>
        </p:nvSpPr>
        <p:spPr>
          <a:xfrm>
            <a:off x="3446301" y="6034564"/>
            <a:ext cx="3513440" cy="584775"/>
          </a:xfrm>
          <a:prstGeom prst="rect">
            <a:avLst/>
          </a:prstGeom>
          <a:solidFill>
            <a:schemeClr val="tx1">
              <a:lumMod val="50000"/>
              <a:lumOff val="50000"/>
              <a:alpha val="77000"/>
            </a:schemeClr>
          </a:solidFill>
        </p:spPr>
        <p:txBody>
          <a:bodyPr wrap="square" rtlCol="0">
            <a:spAutoFit/>
          </a:bodyPr>
          <a:lstStyle/>
          <a:p>
            <a:pPr algn="ctr">
              <a:buNone/>
            </a:pPr>
            <a:r>
              <a:rPr lang="en-US" sz="1600" b="1" dirty="0" smtClean="0">
                <a:solidFill>
                  <a:srgbClr val="FFFFFF"/>
                </a:solidFill>
                <a:effectLst/>
              </a:rPr>
              <a:t>CITY OF LOS ANGELES</a:t>
            </a:r>
          </a:p>
          <a:p>
            <a:pPr algn="ctr">
              <a:buNone/>
            </a:pPr>
            <a:r>
              <a:rPr lang="en-US" sz="1600" b="1" dirty="0" smtClean="0">
                <a:solidFill>
                  <a:srgbClr val="FFFFFF"/>
                </a:solidFill>
                <a:effectLst/>
              </a:rPr>
              <a:t>Hyperion Water Reclamation Plant</a:t>
            </a:r>
            <a:endParaRPr lang="en-US" sz="1600" b="1" dirty="0">
              <a:solidFill>
                <a:srgbClr val="FFFFFF"/>
              </a:solidFill>
              <a:effectLst/>
            </a:endParaRPr>
          </a:p>
        </p:txBody>
      </p:sp>
      <p:cxnSp>
        <p:nvCxnSpPr>
          <p:cNvPr id="24" name="Straight Connector 23"/>
          <p:cNvCxnSpPr/>
          <p:nvPr/>
        </p:nvCxnSpPr>
        <p:spPr bwMode="auto">
          <a:xfrm>
            <a:off x="6067425" y="3200400"/>
            <a:ext cx="0" cy="1447800"/>
          </a:xfrm>
          <a:prstGeom prst="line">
            <a:avLst/>
          </a:prstGeom>
          <a:solidFill>
            <a:schemeClr val="accent1"/>
          </a:solidFill>
          <a:ln w="127000" cap="flat" cmpd="sng" algn="ctr">
            <a:solidFill>
              <a:srgbClr val="00B0F0"/>
            </a:solidFill>
            <a:prstDash val="solid"/>
            <a:round/>
            <a:headEnd type="none" w="med" len="med"/>
            <a:tailEnd type="triangle" w="med" len="med"/>
          </a:ln>
          <a:effectLst>
            <a:outerShdw dist="35921" dir="2700000" algn="ctr" rotWithShape="0">
              <a:srgbClr val="808080"/>
            </a:outerShdw>
          </a:effectLst>
          <a:extLst/>
        </p:spPr>
      </p:cxnSp>
      <p:sp>
        <p:nvSpPr>
          <p:cNvPr id="29" name="Oval 28"/>
          <p:cNvSpPr/>
          <p:nvPr/>
        </p:nvSpPr>
        <p:spPr bwMode="auto">
          <a:xfrm>
            <a:off x="7374294" y="3021248"/>
            <a:ext cx="1682620" cy="1931752"/>
          </a:xfrm>
          <a:prstGeom prst="ellipse">
            <a:avLst/>
          </a:prstGeom>
          <a:solidFill>
            <a:srgbClr val="FFFFFF"/>
          </a:solidFill>
          <a:ln w="9525" cap="flat" cmpd="sng" algn="ctr">
            <a:solidFill>
              <a:srgbClr val="0070C0"/>
            </a:solidFill>
            <a:prstDash val="solid"/>
            <a:round/>
            <a:headEnd type="none" w="med" len="med"/>
            <a:tailEnd type="none" w="med" len="med"/>
          </a:ln>
          <a:effectLst>
            <a:outerShdw blurRad="50800" dist="38100" dir="8100000" algn="tr"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b="1" dirty="0">
                <a:solidFill>
                  <a:srgbClr val="0070C0"/>
                </a:solidFill>
                <a:effectLst/>
              </a:rPr>
              <a:t>Recycled </a:t>
            </a:r>
            <a:r>
              <a:rPr lang="en-US" sz="1400" b="1" dirty="0" smtClean="0">
                <a:solidFill>
                  <a:srgbClr val="0070C0"/>
                </a:solidFill>
                <a:effectLst/>
              </a:rPr>
              <a:t>Water:</a:t>
            </a:r>
            <a:endParaRPr lang="en-US" sz="1400" b="1" dirty="0">
              <a:solidFill>
                <a:srgbClr val="0070C0"/>
              </a:solidFill>
              <a:effectLst/>
            </a:endParaRPr>
          </a:p>
          <a:p>
            <a:pPr marL="0" marR="0" indent="0" algn="ctr" defTabSz="914400" rtl="0" eaLnBrk="0" fontAlgn="base" latinLnBrk="0" hangingPunct="0">
              <a:lnSpc>
                <a:spcPct val="100000"/>
              </a:lnSpc>
              <a:spcBef>
                <a:spcPct val="0"/>
              </a:spcBef>
              <a:spcAft>
                <a:spcPct val="0"/>
              </a:spcAft>
              <a:buClrTx/>
              <a:buSzTx/>
              <a:buFontTx/>
              <a:buNone/>
              <a:tabLst/>
            </a:pPr>
            <a:r>
              <a:rPr lang="en-US" sz="1400" b="1" dirty="0">
                <a:solidFill>
                  <a:srgbClr val="0070C0"/>
                </a:solidFill>
                <a:effectLst/>
              </a:rPr>
              <a:t>Glendale 1.4 </a:t>
            </a:r>
            <a:r>
              <a:rPr lang="en-US" sz="1400" b="1" dirty="0" smtClean="0">
                <a:solidFill>
                  <a:srgbClr val="0070C0"/>
                </a:solidFill>
                <a:effectLst/>
              </a:rPr>
              <a:t>MGD;</a:t>
            </a:r>
            <a:endParaRPr lang="en-US" sz="1400" b="1" dirty="0">
              <a:solidFill>
                <a:srgbClr val="0070C0"/>
              </a:solidFill>
              <a:effectLst/>
            </a:endParaRPr>
          </a:p>
          <a:p>
            <a:pPr marL="0" marR="0" indent="0" algn="ctr" defTabSz="914400" rtl="0" eaLnBrk="0" fontAlgn="base" latinLnBrk="0" hangingPunct="0">
              <a:lnSpc>
                <a:spcPct val="100000"/>
              </a:lnSpc>
              <a:spcBef>
                <a:spcPct val="0"/>
              </a:spcBef>
              <a:spcAft>
                <a:spcPct val="0"/>
              </a:spcAft>
              <a:buClrTx/>
              <a:buSzTx/>
              <a:buFontTx/>
              <a:buNone/>
              <a:tabLst/>
            </a:pPr>
            <a:r>
              <a:rPr lang="en-US" sz="1400" b="1" dirty="0">
                <a:solidFill>
                  <a:srgbClr val="0070C0"/>
                </a:solidFill>
                <a:effectLst/>
              </a:rPr>
              <a:t>LA 1.4 MGD</a:t>
            </a: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strike="noStrike" cap="none" normalizeH="0" baseline="0" dirty="0">
              <a:ln>
                <a:noFill/>
              </a:ln>
              <a:solidFill>
                <a:srgbClr val="0070C0"/>
              </a:solidFill>
              <a:effectLst/>
            </a:endParaRPr>
          </a:p>
        </p:txBody>
      </p:sp>
      <p:sp>
        <p:nvSpPr>
          <p:cNvPr id="28" name="TextBox 27"/>
          <p:cNvSpPr txBox="1"/>
          <p:nvPr/>
        </p:nvSpPr>
        <p:spPr>
          <a:xfrm>
            <a:off x="6058676" y="3505200"/>
            <a:ext cx="1219200" cy="523220"/>
          </a:xfrm>
          <a:prstGeom prst="rect">
            <a:avLst/>
          </a:prstGeom>
          <a:noFill/>
        </p:spPr>
        <p:txBody>
          <a:bodyPr wrap="square" rtlCol="0">
            <a:spAutoFit/>
          </a:bodyPr>
          <a:lstStyle/>
          <a:p>
            <a:pPr algn="ctr">
              <a:buNone/>
            </a:pPr>
            <a:r>
              <a:rPr lang="en-US" sz="1400" b="1" dirty="0">
                <a:solidFill>
                  <a:schemeClr val="tx1"/>
                </a:solidFill>
                <a:effectLst/>
              </a:rPr>
              <a:t>Sludge and </a:t>
            </a:r>
            <a:r>
              <a:rPr lang="en-US" sz="1400" b="1" dirty="0" smtClean="0">
                <a:solidFill>
                  <a:schemeClr val="tx1"/>
                </a:solidFill>
                <a:effectLst/>
              </a:rPr>
              <a:t>By-pass</a:t>
            </a:r>
            <a:endParaRPr lang="en-US" sz="1400" b="1" dirty="0">
              <a:solidFill>
                <a:schemeClr val="tx1"/>
              </a:solidFill>
              <a:effectLst/>
            </a:endParaRPr>
          </a:p>
        </p:txBody>
      </p:sp>
      <p:sp>
        <p:nvSpPr>
          <p:cNvPr id="38" name="TextBox 37"/>
          <p:cNvSpPr txBox="1"/>
          <p:nvPr/>
        </p:nvSpPr>
        <p:spPr>
          <a:xfrm>
            <a:off x="1447800" y="4152900"/>
            <a:ext cx="1143000" cy="1077218"/>
          </a:xfrm>
          <a:prstGeom prst="rect">
            <a:avLst/>
          </a:prstGeom>
          <a:noFill/>
        </p:spPr>
        <p:txBody>
          <a:bodyPr wrap="square" rtlCol="0">
            <a:spAutoFit/>
          </a:bodyPr>
          <a:lstStyle/>
          <a:p>
            <a:pPr algn="l">
              <a:buClr>
                <a:srgbClr val="000000"/>
              </a:buClr>
              <a:buSzPct val="150000"/>
              <a:buNone/>
            </a:pPr>
            <a:r>
              <a:rPr lang="en-US" sz="1400" b="1" u="sng" dirty="0">
                <a:solidFill>
                  <a:schemeClr val="tx1"/>
                </a:solidFill>
                <a:effectLst/>
              </a:rPr>
              <a:t>Flumes:</a:t>
            </a:r>
          </a:p>
          <a:p>
            <a:pPr marL="171450" indent="-171450" algn="l">
              <a:buClr>
                <a:srgbClr val="000000"/>
              </a:buClr>
              <a:buSzPct val="150000"/>
              <a:buFont typeface="Arial" panose="020B0604020202020204" pitchFamily="34" charset="0"/>
              <a:buChar char="•"/>
            </a:pPr>
            <a:r>
              <a:rPr lang="en-US" sz="1400" b="1" dirty="0" err="1">
                <a:solidFill>
                  <a:schemeClr val="tx1"/>
                </a:solidFill>
                <a:effectLst/>
              </a:rPr>
              <a:t>Tyburn</a:t>
            </a:r>
            <a:endParaRPr lang="en-US" sz="1400" b="1" dirty="0">
              <a:solidFill>
                <a:schemeClr val="tx1"/>
              </a:solidFill>
              <a:effectLst/>
            </a:endParaRPr>
          </a:p>
          <a:p>
            <a:pPr marL="171450" indent="-171450" algn="l">
              <a:buClr>
                <a:srgbClr val="EAAB00"/>
              </a:buClr>
              <a:buFont typeface="Arial" panose="020B0604020202020204" pitchFamily="34" charset="0"/>
              <a:buChar char="•"/>
            </a:pPr>
            <a:endParaRPr lang="en-US" sz="1200" b="1" dirty="0">
              <a:solidFill>
                <a:schemeClr val="tx1"/>
              </a:solidFill>
              <a:effectLst/>
            </a:endParaRPr>
          </a:p>
          <a:p>
            <a:pPr algn="l">
              <a:buClr>
                <a:srgbClr val="EAAB00"/>
              </a:buClr>
            </a:pPr>
            <a:endParaRPr lang="en-US" sz="1200" b="1" dirty="0">
              <a:solidFill>
                <a:schemeClr val="tx1"/>
              </a:solidFill>
              <a:effectLst/>
            </a:endParaRPr>
          </a:p>
          <a:p>
            <a:pPr algn="l">
              <a:buClr>
                <a:srgbClr val="EAAB00"/>
              </a:buClr>
            </a:pPr>
            <a:endParaRPr lang="en-US" sz="1200" b="1" dirty="0">
              <a:solidFill>
                <a:schemeClr val="tx1"/>
              </a:solidFill>
              <a:effectLst/>
            </a:endParaRP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12129" y="1826908"/>
            <a:ext cx="2765747" cy="1483195"/>
          </a:xfrm>
          <a:prstGeom prst="rect">
            <a:avLst/>
          </a:prstGeom>
          <a:noFill/>
          <a:ln w="25400">
            <a:solidFill>
              <a:srgbClr val="0070C0"/>
            </a:solidFill>
            <a:miter lim="800000"/>
            <a:headEnd/>
            <a:tailEnd/>
          </a:ln>
          <a:effectLst>
            <a:outerShdw blurRad="50800" dist="38100" dir="8100000" algn="tr"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7" name="TextBox 6"/>
          <p:cNvSpPr txBox="1"/>
          <p:nvPr/>
        </p:nvSpPr>
        <p:spPr>
          <a:xfrm>
            <a:off x="4505131" y="2728860"/>
            <a:ext cx="2772745" cy="584775"/>
          </a:xfrm>
          <a:prstGeom prst="rect">
            <a:avLst/>
          </a:prstGeom>
          <a:solidFill>
            <a:schemeClr val="tx1">
              <a:lumMod val="50000"/>
              <a:lumOff val="50000"/>
              <a:alpha val="64000"/>
            </a:schemeClr>
          </a:solidFill>
        </p:spPr>
        <p:txBody>
          <a:bodyPr wrap="square" rtlCol="0">
            <a:spAutoFit/>
          </a:bodyPr>
          <a:lstStyle/>
          <a:p>
            <a:pPr algn="ctr">
              <a:buNone/>
            </a:pPr>
            <a:r>
              <a:rPr lang="en-US" sz="1600" b="1" dirty="0">
                <a:solidFill>
                  <a:srgbClr val="FFFFFF"/>
                </a:solidFill>
                <a:effectLst/>
              </a:rPr>
              <a:t>LA-GLENDALE </a:t>
            </a:r>
            <a:endParaRPr lang="en-US" sz="1600" b="1" dirty="0" smtClean="0">
              <a:solidFill>
                <a:srgbClr val="FFFFFF"/>
              </a:solidFill>
              <a:effectLst/>
            </a:endParaRPr>
          </a:p>
          <a:p>
            <a:pPr algn="ctr">
              <a:buNone/>
            </a:pPr>
            <a:r>
              <a:rPr lang="en-US" sz="1600" b="1" dirty="0" smtClean="0">
                <a:solidFill>
                  <a:srgbClr val="FFFFFF"/>
                </a:solidFill>
                <a:effectLst/>
              </a:rPr>
              <a:t>Water Reclamation Plant</a:t>
            </a:r>
            <a:endParaRPr lang="en-US" sz="1600" b="1" dirty="0">
              <a:solidFill>
                <a:srgbClr val="FFFFFF"/>
              </a:solidFill>
              <a:effectLst/>
            </a:endParaRPr>
          </a:p>
        </p:txBody>
      </p:sp>
    </p:spTree>
    <p:extLst>
      <p:ext uri="{BB962C8B-B14F-4D97-AF65-F5344CB8AC3E}">
        <p14:creationId xmlns:p14="http://schemas.microsoft.com/office/powerpoint/2010/main" val="350326862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534400" cy="6096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algn="ctr"/>
            <a:r>
              <a:rPr lang="en-US" sz="3200" dirty="0"/>
              <a:t>Wastewater Rate History</a:t>
            </a:r>
          </a:p>
        </p:txBody>
      </p:sp>
      <p:sp>
        <p:nvSpPr>
          <p:cNvPr id="5" name="Slide Number Placeholder 4"/>
          <p:cNvSpPr>
            <a:spLocks noGrp="1"/>
          </p:cNvSpPr>
          <p:nvPr>
            <p:ph type="sldNum" sz="quarter" idx="12"/>
          </p:nvPr>
        </p:nvSpPr>
        <p:spPr>
          <a:xfrm>
            <a:off x="7556500" y="6400800"/>
            <a:ext cx="2133600" cy="457200"/>
          </a:xfrm>
        </p:spPr>
        <p:txBody>
          <a:bodyPr/>
          <a:lstStyle/>
          <a:p>
            <a:pPr>
              <a:buNone/>
              <a:defRPr/>
            </a:pPr>
            <a:r>
              <a:rPr lang="en-US" dirty="0">
                <a:solidFill>
                  <a:srgbClr val="000000"/>
                </a:solidFill>
                <a:effectLst/>
              </a:rPr>
              <a:t>Slide </a:t>
            </a:r>
            <a:fld id="{E13BE581-8502-4F0D-A97A-88170EC402A8}" type="slidenum">
              <a:rPr lang="en-US" smtClean="0">
                <a:solidFill>
                  <a:srgbClr val="000000"/>
                </a:solidFill>
                <a:effectLst/>
              </a:rPr>
              <a:pPr>
                <a:buNone/>
                <a:defRPr/>
              </a:pPr>
              <a:t>46</a:t>
            </a:fld>
            <a:endParaRPr lang="en-US" dirty="0">
              <a:solidFill>
                <a:srgbClr val="000000"/>
              </a:solidFill>
              <a:effectLst/>
            </a:endParaRPr>
          </a:p>
        </p:txBody>
      </p:sp>
      <p:sp>
        <p:nvSpPr>
          <p:cNvPr id="6" name="Rectangle 5"/>
          <p:cNvSpPr/>
          <p:nvPr/>
        </p:nvSpPr>
        <p:spPr>
          <a:xfrm>
            <a:off x="393700" y="685800"/>
            <a:ext cx="8216900" cy="918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eaLnBrk="1" hangingPunct="1">
              <a:spcBef>
                <a:spcPts val="1200"/>
              </a:spcBef>
              <a:buNone/>
            </a:pPr>
            <a:endParaRPr lang="en-US" sz="2400" kern="0" dirty="0">
              <a:solidFill>
                <a:srgbClr val="111111"/>
              </a:solidFill>
              <a:effectLst/>
              <a:latin typeface="+mn-lt"/>
            </a:endParaRPr>
          </a:p>
          <a:p>
            <a:pPr eaLnBrk="1" hangingPunct="1">
              <a:spcBef>
                <a:spcPts val="1200"/>
              </a:spcBef>
              <a:buNone/>
            </a:pPr>
            <a:r>
              <a:rPr lang="en-US" sz="2400" kern="0" dirty="0">
                <a:solidFill>
                  <a:srgbClr val="111111"/>
                </a:solidFill>
                <a:effectLst/>
                <a:latin typeface="+mn-lt"/>
              </a:rPr>
              <a:t>Last rate increase was implemented 19 years ago in 1999</a:t>
            </a:r>
          </a:p>
          <a:p>
            <a:pPr eaLnBrk="1" hangingPunct="1">
              <a:spcBef>
                <a:spcPts val="1200"/>
              </a:spcBef>
              <a:buNone/>
            </a:pPr>
            <a:r>
              <a:rPr lang="en-US" sz="2400" kern="0" dirty="0">
                <a:solidFill>
                  <a:srgbClr val="111111"/>
                </a:solidFill>
                <a:effectLst/>
                <a:latin typeface="+mn-lt"/>
              </a:rPr>
              <a:t>	</a:t>
            </a:r>
            <a:r>
              <a:rPr lang="en-US" sz="2400" kern="0" dirty="0" smtClean="0">
                <a:solidFill>
                  <a:srgbClr val="111111"/>
                </a:solidFill>
                <a:effectLst/>
                <a:latin typeface="+mn-lt"/>
              </a:rPr>
              <a:t>	</a:t>
            </a:r>
            <a:endParaRPr lang="en-US" sz="2400" kern="0" dirty="0">
              <a:solidFill>
                <a:srgbClr val="111111"/>
              </a:solidFill>
              <a:effectLst/>
              <a:latin typeface="+mn-lt"/>
            </a:endParaRPr>
          </a:p>
          <a:p>
            <a:pPr eaLnBrk="1" hangingPunct="1">
              <a:spcBef>
                <a:spcPts val="1200"/>
              </a:spcBef>
              <a:buNone/>
            </a:pPr>
            <a:r>
              <a:rPr lang="en-US" sz="2400" kern="0" dirty="0">
                <a:solidFill>
                  <a:srgbClr val="111111"/>
                </a:solidFill>
                <a:effectLst/>
                <a:latin typeface="+mn-lt"/>
              </a:rPr>
              <a:t>				</a:t>
            </a:r>
          </a:p>
        </p:txBody>
      </p:sp>
      <p:sp>
        <p:nvSpPr>
          <p:cNvPr id="7" name="Rectangle 2"/>
          <p:cNvSpPr>
            <a:spLocks noChangeArrowheads="1"/>
          </p:cNvSpPr>
          <p:nvPr/>
        </p:nvSpPr>
        <p:spPr bwMode="auto">
          <a:xfrm>
            <a:off x="393700" y="1508558"/>
            <a:ext cx="8229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buNone/>
            </a:pPr>
            <a:r>
              <a:rPr lang="en-US" altLang="en-US" sz="2400" dirty="0">
                <a:effectLst/>
                <a:latin typeface="+mn-lt"/>
              </a:rPr>
              <a:t>Current Wastewater Rate</a:t>
            </a:r>
          </a:p>
        </p:txBody>
      </p:sp>
      <p:sp>
        <p:nvSpPr>
          <p:cNvPr id="8" name="Rectangle 7"/>
          <p:cNvSpPr/>
          <p:nvPr/>
        </p:nvSpPr>
        <p:spPr>
          <a:xfrm>
            <a:off x="762000" y="2234488"/>
            <a:ext cx="7848600" cy="2000548"/>
          </a:xfrm>
          <a:prstGeom prst="rect">
            <a:avLst/>
          </a:prstGeom>
        </p:spPr>
        <p:txBody>
          <a:bodyPr wrap="square">
            <a:spAutoFit/>
          </a:bodyPr>
          <a:lstStyle/>
          <a:p>
            <a:pPr marL="285750" indent="-285750" algn="l">
              <a:buClr>
                <a:srgbClr val="000000"/>
              </a:buClr>
              <a:buSzPct val="114000"/>
              <a:buFont typeface="Arial" panose="020B0604020202020204" pitchFamily="34" charset="0"/>
              <a:buChar char="•"/>
              <a:tabLst>
                <a:tab pos="5486400" algn="l"/>
              </a:tabLst>
            </a:pPr>
            <a:r>
              <a:rPr lang="en-US" dirty="0">
                <a:solidFill>
                  <a:schemeClr val="tx1"/>
                </a:solidFill>
                <a:effectLst/>
                <a:latin typeface="+mn-lt"/>
              </a:rPr>
              <a:t>Monthly Flat Fee per Electrical </a:t>
            </a:r>
            <a:r>
              <a:rPr lang="en-US" dirty="0" smtClean="0">
                <a:solidFill>
                  <a:schemeClr val="tx1"/>
                </a:solidFill>
                <a:effectLst/>
                <a:latin typeface="+mn-lt"/>
              </a:rPr>
              <a:t>Account:</a:t>
            </a:r>
            <a:r>
              <a:rPr lang="en-US" dirty="0">
                <a:solidFill>
                  <a:schemeClr val="tx1"/>
                </a:solidFill>
                <a:effectLst/>
                <a:latin typeface="+mn-lt"/>
              </a:rPr>
              <a:t>	</a:t>
            </a:r>
            <a:r>
              <a:rPr lang="en-US" dirty="0" smtClean="0">
                <a:solidFill>
                  <a:schemeClr val="tx1"/>
                </a:solidFill>
                <a:effectLst/>
                <a:latin typeface="+mn-lt"/>
              </a:rPr>
              <a:t> $</a:t>
            </a:r>
            <a:r>
              <a:rPr lang="en-US" dirty="0">
                <a:solidFill>
                  <a:schemeClr val="tx1"/>
                </a:solidFill>
                <a:effectLst/>
                <a:latin typeface="+mn-lt"/>
              </a:rPr>
              <a:t>2.30	</a:t>
            </a:r>
          </a:p>
          <a:p>
            <a:pPr marL="285750" indent="-285750" algn="l">
              <a:buClr>
                <a:srgbClr val="000000"/>
              </a:buClr>
              <a:buSzPct val="114000"/>
              <a:buFont typeface="Arial" panose="020B0604020202020204" pitchFamily="34" charset="0"/>
              <a:buChar char="•"/>
              <a:tabLst>
                <a:tab pos="4800600" algn="l"/>
              </a:tabLst>
            </a:pPr>
            <a:r>
              <a:rPr lang="en-US" dirty="0">
                <a:solidFill>
                  <a:schemeClr val="tx1"/>
                </a:solidFill>
                <a:effectLst/>
                <a:latin typeface="+mn-lt"/>
              </a:rPr>
              <a:t>Single Family Winter Water Charge ($/</a:t>
            </a:r>
            <a:r>
              <a:rPr lang="en-US" dirty="0" err="1">
                <a:solidFill>
                  <a:schemeClr val="tx1"/>
                </a:solidFill>
                <a:effectLst/>
                <a:latin typeface="+mn-lt"/>
              </a:rPr>
              <a:t>Hcf</a:t>
            </a:r>
            <a:r>
              <a:rPr lang="en-US" dirty="0" smtClean="0">
                <a:solidFill>
                  <a:schemeClr val="tx1"/>
                </a:solidFill>
                <a:effectLst/>
                <a:latin typeface="+mn-lt"/>
              </a:rPr>
              <a:t>):    </a:t>
            </a:r>
            <a:r>
              <a:rPr lang="en-US" dirty="0">
                <a:solidFill>
                  <a:schemeClr val="tx1"/>
                </a:solidFill>
                <a:effectLst/>
                <a:latin typeface="+mn-lt"/>
              </a:rPr>
              <a:t>	</a:t>
            </a:r>
            <a:r>
              <a:rPr lang="en-US" dirty="0" smtClean="0">
                <a:solidFill>
                  <a:schemeClr val="tx1"/>
                </a:solidFill>
                <a:effectLst/>
                <a:latin typeface="+mn-lt"/>
              </a:rPr>
              <a:t> $</a:t>
            </a:r>
            <a:r>
              <a:rPr lang="en-US" dirty="0">
                <a:solidFill>
                  <a:schemeClr val="tx1"/>
                </a:solidFill>
                <a:effectLst/>
                <a:latin typeface="+mn-lt"/>
              </a:rPr>
              <a:t>1.23	</a:t>
            </a:r>
          </a:p>
          <a:p>
            <a:pPr marL="285750" indent="-285750" algn="l">
              <a:buClr>
                <a:srgbClr val="000000"/>
              </a:buClr>
              <a:buSzPct val="114000"/>
              <a:buFont typeface="Arial" panose="020B0604020202020204" pitchFamily="34" charset="0"/>
              <a:buChar char="•"/>
              <a:tabLst>
                <a:tab pos="5486400" algn="l"/>
              </a:tabLst>
            </a:pPr>
            <a:r>
              <a:rPr lang="en-US" dirty="0">
                <a:solidFill>
                  <a:schemeClr val="tx1"/>
                </a:solidFill>
                <a:effectLst/>
                <a:latin typeface="+mn-lt"/>
              </a:rPr>
              <a:t>Multi Family Charge ($/</a:t>
            </a:r>
            <a:r>
              <a:rPr lang="en-US" dirty="0" err="1">
                <a:solidFill>
                  <a:schemeClr val="tx1"/>
                </a:solidFill>
                <a:effectLst/>
                <a:latin typeface="+mn-lt"/>
              </a:rPr>
              <a:t>Hcf</a:t>
            </a:r>
            <a:r>
              <a:rPr lang="en-US" dirty="0" smtClean="0">
                <a:solidFill>
                  <a:schemeClr val="tx1"/>
                </a:solidFill>
                <a:effectLst/>
                <a:latin typeface="+mn-lt"/>
              </a:rPr>
              <a:t>):</a:t>
            </a:r>
            <a:r>
              <a:rPr lang="en-US" dirty="0">
                <a:solidFill>
                  <a:schemeClr val="tx1"/>
                </a:solidFill>
                <a:effectLst/>
                <a:latin typeface="+mn-lt"/>
              </a:rPr>
              <a:t>	</a:t>
            </a:r>
            <a:r>
              <a:rPr lang="en-US" dirty="0" smtClean="0">
                <a:solidFill>
                  <a:schemeClr val="tx1"/>
                </a:solidFill>
                <a:effectLst/>
                <a:latin typeface="+mn-lt"/>
              </a:rPr>
              <a:t> $</a:t>
            </a:r>
            <a:r>
              <a:rPr lang="en-US" dirty="0">
                <a:solidFill>
                  <a:schemeClr val="tx1"/>
                </a:solidFill>
                <a:effectLst/>
                <a:latin typeface="+mn-lt"/>
              </a:rPr>
              <a:t>1.31	</a:t>
            </a:r>
          </a:p>
          <a:p>
            <a:pPr marL="285750" indent="-285750" algn="l">
              <a:buClr>
                <a:srgbClr val="000000"/>
              </a:buClr>
              <a:buSzPct val="114000"/>
              <a:buFont typeface="Arial" panose="020B0604020202020204" pitchFamily="34" charset="0"/>
              <a:buChar char="•"/>
              <a:tabLst>
                <a:tab pos="4800600" algn="l"/>
              </a:tabLst>
            </a:pPr>
            <a:r>
              <a:rPr lang="en-US" dirty="0">
                <a:solidFill>
                  <a:schemeClr val="tx1"/>
                </a:solidFill>
                <a:effectLst/>
                <a:latin typeface="+mn-lt"/>
              </a:rPr>
              <a:t>Commercial - Low Strength Charge ($/</a:t>
            </a:r>
            <a:r>
              <a:rPr lang="en-US" dirty="0" err="1">
                <a:solidFill>
                  <a:schemeClr val="tx1"/>
                </a:solidFill>
                <a:effectLst/>
                <a:latin typeface="+mn-lt"/>
              </a:rPr>
              <a:t>Hcf</a:t>
            </a:r>
            <a:r>
              <a:rPr lang="en-US" dirty="0" smtClean="0">
                <a:solidFill>
                  <a:schemeClr val="tx1"/>
                </a:solidFill>
                <a:effectLst/>
                <a:latin typeface="+mn-lt"/>
              </a:rPr>
              <a:t>):</a:t>
            </a:r>
            <a:r>
              <a:rPr lang="en-US" dirty="0">
                <a:solidFill>
                  <a:schemeClr val="tx1"/>
                </a:solidFill>
                <a:effectLst/>
                <a:latin typeface="+mn-lt"/>
              </a:rPr>
              <a:t>	</a:t>
            </a:r>
            <a:r>
              <a:rPr lang="en-US" dirty="0" smtClean="0">
                <a:solidFill>
                  <a:schemeClr val="tx1"/>
                </a:solidFill>
                <a:effectLst/>
                <a:latin typeface="+mn-lt"/>
              </a:rPr>
              <a:t>            $</a:t>
            </a:r>
            <a:r>
              <a:rPr lang="en-US" dirty="0">
                <a:solidFill>
                  <a:schemeClr val="tx1"/>
                </a:solidFill>
                <a:effectLst/>
                <a:latin typeface="+mn-lt"/>
              </a:rPr>
              <a:t>1.39	</a:t>
            </a:r>
          </a:p>
          <a:p>
            <a:pPr marL="285750" indent="-285750" algn="l">
              <a:buClr>
                <a:srgbClr val="000000"/>
              </a:buClr>
              <a:buSzPct val="114000"/>
              <a:buFont typeface="Arial" panose="020B0604020202020204" pitchFamily="34" charset="0"/>
              <a:buChar char="•"/>
              <a:tabLst>
                <a:tab pos="4800600" algn="l"/>
              </a:tabLst>
            </a:pPr>
            <a:r>
              <a:rPr lang="en-US" dirty="0">
                <a:solidFill>
                  <a:schemeClr val="tx1"/>
                </a:solidFill>
                <a:effectLst/>
                <a:latin typeface="+mn-lt"/>
              </a:rPr>
              <a:t>Commercial - Med Strength Charge ($/</a:t>
            </a:r>
            <a:r>
              <a:rPr lang="en-US" dirty="0" err="1">
                <a:solidFill>
                  <a:schemeClr val="tx1"/>
                </a:solidFill>
                <a:effectLst/>
                <a:latin typeface="+mn-lt"/>
              </a:rPr>
              <a:t>Hcf</a:t>
            </a:r>
            <a:r>
              <a:rPr lang="en-US" dirty="0" smtClean="0">
                <a:solidFill>
                  <a:schemeClr val="tx1"/>
                </a:solidFill>
                <a:effectLst/>
                <a:latin typeface="+mn-lt"/>
              </a:rPr>
              <a:t>):</a:t>
            </a:r>
            <a:r>
              <a:rPr lang="en-US" dirty="0">
                <a:solidFill>
                  <a:schemeClr val="tx1"/>
                </a:solidFill>
                <a:effectLst/>
                <a:latin typeface="+mn-lt"/>
              </a:rPr>
              <a:t>	</a:t>
            </a:r>
            <a:r>
              <a:rPr lang="en-US" dirty="0" smtClean="0">
                <a:solidFill>
                  <a:schemeClr val="tx1"/>
                </a:solidFill>
                <a:effectLst/>
                <a:latin typeface="+mn-lt"/>
              </a:rPr>
              <a:t>            $</a:t>
            </a:r>
            <a:r>
              <a:rPr lang="en-US" dirty="0">
                <a:solidFill>
                  <a:schemeClr val="tx1"/>
                </a:solidFill>
                <a:effectLst/>
                <a:latin typeface="+mn-lt"/>
              </a:rPr>
              <a:t>2.02	</a:t>
            </a:r>
          </a:p>
          <a:p>
            <a:pPr marL="285750" indent="-285750" algn="l">
              <a:buClr>
                <a:srgbClr val="000000"/>
              </a:buClr>
              <a:buSzPct val="114000"/>
              <a:buFont typeface="Arial" panose="020B0604020202020204" pitchFamily="34" charset="0"/>
              <a:buChar char="•"/>
              <a:tabLst>
                <a:tab pos="4800600" algn="l"/>
              </a:tabLst>
            </a:pPr>
            <a:r>
              <a:rPr lang="en-US" dirty="0">
                <a:solidFill>
                  <a:schemeClr val="tx1"/>
                </a:solidFill>
                <a:effectLst/>
                <a:latin typeface="+mn-lt"/>
              </a:rPr>
              <a:t>Commercial - High Strength Charge ($/</a:t>
            </a:r>
            <a:r>
              <a:rPr lang="en-US" dirty="0" err="1">
                <a:solidFill>
                  <a:schemeClr val="tx1"/>
                </a:solidFill>
                <a:effectLst/>
                <a:latin typeface="+mn-lt"/>
              </a:rPr>
              <a:t>Hcf</a:t>
            </a:r>
            <a:r>
              <a:rPr lang="en-US" dirty="0" smtClean="0">
                <a:solidFill>
                  <a:schemeClr val="tx1"/>
                </a:solidFill>
                <a:effectLst/>
                <a:latin typeface="+mn-lt"/>
              </a:rPr>
              <a:t>):</a:t>
            </a:r>
            <a:r>
              <a:rPr lang="en-US" dirty="0">
                <a:solidFill>
                  <a:schemeClr val="tx1"/>
                </a:solidFill>
                <a:effectLst/>
                <a:latin typeface="+mn-lt"/>
              </a:rPr>
              <a:t>	</a:t>
            </a:r>
            <a:r>
              <a:rPr lang="en-US" dirty="0" smtClean="0">
                <a:solidFill>
                  <a:schemeClr val="tx1"/>
                </a:solidFill>
                <a:effectLst/>
                <a:latin typeface="+mn-lt"/>
              </a:rPr>
              <a:t>            $</a:t>
            </a:r>
            <a:r>
              <a:rPr lang="en-US" dirty="0">
                <a:solidFill>
                  <a:schemeClr val="tx1"/>
                </a:solidFill>
                <a:effectLst/>
                <a:latin typeface="+mn-lt"/>
              </a:rPr>
              <a:t>3.85</a:t>
            </a:r>
            <a:r>
              <a:rPr lang="en-US" sz="1600" dirty="0">
                <a:solidFill>
                  <a:schemeClr val="tx1"/>
                </a:solidFill>
                <a:effectLst/>
                <a:latin typeface="+mn-lt"/>
              </a:rPr>
              <a:t>					</a:t>
            </a:r>
          </a:p>
        </p:txBody>
      </p:sp>
      <p:sp>
        <p:nvSpPr>
          <p:cNvPr id="3" name="TextBox 2"/>
          <p:cNvSpPr txBox="1"/>
          <p:nvPr/>
        </p:nvSpPr>
        <p:spPr>
          <a:xfrm>
            <a:off x="990600" y="4342318"/>
            <a:ext cx="8153400" cy="1877437"/>
          </a:xfrm>
          <a:prstGeom prst="rect">
            <a:avLst/>
          </a:prstGeom>
        </p:spPr>
        <p:txBody>
          <a:bodyPr wrap="square">
            <a:spAutoFit/>
          </a:bodyPr>
          <a:lstStyle>
            <a:defPPr>
              <a:defRPr lang="en-US"/>
            </a:defPPr>
            <a:lvl1pPr marL="342900" indent="-342900">
              <a:buClr>
                <a:srgbClr val="000000"/>
              </a:buClr>
              <a:buSzPct val="150000"/>
              <a:buFont typeface="Arial" panose="020B0604020202020204" pitchFamily="34" charset="0"/>
              <a:buChar char="•"/>
              <a:tabLst>
                <a:tab pos="5486400" algn="l"/>
              </a:tabLst>
              <a:defRPr>
                <a:solidFill>
                  <a:schemeClr val="tx1"/>
                </a:solidFill>
                <a:effectLst/>
                <a:latin typeface="+mn-lt"/>
              </a:defRPr>
            </a:lvl1pPr>
          </a:lstStyle>
          <a:p>
            <a:pPr marL="0" indent="0">
              <a:buNone/>
            </a:pPr>
            <a:r>
              <a:rPr lang="en-US" sz="1600" b="1" dirty="0"/>
              <a:t>Examples</a:t>
            </a:r>
            <a:r>
              <a:rPr lang="en-US" sz="1600" dirty="0"/>
              <a:t>:</a:t>
            </a:r>
          </a:p>
          <a:p>
            <a:pPr marL="0" indent="0">
              <a:buNone/>
            </a:pPr>
            <a:r>
              <a:rPr lang="en-US" sz="1600" b="1" dirty="0"/>
              <a:t>Commercial-Low </a:t>
            </a:r>
            <a:r>
              <a:rPr lang="en-US" sz="1600" b="1" dirty="0" smtClean="0"/>
              <a:t>Strength: </a:t>
            </a:r>
            <a:r>
              <a:rPr lang="en-US" sz="1600" dirty="0" smtClean="0"/>
              <a:t>General </a:t>
            </a:r>
            <a:r>
              <a:rPr lang="en-US" sz="1600" dirty="0"/>
              <a:t>merchandise stores, auto </a:t>
            </a:r>
            <a:r>
              <a:rPr lang="en-US" sz="1600" dirty="0" smtClean="0"/>
              <a:t>dealers</a:t>
            </a:r>
          </a:p>
          <a:p>
            <a:pPr marL="0" indent="0">
              <a:buNone/>
            </a:pPr>
            <a:endParaRPr lang="en-US" sz="1600" dirty="0"/>
          </a:p>
          <a:p>
            <a:pPr marL="0" indent="0">
              <a:buNone/>
            </a:pPr>
            <a:r>
              <a:rPr lang="en-US" sz="1600" b="1" dirty="0"/>
              <a:t>Commercial-Med </a:t>
            </a:r>
            <a:r>
              <a:rPr lang="en-US" sz="1600" b="1" dirty="0" smtClean="0"/>
              <a:t>Strength: </a:t>
            </a:r>
            <a:r>
              <a:rPr lang="en-US" sz="1600" dirty="0" smtClean="0"/>
              <a:t>Food </a:t>
            </a:r>
            <a:r>
              <a:rPr lang="en-US" sz="1600" dirty="0"/>
              <a:t>stores, gas </a:t>
            </a:r>
            <a:r>
              <a:rPr lang="en-US" sz="1600" dirty="0" smtClean="0"/>
              <a:t>stations</a:t>
            </a:r>
          </a:p>
          <a:p>
            <a:pPr marL="0" indent="0">
              <a:buNone/>
            </a:pPr>
            <a:endParaRPr lang="en-US" sz="1600" dirty="0"/>
          </a:p>
          <a:p>
            <a:pPr marL="0" indent="0">
              <a:buNone/>
            </a:pPr>
            <a:r>
              <a:rPr lang="en-US" sz="1600" b="1" dirty="0"/>
              <a:t>Commercial-High </a:t>
            </a:r>
            <a:r>
              <a:rPr lang="en-US" sz="1600" b="1" dirty="0" smtClean="0"/>
              <a:t>Strength:</a:t>
            </a:r>
            <a:r>
              <a:rPr lang="en-US" sz="1600" dirty="0" smtClean="0"/>
              <a:t> Bakery </a:t>
            </a:r>
            <a:r>
              <a:rPr lang="en-US" sz="1600" dirty="0"/>
              <a:t>product manufacturers, industrial </a:t>
            </a:r>
            <a:r>
              <a:rPr lang="en-US" sz="1600" dirty="0" smtClean="0"/>
              <a:t>                                      printing </a:t>
            </a:r>
            <a:r>
              <a:rPr lang="en-US" sz="1600" dirty="0"/>
              <a:t>companies</a:t>
            </a:r>
          </a:p>
        </p:txBody>
      </p:sp>
    </p:spTree>
    <p:extLst>
      <p:ext uri="{BB962C8B-B14F-4D97-AF65-F5344CB8AC3E}">
        <p14:creationId xmlns:p14="http://schemas.microsoft.com/office/powerpoint/2010/main" val="100964597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FD49625-9E8E-45F8-B6E5-A14465DDBDD7}"/>
              </a:ext>
            </a:extLst>
          </p:cNvPr>
          <p:cNvSpPr>
            <a:spLocks noGrp="1"/>
          </p:cNvSpPr>
          <p:nvPr>
            <p:ph type="title"/>
          </p:nvPr>
        </p:nvSpPr>
        <p:spPr>
          <a:xfrm>
            <a:off x="152400" y="76200"/>
            <a:ext cx="8686800" cy="794657"/>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algn="ctr"/>
            <a:r>
              <a:rPr lang="en-US" sz="3200" dirty="0" smtClean="0"/>
              <a:t>Proposal to Increase Wastewater Rates</a:t>
            </a:r>
            <a:endParaRPr lang="en-US" sz="3200" dirty="0"/>
          </a:p>
        </p:txBody>
      </p:sp>
      <p:sp>
        <p:nvSpPr>
          <p:cNvPr id="3" name="Text Placeholder 2">
            <a:extLst>
              <a:ext uri="{FF2B5EF4-FFF2-40B4-BE49-F238E27FC236}">
                <a16:creationId xmlns="" xmlns:a16="http://schemas.microsoft.com/office/drawing/2014/main" id="{7DDE3D6E-55C1-44B0-8D23-A475761BBEE9}"/>
              </a:ext>
            </a:extLst>
          </p:cNvPr>
          <p:cNvSpPr>
            <a:spLocks noGrp="1"/>
          </p:cNvSpPr>
          <p:nvPr>
            <p:ph type="body" sz="half" idx="1"/>
          </p:nvPr>
        </p:nvSpPr>
        <p:spPr>
          <a:xfrm>
            <a:off x="304800" y="1066800"/>
            <a:ext cx="8305800" cy="2677656"/>
          </a:xfrm>
        </p:spPr>
        <p:txBody>
          <a:bodyPr wrap="square">
            <a:spAutoFit/>
          </a:bodyPr>
          <a:lstStyle/>
          <a:p>
            <a:pPr marL="285750" indent="-285750" eaLnBrk="0" hangingPunct="0">
              <a:spcBef>
                <a:spcPct val="0"/>
              </a:spcBef>
              <a:buClr>
                <a:srgbClr val="000000"/>
              </a:buClr>
              <a:buSzPct val="114000"/>
              <a:buFont typeface="Arial" panose="020B0604020202020204" pitchFamily="34" charset="0"/>
              <a:tabLst>
                <a:tab pos="5486400" algn="l"/>
              </a:tabLst>
            </a:pPr>
            <a:r>
              <a:rPr lang="en-US" sz="2400" kern="1200" dirty="0" smtClean="0">
                <a:solidFill>
                  <a:schemeClr val="tx1"/>
                </a:solidFill>
              </a:rPr>
              <a:t>Why the Increase?</a:t>
            </a:r>
          </a:p>
          <a:p>
            <a:pPr marL="285750" indent="-285750" eaLnBrk="0" hangingPunct="0">
              <a:spcBef>
                <a:spcPct val="0"/>
              </a:spcBef>
              <a:buClr>
                <a:srgbClr val="000000"/>
              </a:buClr>
              <a:buSzPct val="114000"/>
              <a:buFont typeface="Arial" panose="020B0604020202020204" pitchFamily="34" charset="0"/>
              <a:tabLst>
                <a:tab pos="5486400" algn="l"/>
              </a:tabLst>
            </a:pPr>
            <a:endParaRPr lang="en-US" sz="2400" kern="1200" dirty="0">
              <a:solidFill>
                <a:schemeClr val="tx1"/>
              </a:solidFill>
            </a:endParaRPr>
          </a:p>
          <a:p>
            <a:pPr marL="457200" lvl="1" eaLnBrk="0" hangingPunct="0">
              <a:spcBef>
                <a:spcPct val="0"/>
              </a:spcBef>
            </a:pPr>
            <a:r>
              <a:rPr lang="en-US" sz="2000" kern="1200" dirty="0" smtClean="0">
                <a:solidFill>
                  <a:schemeClr val="tx1"/>
                </a:solidFill>
                <a:ea typeface="+mn-ea"/>
                <a:cs typeface="+mn-cs"/>
              </a:rPr>
              <a:t>To pay for </a:t>
            </a:r>
            <a:r>
              <a:rPr lang="en-US" sz="2000" u="sng" kern="1200" dirty="0" smtClean="0">
                <a:solidFill>
                  <a:schemeClr val="tx1"/>
                </a:solidFill>
                <a:ea typeface="+mn-ea"/>
                <a:cs typeface="+mn-cs"/>
              </a:rPr>
              <a:t>contractual obligations</a:t>
            </a:r>
            <a:r>
              <a:rPr lang="en-US" sz="2000" kern="1200" dirty="0" smtClean="0">
                <a:solidFill>
                  <a:schemeClr val="tx1"/>
                </a:solidFill>
                <a:ea typeface="+mn-ea"/>
                <a:cs typeface="+mn-cs"/>
              </a:rPr>
              <a:t> with the City of Los Angeles:  Operation &amp; Maintenance costs and Capital Improvement costs for LAGWRP and the Amalgamated </a:t>
            </a:r>
            <a:r>
              <a:rPr lang="en-US" sz="2000" kern="1200" dirty="0">
                <a:solidFill>
                  <a:schemeClr val="tx1"/>
                </a:solidFill>
                <a:ea typeface="+mn-ea"/>
                <a:cs typeface="+mn-cs"/>
              </a:rPr>
              <a:t>S</a:t>
            </a:r>
            <a:r>
              <a:rPr lang="en-US" sz="2000" kern="1200" dirty="0" smtClean="0">
                <a:solidFill>
                  <a:schemeClr val="tx1"/>
                </a:solidFill>
                <a:ea typeface="+mn-ea"/>
                <a:cs typeface="+mn-cs"/>
              </a:rPr>
              <a:t>ystem. </a:t>
            </a:r>
          </a:p>
          <a:p>
            <a:pPr marL="457200" lvl="1" eaLnBrk="0" hangingPunct="0">
              <a:spcBef>
                <a:spcPct val="0"/>
              </a:spcBef>
            </a:pPr>
            <a:endParaRPr lang="en-US" sz="2000" kern="1200" dirty="0">
              <a:solidFill>
                <a:schemeClr val="tx1"/>
              </a:solidFill>
              <a:ea typeface="+mn-ea"/>
              <a:cs typeface="+mn-cs"/>
            </a:endParaRPr>
          </a:p>
          <a:p>
            <a:pPr marL="457200" lvl="1" eaLnBrk="0" hangingPunct="0">
              <a:spcBef>
                <a:spcPct val="0"/>
              </a:spcBef>
            </a:pPr>
            <a:r>
              <a:rPr lang="en-US" sz="2000" kern="1200" dirty="0" smtClean="0">
                <a:solidFill>
                  <a:schemeClr val="tx1"/>
                </a:solidFill>
                <a:ea typeface="+mn-ea"/>
                <a:cs typeface="+mn-cs"/>
              </a:rPr>
              <a:t>To pay for </a:t>
            </a:r>
            <a:r>
              <a:rPr lang="en-US" sz="2000" kern="1200" dirty="0">
                <a:solidFill>
                  <a:schemeClr val="tx1"/>
                </a:solidFill>
                <a:ea typeface="+mn-ea"/>
                <a:cs typeface="+mn-cs"/>
              </a:rPr>
              <a:t>O</a:t>
            </a:r>
            <a:r>
              <a:rPr lang="en-US" sz="2000" kern="1200" dirty="0" smtClean="0">
                <a:solidFill>
                  <a:schemeClr val="tx1"/>
                </a:solidFill>
                <a:ea typeface="+mn-ea"/>
                <a:cs typeface="+mn-cs"/>
              </a:rPr>
              <a:t>peration &amp; Maintenance of the local collection system and local capital improvement projects. </a:t>
            </a:r>
            <a:endParaRPr lang="en-US" sz="2000" kern="1200" dirty="0">
              <a:solidFill>
                <a:schemeClr val="tx1"/>
              </a:solidFill>
              <a:effectLst>
                <a:outerShdw blurRad="38100" dist="38100" dir="2700000" algn="tl">
                  <a:srgbClr val="000000">
                    <a:alpha val="43137"/>
                  </a:srgbClr>
                </a:outerShdw>
              </a:effectLst>
              <a:ea typeface="+mn-ea"/>
              <a:cs typeface="+mn-cs"/>
            </a:endParaRPr>
          </a:p>
        </p:txBody>
      </p:sp>
      <p:sp>
        <p:nvSpPr>
          <p:cNvPr id="5" name="Slide Number Placeholder 4">
            <a:extLst>
              <a:ext uri="{FF2B5EF4-FFF2-40B4-BE49-F238E27FC236}">
                <a16:creationId xmlns="" xmlns:a16="http://schemas.microsoft.com/office/drawing/2014/main" id="{26C1CB2B-6153-413F-9BE4-C62A874FBE9A}"/>
              </a:ext>
            </a:extLst>
          </p:cNvPr>
          <p:cNvSpPr>
            <a:spLocks noGrp="1"/>
          </p:cNvSpPr>
          <p:nvPr>
            <p:ph type="sldNum" sz="quarter" idx="12"/>
          </p:nvPr>
        </p:nvSpPr>
        <p:spPr>
          <a:xfrm>
            <a:off x="7543800" y="6400800"/>
            <a:ext cx="2133600" cy="457200"/>
          </a:xfrm>
        </p:spPr>
        <p:txBody>
          <a:bodyPr/>
          <a:lstStyle/>
          <a:p>
            <a:pPr>
              <a:buNone/>
              <a:defRPr/>
            </a:pPr>
            <a:r>
              <a:rPr lang="en-US" dirty="0">
                <a:solidFill>
                  <a:srgbClr val="000000"/>
                </a:solidFill>
                <a:effectLst/>
              </a:rPr>
              <a:t>Slide </a:t>
            </a:r>
            <a:fld id="{E13BE581-8502-4F0D-A97A-88170EC402A8}" type="slidenum">
              <a:rPr lang="en-US" smtClean="0">
                <a:solidFill>
                  <a:srgbClr val="000000"/>
                </a:solidFill>
                <a:effectLst/>
              </a:rPr>
              <a:pPr>
                <a:buNone/>
                <a:defRPr/>
              </a:pPr>
              <a:t>47</a:t>
            </a:fld>
            <a:endParaRPr lang="en-US" dirty="0">
              <a:solidFill>
                <a:srgbClr val="000000"/>
              </a:solidFill>
              <a:effectLst/>
            </a:endParaRPr>
          </a:p>
        </p:txBody>
      </p:sp>
    </p:spTree>
    <p:extLst>
      <p:ext uri="{BB962C8B-B14F-4D97-AF65-F5344CB8AC3E}">
        <p14:creationId xmlns:p14="http://schemas.microsoft.com/office/powerpoint/2010/main" val="173863151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152400" y="228600"/>
            <a:ext cx="9296400" cy="15240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marL="0" indent="0" algn="ctr">
              <a:spcBef>
                <a:spcPct val="0"/>
              </a:spcBef>
              <a:buNone/>
            </a:pPr>
            <a:r>
              <a:rPr lang="en-US" dirty="0">
                <a:ea typeface="+mj-ea"/>
                <a:cs typeface="+mj-cs"/>
              </a:rPr>
              <a:t>Current Average Single Family Residential Monthly Bill</a:t>
            </a:r>
          </a:p>
          <a:p>
            <a:pPr marL="0" indent="0" algn="ctr">
              <a:spcBef>
                <a:spcPct val="0"/>
              </a:spcBef>
              <a:buNone/>
            </a:pPr>
            <a:endParaRPr lang="en-US" sz="2400" b="1" dirty="0">
              <a:ea typeface="+mj-ea"/>
              <a:cs typeface="+mj-cs"/>
            </a:endParaRPr>
          </a:p>
        </p:txBody>
      </p:sp>
      <p:sp>
        <p:nvSpPr>
          <p:cNvPr id="5" name="Slide Number Placeholder 4"/>
          <p:cNvSpPr>
            <a:spLocks noGrp="1"/>
          </p:cNvSpPr>
          <p:nvPr>
            <p:ph type="sldNum" sz="quarter" idx="12"/>
          </p:nvPr>
        </p:nvSpPr>
        <p:spPr>
          <a:xfrm>
            <a:off x="7543800" y="6400800"/>
            <a:ext cx="2133600" cy="457200"/>
          </a:xfrm>
        </p:spPr>
        <p:txBody>
          <a:bodyPr/>
          <a:lstStyle/>
          <a:p>
            <a:pPr>
              <a:buNone/>
              <a:defRPr/>
            </a:pPr>
            <a:r>
              <a:rPr lang="en-US" dirty="0">
                <a:solidFill>
                  <a:srgbClr val="000000"/>
                </a:solidFill>
                <a:effectLst/>
              </a:rPr>
              <a:t>Slide </a:t>
            </a:r>
            <a:fld id="{E13BE581-8502-4F0D-A97A-88170EC402A8}" type="slidenum">
              <a:rPr lang="en-US" smtClean="0">
                <a:solidFill>
                  <a:srgbClr val="000000"/>
                </a:solidFill>
                <a:effectLst/>
              </a:rPr>
              <a:pPr>
                <a:buNone/>
                <a:defRPr/>
              </a:pPr>
              <a:t>48</a:t>
            </a:fld>
            <a:endParaRPr lang="en-US" dirty="0">
              <a:solidFill>
                <a:srgbClr val="000000"/>
              </a:solidFill>
              <a:effectLst/>
            </a:endParaRPr>
          </a:p>
        </p:txBody>
      </p:sp>
      <p:sp>
        <p:nvSpPr>
          <p:cNvPr id="2" name="TextBox 1"/>
          <p:cNvSpPr txBox="1"/>
          <p:nvPr/>
        </p:nvSpPr>
        <p:spPr>
          <a:xfrm>
            <a:off x="609600" y="1447800"/>
            <a:ext cx="8077200" cy="2862322"/>
          </a:xfrm>
          <a:prstGeom prst="rect">
            <a:avLst/>
          </a:prstGeom>
          <a:noFill/>
        </p:spPr>
        <p:txBody>
          <a:bodyPr wrap="square" rtlCol="0">
            <a:spAutoFit/>
          </a:bodyPr>
          <a:lstStyle/>
          <a:p>
            <a:pPr>
              <a:buNone/>
            </a:pPr>
            <a:endParaRPr lang="en-US" dirty="0">
              <a:solidFill>
                <a:schemeClr val="tx1"/>
              </a:solidFill>
              <a:effectLst/>
              <a:latin typeface="+mn-lt"/>
            </a:endParaRPr>
          </a:p>
          <a:p>
            <a:pPr>
              <a:buNone/>
            </a:pPr>
            <a:r>
              <a:rPr lang="en-US" dirty="0">
                <a:solidFill>
                  <a:schemeClr val="tx1"/>
                </a:solidFill>
                <a:effectLst/>
                <a:latin typeface="+mn-lt"/>
              </a:rPr>
              <a:t>(Based on an average winter water usage of 8 HCF/Month) </a:t>
            </a:r>
          </a:p>
          <a:p>
            <a:pPr>
              <a:buNone/>
            </a:pPr>
            <a:endParaRPr lang="en-US" dirty="0">
              <a:solidFill>
                <a:schemeClr val="tx1"/>
              </a:solidFill>
              <a:effectLst/>
              <a:latin typeface="+mn-lt"/>
            </a:endParaRPr>
          </a:p>
          <a:p>
            <a:pPr>
              <a:buNone/>
            </a:pPr>
            <a:r>
              <a:rPr lang="en-US" dirty="0">
                <a:solidFill>
                  <a:schemeClr val="tx1"/>
                </a:solidFill>
                <a:effectLst/>
                <a:latin typeface="+mn-lt"/>
              </a:rPr>
              <a:t>Winter water usage means metered water readings between the beginning of December through to the end of March of the following year. </a:t>
            </a:r>
          </a:p>
          <a:p>
            <a:pPr>
              <a:buNone/>
            </a:pPr>
            <a:endParaRPr lang="en-US" dirty="0">
              <a:solidFill>
                <a:schemeClr val="tx1"/>
              </a:solidFill>
              <a:effectLst/>
              <a:latin typeface="+mn-lt"/>
            </a:endParaRPr>
          </a:p>
          <a:p>
            <a:pPr>
              <a:buNone/>
            </a:pPr>
            <a:r>
              <a:rPr lang="en-US" dirty="0">
                <a:solidFill>
                  <a:schemeClr val="tx1"/>
                </a:solidFill>
                <a:effectLst/>
                <a:latin typeface="+mn-lt"/>
              </a:rPr>
              <a:t>Current Average Monthly Bill</a:t>
            </a:r>
          </a:p>
          <a:p>
            <a:pPr>
              <a:buNone/>
            </a:pPr>
            <a:r>
              <a:rPr lang="en-US" dirty="0">
                <a:solidFill>
                  <a:schemeClr val="tx1"/>
                </a:solidFill>
                <a:effectLst/>
                <a:latin typeface="+mn-lt"/>
              </a:rPr>
              <a:t> = Monthly Flat Fee + (Average Winter Water Usage X Wastewater  Charge)</a:t>
            </a:r>
          </a:p>
          <a:p>
            <a:pPr>
              <a:buNone/>
            </a:pPr>
            <a:endParaRPr lang="en-US" dirty="0">
              <a:solidFill>
                <a:schemeClr val="tx1"/>
              </a:solidFill>
              <a:effectLst/>
              <a:latin typeface="+mn-lt"/>
            </a:endParaRPr>
          </a:p>
          <a:p>
            <a:pPr>
              <a:buNone/>
            </a:pPr>
            <a:r>
              <a:rPr lang="en-US" dirty="0">
                <a:solidFill>
                  <a:schemeClr val="tx1"/>
                </a:solidFill>
                <a:effectLst/>
                <a:latin typeface="+mn-lt"/>
              </a:rPr>
              <a:t>= $2.30 + (8 X $1.23) = $12.14</a:t>
            </a:r>
          </a:p>
        </p:txBody>
      </p:sp>
    </p:spTree>
    <p:extLst>
      <p:ext uri="{BB962C8B-B14F-4D97-AF65-F5344CB8AC3E}">
        <p14:creationId xmlns:p14="http://schemas.microsoft.com/office/powerpoint/2010/main" val="161880804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543800" y="6400800"/>
            <a:ext cx="2133600" cy="457200"/>
          </a:xfrm>
        </p:spPr>
        <p:txBody>
          <a:bodyPr/>
          <a:lstStyle/>
          <a:p>
            <a:pPr>
              <a:buNone/>
              <a:defRPr/>
            </a:pPr>
            <a:r>
              <a:rPr lang="en-US" dirty="0">
                <a:solidFill>
                  <a:srgbClr val="000000"/>
                </a:solidFill>
                <a:effectLst/>
              </a:rPr>
              <a:t>Slide </a:t>
            </a:r>
            <a:fld id="{E13BE581-8502-4F0D-A97A-88170EC402A8}" type="slidenum">
              <a:rPr lang="en-US" smtClean="0">
                <a:solidFill>
                  <a:srgbClr val="000000"/>
                </a:solidFill>
                <a:effectLst/>
              </a:rPr>
              <a:pPr>
                <a:buNone/>
                <a:defRPr/>
              </a:pPr>
              <a:t>49</a:t>
            </a:fld>
            <a:endParaRPr lang="en-US" dirty="0">
              <a:solidFill>
                <a:srgbClr val="000000"/>
              </a:solidFill>
              <a:effectLst/>
            </a:endParaRPr>
          </a:p>
        </p:txBody>
      </p:sp>
      <p:graphicFrame>
        <p:nvGraphicFramePr>
          <p:cNvPr id="6" name="Chart 5"/>
          <p:cNvGraphicFramePr>
            <a:graphicFrameLocks/>
          </p:cNvGraphicFramePr>
          <p:nvPr>
            <p:extLst>
              <p:ext uri="{D42A27DB-BD31-4B8C-83A1-F6EECF244321}">
                <p14:modId xmlns:p14="http://schemas.microsoft.com/office/powerpoint/2010/main" val="3608821687"/>
              </p:ext>
            </p:extLst>
          </p:nvPr>
        </p:nvGraphicFramePr>
        <p:xfrm>
          <a:off x="270797" y="188811"/>
          <a:ext cx="9415553" cy="597408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1"/>
          <p:cNvSpPr txBox="1"/>
          <p:nvPr/>
        </p:nvSpPr>
        <p:spPr>
          <a:xfrm>
            <a:off x="1270280" y="2298441"/>
            <a:ext cx="3160205" cy="6858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buNone/>
            </a:pPr>
            <a:r>
              <a:rPr lang="en-US" sz="1800" b="1" dirty="0">
                <a:solidFill>
                  <a:srgbClr val="000000"/>
                </a:solidFill>
                <a:effectLst/>
              </a:rPr>
              <a:t>Projected rates with </a:t>
            </a:r>
            <a:r>
              <a:rPr lang="en-US" sz="1800" b="1" dirty="0" smtClean="0">
                <a:solidFill>
                  <a:srgbClr val="000000"/>
                </a:solidFill>
                <a:effectLst/>
              </a:rPr>
              <a:t>3</a:t>
            </a:r>
            <a:r>
              <a:rPr lang="en-US" sz="1800" b="1" dirty="0">
                <a:solidFill>
                  <a:srgbClr val="000000"/>
                </a:solidFill>
                <a:effectLst/>
              </a:rPr>
              <a:t>%  </a:t>
            </a:r>
            <a:r>
              <a:rPr lang="en-US" sz="1800" b="1" dirty="0" smtClean="0">
                <a:solidFill>
                  <a:srgbClr val="000000"/>
                </a:solidFill>
                <a:effectLst/>
              </a:rPr>
              <a:t>annually compounded CPI</a:t>
            </a:r>
            <a:endParaRPr lang="en-US" sz="1800" b="1" dirty="0">
              <a:solidFill>
                <a:srgbClr val="000000"/>
              </a:solidFill>
              <a:effectLst/>
            </a:endParaRPr>
          </a:p>
        </p:txBody>
      </p:sp>
      <p:sp>
        <p:nvSpPr>
          <p:cNvPr id="8" name="TextBox 2"/>
          <p:cNvSpPr txBox="1"/>
          <p:nvPr/>
        </p:nvSpPr>
        <p:spPr>
          <a:xfrm>
            <a:off x="58994" y="2171700"/>
            <a:ext cx="474406" cy="30861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vert="vert270"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buNone/>
            </a:pPr>
            <a:r>
              <a:rPr lang="en-US" sz="1600" b="1" dirty="0">
                <a:solidFill>
                  <a:srgbClr val="000000"/>
                </a:solidFill>
                <a:effectLst/>
                <a:latin typeface="Arial" panose="020B0604020202020204" pitchFamily="34" charset="0"/>
                <a:cs typeface="Arial" panose="020B0604020202020204" pitchFamily="34" charset="0"/>
              </a:rPr>
              <a:t>COST    PER   MONTH</a:t>
            </a:r>
          </a:p>
        </p:txBody>
      </p:sp>
      <p:sp>
        <p:nvSpPr>
          <p:cNvPr id="9" name="TextBox 2"/>
          <p:cNvSpPr txBox="1"/>
          <p:nvPr/>
        </p:nvSpPr>
        <p:spPr>
          <a:xfrm>
            <a:off x="3889427" y="6175591"/>
            <a:ext cx="1292646" cy="29801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buNone/>
            </a:pPr>
            <a:r>
              <a:rPr lang="en-US" sz="1600" b="1" dirty="0">
                <a:solidFill>
                  <a:srgbClr val="000000"/>
                </a:solidFill>
                <a:effectLst/>
                <a:latin typeface="Arial" panose="020B0604020202020204" pitchFamily="34" charset="0"/>
                <a:cs typeface="Arial" panose="020B0604020202020204" pitchFamily="34" charset="0"/>
              </a:rPr>
              <a:t>YEAR</a:t>
            </a:r>
          </a:p>
        </p:txBody>
      </p:sp>
      <p:cxnSp>
        <p:nvCxnSpPr>
          <p:cNvPr id="3" name="Straight Arrow Connector 2"/>
          <p:cNvCxnSpPr/>
          <p:nvPr/>
        </p:nvCxnSpPr>
        <p:spPr>
          <a:xfrm>
            <a:off x="4339901" y="2608295"/>
            <a:ext cx="391698" cy="300134"/>
          </a:xfrm>
          <a:prstGeom prst="straightConnector1">
            <a:avLst/>
          </a:prstGeom>
          <a:ln w="3810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flipV="1">
            <a:off x="5845895" y="3528332"/>
            <a:ext cx="181898" cy="438150"/>
          </a:xfrm>
          <a:prstGeom prst="straightConnector1">
            <a:avLst/>
          </a:prstGeom>
          <a:ln w="38100">
            <a:solidFill>
              <a:srgbClr val="0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93041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ltLang="en-US" sz="3600" dirty="0"/>
              <a:t>Proposed Budget and</a:t>
            </a:r>
            <a:br>
              <a:rPr lang="en-US" altLang="en-US" sz="3600" dirty="0"/>
            </a:br>
            <a:r>
              <a:rPr lang="en-US" altLang="en-US" sz="3600" dirty="0"/>
              <a:t>Fund Balance</a:t>
            </a:r>
          </a:p>
        </p:txBody>
      </p:sp>
      <p:pic>
        <p:nvPicPr>
          <p:cNvPr id="18436" name="Picture 6" descr="GWP_Logo_White.png                                             000FB06DOneTouch4 Plus-1               7C2604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0650" y="260350"/>
            <a:ext cx="1109663"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Slide Number Placeholder 5"/>
          <p:cNvSpPr txBox="1">
            <a:spLocks/>
          </p:cNvSpPr>
          <p:nvPr/>
        </p:nvSpPr>
        <p:spPr bwMode="auto">
          <a:xfrm>
            <a:off x="7010400" y="64008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rgbClr val="111111"/>
                </a:solidFill>
                <a:latin typeface="Avenir LT Std 45 Book" pitchFamily="34" charset="0"/>
              </a:defRPr>
            </a:lvl1pPr>
            <a:lvl2pPr marL="742950" indent="-285750" eaLnBrk="0" hangingPunct="0">
              <a:spcBef>
                <a:spcPct val="20000"/>
              </a:spcBef>
              <a:buChar char="–"/>
              <a:defRPr sz="2800">
                <a:solidFill>
                  <a:srgbClr val="111111"/>
                </a:solidFill>
                <a:latin typeface="Avenir LT Std 45 Book" pitchFamily="34" charset="0"/>
              </a:defRPr>
            </a:lvl2pPr>
            <a:lvl3pPr marL="1143000" indent="-228600" eaLnBrk="0" hangingPunct="0">
              <a:spcBef>
                <a:spcPct val="20000"/>
              </a:spcBef>
              <a:buChar char="•"/>
              <a:defRPr sz="2400">
                <a:solidFill>
                  <a:srgbClr val="111111"/>
                </a:solidFill>
                <a:latin typeface="Avenir LT Std 45 Book" pitchFamily="34" charset="0"/>
              </a:defRPr>
            </a:lvl3pPr>
            <a:lvl4pPr marL="1600200" indent="-228600" eaLnBrk="0" hangingPunct="0">
              <a:spcBef>
                <a:spcPct val="20000"/>
              </a:spcBef>
              <a:buChar char="–"/>
              <a:defRPr sz="2000">
                <a:solidFill>
                  <a:srgbClr val="111111"/>
                </a:solidFill>
                <a:latin typeface="Avenir LT Std 45 Book" pitchFamily="34" charset="0"/>
              </a:defRPr>
            </a:lvl4pPr>
            <a:lvl5pPr marL="2057400" indent="-228600" eaLnBrk="0" hangingPunct="0">
              <a:spcBef>
                <a:spcPct val="20000"/>
              </a:spcBef>
              <a:buChar char="»"/>
              <a:defRPr sz="2000">
                <a:solidFill>
                  <a:srgbClr val="111111"/>
                </a:solidFill>
                <a:latin typeface="Avenir LT Std 45 Book" pitchFamily="34" charset="0"/>
              </a:defRPr>
            </a:lvl5pPr>
            <a:lvl6pPr marL="2514600" indent="-228600" eaLnBrk="0" fontAlgn="base" hangingPunct="0">
              <a:spcBef>
                <a:spcPct val="20000"/>
              </a:spcBef>
              <a:spcAft>
                <a:spcPct val="0"/>
              </a:spcAft>
              <a:buChar char="»"/>
              <a:defRPr sz="2000">
                <a:solidFill>
                  <a:srgbClr val="111111"/>
                </a:solidFill>
                <a:latin typeface="Avenir LT Std 45 Book" pitchFamily="34" charset="0"/>
              </a:defRPr>
            </a:lvl6pPr>
            <a:lvl7pPr marL="2971800" indent="-228600" eaLnBrk="0" fontAlgn="base" hangingPunct="0">
              <a:spcBef>
                <a:spcPct val="20000"/>
              </a:spcBef>
              <a:spcAft>
                <a:spcPct val="0"/>
              </a:spcAft>
              <a:buChar char="»"/>
              <a:defRPr sz="2000">
                <a:solidFill>
                  <a:srgbClr val="111111"/>
                </a:solidFill>
                <a:latin typeface="Avenir LT Std 45 Book" pitchFamily="34" charset="0"/>
              </a:defRPr>
            </a:lvl7pPr>
            <a:lvl8pPr marL="3429000" indent="-228600" eaLnBrk="0" fontAlgn="base" hangingPunct="0">
              <a:spcBef>
                <a:spcPct val="20000"/>
              </a:spcBef>
              <a:spcAft>
                <a:spcPct val="0"/>
              </a:spcAft>
              <a:buChar char="»"/>
              <a:defRPr sz="2000">
                <a:solidFill>
                  <a:srgbClr val="111111"/>
                </a:solidFill>
                <a:latin typeface="Avenir LT Std 45 Book" pitchFamily="34" charset="0"/>
              </a:defRPr>
            </a:lvl8pPr>
            <a:lvl9pPr marL="3886200" indent="-228600" eaLnBrk="0" fontAlgn="base" hangingPunct="0">
              <a:spcBef>
                <a:spcPct val="20000"/>
              </a:spcBef>
              <a:spcAft>
                <a:spcPct val="0"/>
              </a:spcAft>
              <a:buChar char="»"/>
              <a:defRPr sz="2000">
                <a:solidFill>
                  <a:srgbClr val="111111"/>
                </a:solidFill>
                <a:latin typeface="Avenir LT Std 45 Book" pitchFamily="34" charset="0"/>
              </a:defRPr>
            </a:lvl9pPr>
          </a:lstStyle>
          <a:p>
            <a:pPr algn="ctr" eaLnBrk="1" hangingPunct="1">
              <a:spcBef>
                <a:spcPct val="0"/>
              </a:spcBef>
              <a:buFontTx/>
              <a:buNone/>
            </a:pPr>
            <a:r>
              <a:rPr lang="en-US" altLang="en-US" sz="1800" dirty="0">
                <a:solidFill>
                  <a:schemeClr val="tx1"/>
                </a:solidFill>
                <a:effectLst/>
                <a:latin typeface="Arial" charset="0"/>
              </a:rPr>
              <a:t>Slide </a:t>
            </a:r>
            <a:fld id="{CEFC6507-A79C-4FA6-B27E-15969202C82F}" type="slidenum">
              <a:rPr lang="en-US" altLang="en-US" sz="1800">
                <a:solidFill>
                  <a:schemeClr val="tx1"/>
                </a:solidFill>
                <a:effectLst/>
                <a:latin typeface="Arial" charset="0"/>
              </a:rPr>
              <a:pPr algn="ctr" eaLnBrk="1" hangingPunct="1">
                <a:spcBef>
                  <a:spcPct val="0"/>
                </a:spcBef>
                <a:buFontTx/>
                <a:buNone/>
              </a:pPr>
              <a:t>5</a:t>
            </a:fld>
            <a:endParaRPr lang="en-US" altLang="en-US" sz="1800" dirty="0">
              <a:solidFill>
                <a:schemeClr val="tx1"/>
              </a:solidFill>
              <a:effectLst/>
              <a:latin typeface="Arial" charset="0"/>
            </a:endParaRPr>
          </a:p>
        </p:txBody>
      </p:sp>
      <p:sp>
        <p:nvSpPr>
          <p:cNvPr id="5" name="Rectangle 4"/>
          <p:cNvSpPr txBox="1">
            <a:spLocks/>
          </p:cNvSpPr>
          <p:nvPr/>
        </p:nvSpPr>
        <p:spPr bwMode="auto">
          <a:xfrm>
            <a:off x="457200" y="1514128"/>
            <a:ext cx="8229600" cy="4734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111111"/>
                </a:solidFill>
                <a:latin typeface="+mn-lt"/>
                <a:ea typeface="+mn-ea"/>
                <a:cs typeface="+mn-cs"/>
              </a:defRPr>
            </a:lvl1pPr>
            <a:lvl2pPr marL="742950" indent="-285750" algn="l" rtl="0" eaLnBrk="0" fontAlgn="base" hangingPunct="0">
              <a:spcBef>
                <a:spcPct val="20000"/>
              </a:spcBef>
              <a:spcAft>
                <a:spcPct val="0"/>
              </a:spcAft>
              <a:buChar char="–"/>
              <a:defRPr sz="2800">
                <a:solidFill>
                  <a:srgbClr val="111111"/>
                </a:solidFill>
                <a:latin typeface="+mn-lt"/>
              </a:defRPr>
            </a:lvl2pPr>
            <a:lvl3pPr marL="1143000" indent="-228600" algn="l" rtl="0" eaLnBrk="0" fontAlgn="base" hangingPunct="0">
              <a:spcBef>
                <a:spcPct val="20000"/>
              </a:spcBef>
              <a:spcAft>
                <a:spcPct val="0"/>
              </a:spcAft>
              <a:buChar char="•"/>
              <a:defRPr sz="2400">
                <a:solidFill>
                  <a:srgbClr val="111111"/>
                </a:solidFill>
                <a:latin typeface="+mn-lt"/>
              </a:defRPr>
            </a:lvl3pPr>
            <a:lvl4pPr marL="1600200" indent="-228600" algn="l" rtl="0" eaLnBrk="0" fontAlgn="base" hangingPunct="0">
              <a:spcBef>
                <a:spcPct val="20000"/>
              </a:spcBef>
              <a:spcAft>
                <a:spcPct val="0"/>
              </a:spcAft>
              <a:buChar char="–"/>
              <a:defRPr sz="2000">
                <a:solidFill>
                  <a:srgbClr val="111111"/>
                </a:solidFill>
                <a:latin typeface="+mn-lt"/>
              </a:defRPr>
            </a:lvl4pPr>
            <a:lvl5pPr marL="2057400" indent="-228600" algn="l" rtl="0" eaLnBrk="0" fontAlgn="base" hangingPunct="0">
              <a:spcBef>
                <a:spcPct val="20000"/>
              </a:spcBef>
              <a:spcAft>
                <a:spcPct val="0"/>
              </a:spcAft>
              <a:buChar char="»"/>
              <a:defRPr sz="2000">
                <a:solidFill>
                  <a:srgbClr val="111111"/>
                </a:solidFill>
                <a:latin typeface="+mn-lt"/>
              </a:defRPr>
            </a:lvl5pPr>
            <a:lvl6pPr marL="2514600" indent="-228600" algn="l" rtl="0" fontAlgn="base">
              <a:spcBef>
                <a:spcPct val="20000"/>
              </a:spcBef>
              <a:spcAft>
                <a:spcPct val="0"/>
              </a:spcAft>
              <a:buChar char="»"/>
              <a:defRPr sz="2000">
                <a:solidFill>
                  <a:srgbClr val="111111"/>
                </a:solidFill>
                <a:latin typeface="+mn-lt"/>
              </a:defRPr>
            </a:lvl6pPr>
            <a:lvl7pPr marL="2971800" indent="-228600" algn="l" rtl="0" fontAlgn="base">
              <a:spcBef>
                <a:spcPct val="20000"/>
              </a:spcBef>
              <a:spcAft>
                <a:spcPct val="0"/>
              </a:spcAft>
              <a:buChar char="»"/>
              <a:defRPr sz="2000">
                <a:solidFill>
                  <a:srgbClr val="111111"/>
                </a:solidFill>
                <a:latin typeface="+mn-lt"/>
              </a:defRPr>
            </a:lvl7pPr>
            <a:lvl8pPr marL="3429000" indent="-228600" algn="l" rtl="0" fontAlgn="base">
              <a:spcBef>
                <a:spcPct val="20000"/>
              </a:spcBef>
              <a:spcAft>
                <a:spcPct val="0"/>
              </a:spcAft>
              <a:buChar char="»"/>
              <a:defRPr sz="2000">
                <a:solidFill>
                  <a:srgbClr val="111111"/>
                </a:solidFill>
                <a:latin typeface="+mn-lt"/>
              </a:defRPr>
            </a:lvl8pPr>
            <a:lvl9pPr marL="3886200" indent="-228600" algn="l" rtl="0" fontAlgn="base">
              <a:spcBef>
                <a:spcPct val="20000"/>
              </a:spcBef>
              <a:spcAft>
                <a:spcPct val="0"/>
              </a:spcAft>
              <a:buChar char="»"/>
              <a:defRPr sz="2000">
                <a:solidFill>
                  <a:srgbClr val="111111"/>
                </a:solidFill>
                <a:latin typeface="+mn-lt"/>
              </a:defRPr>
            </a:lvl9pPr>
          </a:lstStyle>
          <a:p>
            <a:pPr marL="457200" indent="-457200" eaLnBrk="1" hangingPunct="1"/>
            <a:endParaRPr lang="en-US" altLang="en-US" sz="2800" kern="0" dirty="0">
              <a:latin typeface="Calibri" pitchFamily="34" charset="0"/>
            </a:endParaRPr>
          </a:p>
        </p:txBody>
      </p:sp>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 y="1676400"/>
            <a:ext cx="8595360" cy="2761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24358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A8714BD-CB6B-4265-B886-5FAB99BC3CB8}"/>
              </a:ext>
            </a:extLst>
          </p:cNvPr>
          <p:cNvSpPr>
            <a:spLocks noGrp="1"/>
          </p:cNvSpPr>
          <p:nvPr>
            <p:ph type="title"/>
          </p:nvPr>
        </p:nvSpPr>
        <p:spPr>
          <a:xfrm>
            <a:off x="0" y="249677"/>
            <a:ext cx="9144000" cy="664723"/>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algn="ctr"/>
            <a:r>
              <a:rPr lang="en-US" sz="3200" dirty="0" smtClean="0"/>
              <a:t>Costs to Treat Glendale Wastewater</a:t>
            </a:r>
            <a:endParaRPr lang="en-US" sz="3200" dirty="0"/>
          </a:p>
        </p:txBody>
      </p:sp>
      <p:sp>
        <p:nvSpPr>
          <p:cNvPr id="3" name="Text Placeholder 2">
            <a:extLst>
              <a:ext uri="{FF2B5EF4-FFF2-40B4-BE49-F238E27FC236}">
                <a16:creationId xmlns="" xmlns:a16="http://schemas.microsoft.com/office/drawing/2014/main" id="{5A978146-C125-4A77-98A9-C5F59BAD444B}"/>
              </a:ext>
            </a:extLst>
          </p:cNvPr>
          <p:cNvSpPr>
            <a:spLocks noGrp="1"/>
          </p:cNvSpPr>
          <p:nvPr>
            <p:ph type="body" sz="half" idx="1"/>
          </p:nvPr>
        </p:nvSpPr>
        <p:spPr>
          <a:xfrm>
            <a:off x="13996" y="1066800"/>
            <a:ext cx="8991600" cy="5791200"/>
          </a:xfrm>
        </p:spPr>
        <p:txBody>
          <a:bodyPr/>
          <a:lstStyle/>
          <a:p>
            <a:pPr>
              <a:buClr>
                <a:srgbClr val="000000"/>
              </a:buClr>
              <a:buSzPct val="150000"/>
            </a:pPr>
            <a:endParaRPr lang="en-US" sz="2000" dirty="0">
              <a:solidFill>
                <a:srgbClr val="000000"/>
              </a:solidFill>
            </a:endParaRPr>
          </a:p>
          <a:p>
            <a:pPr>
              <a:buClr>
                <a:srgbClr val="000000"/>
              </a:buClr>
              <a:buSzPct val="150000"/>
            </a:pPr>
            <a:r>
              <a:rPr lang="en-US" sz="2000" cap="all" dirty="0" smtClean="0">
                <a:solidFill>
                  <a:srgbClr val="000000"/>
                </a:solidFill>
              </a:rPr>
              <a:t>Local </a:t>
            </a:r>
            <a:r>
              <a:rPr lang="en-US" sz="2000" cap="all" dirty="0">
                <a:solidFill>
                  <a:srgbClr val="000000"/>
                </a:solidFill>
              </a:rPr>
              <a:t>Cost</a:t>
            </a:r>
          </a:p>
          <a:p>
            <a:pPr lvl="1">
              <a:buClr>
                <a:srgbClr val="000000"/>
              </a:buClr>
              <a:buSzPct val="100000"/>
            </a:pPr>
            <a:r>
              <a:rPr lang="en-US" sz="2000" dirty="0" smtClean="0">
                <a:solidFill>
                  <a:srgbClr val="000000"/>
                </a:solidFill>
              </a:rPr>
              <a:t>Operation and Maintenance </a:t>
            </a:r>
            <a:r>
              <a:rPr lang="en-US" sz="2000" dirty="0">
                <a:solidFill>
                  <a:srgbClr val="000000"/>
                </a:solidFill>
              </a:rPr>
              <a:t>cost and Capital Improvement cost within the City of Glendale</a:t>
            </a:r>
          </a:p>
          <a:p>
            <a:pPr marL="0" indent="0">
              <a:buClr>
                <a:srgbClr val="000000"/>
              </a:buClr>
              <a:buSzPct val="150000"/>
              <a:buNone/>
            </a:pPr>
            <a:endParaRPr lang="en-US" sz="2000" dirty="0">
              <a:solidFill>
                <a:srgbClr val="000000"/>
              </a:solidFill>
            </a:endParaRPr>
          </a:p>
          <a:p>
            <a:pPr>
              <a:buClr>
                <a:srgbClr val="000000"/>
              </a:buClr>
              <a:buSzPct val="150000"/>
            </a:pPr>
            <a:r>
              <a:rPr lang="en-US" sz="2000" cap="all" dirty="0">
                <a:solidFill>
                  <a:srgbClr val="000000"/>
                </a:solidFill>
              </a:rPr>
              <a:t>Los Angeles-Glendale Water Reclamation Plant Cost</a:t>
            </a:r>
          </a:p>
          <a:p>
            <a:pPr lvl="1">
              <a:buClr>
                <a:srgbClr val="000000"/>
              </a:buClr>
              <a:buSzPct val="100000"/>
            </a:pPr>
            <a:r>
              <a:rPr lang="en-US" sz="2000" dirty="0">
                <a:solidFill>
                  <a:srgbClr val="000000"/>
                </a:solidFill>
              </a:rPr>
              <a:t>Glendale owns 50% of the plant with City of Los Angeles</a:t>
            </a:r>
          </a:p>
          <a:p>
            <a:pPr lvl="1">
              <a:buClr>
                <a:srgbClr val="000000"/>
              </a:buClr>
              <a:buSzPct val="100000"/>
            </a:pPr>
            <a:r>
              <a:rPr lang="en-US" sz="2000" dirty="0">
                <a:solidFill>
                  <a:srgbClr val="000000"/>
                </a:solidFill>
              </a:rPr>
              <a:t>Glendale is </a:t>
            </a:r>
            <a:r>
              <a:rPr lang="en-US" sz="2000" u="sng" dirty="0">
                <a:solidFill>
                  <a:srgbClr val="000000"/>
                </a:solidFill>
              </a:rPr>
              <a:t>contractually obligated</a:t>
            </a:r>
            <a:r>
              <a:rPr lang="en-US" sz="2000" dirty="0">
                <a:solidFill>
                  <a:srgbClr val="000000"/>
                </a:solidFill>
              </a:rPr>
              <a:t> to pay for 50% of the </a:t>
            </a:r>
            <a:r>
              <a:rPr lang="en-US" sz="2000" dirty="0" smtClean="0">
                <a:solidFill>
                  <a:srgbClr val="000000"/>
                </a:solidFill>
              </a:rPr>
              <a:t>Operation </a:t>
            </a:r>
            <a:r>
              <a:rPr lang="en-US" sz="2000" dirty="0">
                <a:solidFill>
                  <a:srgbClr val="000000"/>
                </a:solidFill>
              </a:rPr>
              <a:t>&amp; Maintenance Cost and Capital Improvements Cost</a:t>
            </a:r>
          </a:p>
          <a:p>
            <a:pPr>
              <a:buClr>
                <a:srgbClr val="000000"/>
              </a:buClr>
              <a:buSzPct val="150000"/>
            </a:pPr>
            <a:endParaRPr lang="en-US" sz="2000" dirty="0">
              <a:solidFill>
                <a:srgbClr val="000000"/>
              </a:solidFill>
            </a:endParaRPr>
          </a:p>
          <a:p>
            <a:pPr>
              <a:buClr>
                <a:srgbClr val="000000"/>
              </a:buClr>
              <a:buSzPct val="150000"/>
            </a:pPr>
            <a:r>
              <a:rPr lang="en-US" sz="2000" cap="all" dirty="0" smtClean="0">
                <a:solidFill>
                  <a:srgbClr val="000000"/>
                </a:solidFill>
              </a:rPr>
              <a:t>Amalgamated System </a:t>
            </a:r>
            <a:r>
              <a:rPr lang="en-US" sz="2000" cap="all" dirty="0">
                <a:solidFill>
                  <a:srgbClr val="000000"/>
                </a:solidFill>
              </a:rPr>
              <a:t>Cost</a:t>
            </a:r>
          </a:p>
          <a:p>
            <a:pPr lvl="1">
              <a:buClr>
                <a:srgbClr val="000000"/>
              </a:buClr>
              <a:buSzPct val="100000"/>
            </a:pPr>
            <a:r>
              <a:rPr lang="en-US" sz="2000" dirty="0" smtClean="0">
                <a:solidFill>
                  <a:srgbClr val="000000"/>
                </a:solidFill>
              </a:rPr>
              <a:t>Glendale is </a:t>
            </a:r>
            <a:r>
              <a:rPr lang="en-US" sz="2000" u="sng" dirty="0" smtClean="0">
                <a:solidFill>
                  <a:srgbClr val="000000"/>
                </a:solidFill>
              </a:rPr>
              <a:t>contractually obligated</a:t>
            </a:r>
            <a:r>
              <a:rPr lang="en-US" sz="2000" dirty="0" smtClean="0">
                <a:solidFill>
                  <a:srgbClr val="000000"/>
                </a:solidFill>
              </a:rPr>
              <a:t> to </a:t>
            </a:r>
            <a:r>
              <a:rPr lang="en-US" sz="2000" dirty="0">
                <a:solidFill>
                  <a:srgbClr val="000000"/>
                </a:solidFill>
              </a:rPr>
              <a:t>pay </a:t>
            </a:r>
            <a:r>
              <a:rPr lang="en-US" sz="2000" dirty="0" smtClean="0">
                <a:solidFill>
                  <a:srgbClr val="000000"/>
                </a:solidFill>
              </a:rPr>
              <a:t>the Operation </a:t>
            </a:r>
            <a:r>
              <a:rPr lang="en-US" sz="2000" dirty="0">
                <a:solidFill>
                  <a:srgbClr val="000000"/>
                </a:solidFill>
              </a:rPr>
              <a:t>&amp; Maintenance Cost and Capital Improvements </a:t>
            </a:r>
            <a:r>
              <a:rPr lang="en-US" sz="2000" dirty="0" smtClean="0">
                <a:solidFill>
                  <a:srgbClr val="000000"/>
                </a:solidFill>
              </a:rPr>
              <a:t>Cost to City of Los Angeles for the conveyance of wastewater to City of Los Angeles’ Hyperion Plant and the treatment of wastewater at the plant. </a:t>
            </a:r>
            <a:endParaRPr lang="en-US" sz="2000" dirty="0">
              <a:solidFill>
                <a:srgbClr val="000000"/>
              </a:solidFill>
            </a:endParaRPr>
          </a:p>
        </p:txBody>
      </p:sp>
      <p:sp>
        <p:nvSpPr>
          <p:cNvPr id="5" name="Slide Number Placeholder 4">
            <a:extLst>
              <a:ext uri="{FF2B5EF4-FFF2-40B4-BE49-F238E27FC236}">
                <a16:creationId xmlns="" xmlns:a16="http://schemas.microsoft.com/office/drawing/2014/main" id="{7ED3406B-DF42-4BA2-899B-D05D644B6385}"/>
              </a:ext>
            </a:extLst>
          </p:cNvPr>
          <p:cNvSpPr>
            <a:spLocks noGrp="1"/>
          </p:cNvSpPr>
          <p:nvPr>
            <p:ph type="sldNum" sz="quarter" idx="12"/>
          </p:nvPr>
        </p:nvSpPr>
        <p:spPr>
          <a:xfrm>
            <a:off x="7543800" y="6400800"/>
            <a:ext cx="2133600" cy="457200"/>
          </a:xfrm>
        </p:spPr>
        <p:txBody>
          <a:bodyPr/>
          <a:lstStyle/>
          <a:p>
            <a:pPr>
              <a:buNone/>
              <a:defRPr/>
            </a:pPr>
            <a:r>
              <a:rPr lang="en-US" dirty="0">
                <a:solidFill>
                  <a:srgbClr val="000000"/>
                </a:solidFill>
                <a:effectLst/>
              </a:rPr>
              <a:t>Slide </a:t>
            </a:r>
            <a:fld id="{E13BE581-8502-4F0D-A97A-88170EC402A8}" type="slidenum">
              <a:rPr lang="en-US" smtClean="0">
                <a:solidFill>
                  <a:srgbClr val="000000"/>
                </a:solidFill>
                <a:effectLst/>
              </a:rPr>
              <a:pPr>
                <a:buNone/>
                <a:defRPr/>
              </a:pPr>
              <a:t>50</a:t>
            </a:fld>
            <a:endParaRPr lang="en-US" dirty="0">
              <a:solidFill>
                <a:srgbClr val="000000"/>
              </a:solidFill>
              <a:effectLst/>
            </a:endParaRPr>
          </a:p>
        </p:txBody>
      </p:sp>
    </p:spTree>
    <p:extLst>
      <p:ext uri="{BB962C8B-B14F-4D97-AF65-F5344CB8AC3E}">
        <p14:creationId xmlns:p14="http://schemas.microsoft.com/office/powerpoint/2010/main" val="16654857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467600" y="6400800"/>
            <a:ext cx="2133600" cy="457200"/>
          </a:xfrm>
        </p:spPr>
        <p:txBody>
          <a:bodyPr/>
          <a:lstStyle/>
          <a:p>
            <a:pPr>
              <a:buNone/>
              <a:defRPr/>
            </a:pPr>
            <a:r>
              <a:rPr lang="en-US" dirty="0">
                <a:solidFill>
                  <a:srgbClr val="000000"/>
                </a:solidFill>
                <a:effectLst/>
              </a:rPr>
              <a:t>Slide </a:t>
            </a:r>
            <a:fld id="{E13BE581-8502-4F0D-A97A-88170EC402A8}" type="slidenum">
              <a:rPr lang="en-US" smtClean="0">
                <a:solidFill>
                  <a:srgbClr val="000000"/>
                </a:solidFill>
                <a:effectLst/>
              </a:rPr>
              <a:pPr>
                <a:buNone/>
                <a:defRPr/>
              </a:pPr>
              <a:t>51</a:t>
            </a:fld>
            <a:endParaRPr lang="en-US" dirty="0">
              <a:solidFill>
                <a:srgbClr val="000000"/>
              </a:solidFill>
              <a:effectLst/>
            </a:endParaRPr>
          </a:p>
        </p:txBody>
      </p:sp>
      <p:graphicFrame>
        <p:nvGraphicFramePr>
          <p:cNvPr id="6" name="Table 5"/>
          <p:cNvGraphicFramePr>
            <a:graphicFrameLocks noGrp="1"/>
          </p:cNvGraphicFramePr>
          <p:nvPr>
            <p:extLst>
              <p:ext uri="{D42A27DB-BD31-4B8C-83A1-F6EECF244321}">
                <p14:modId xmlns:p14="http://schemas.microsoft.com/office/powerpoint/2010/main" val="1402720675"/>
              </p:ext>
            </p:extLst>
          </p:nvPr>
        </p:nvGraphicFramePr>
        <p:xfrm>
          <a:off x="1295400" y="990600"/>
          <a:ext cx="6858000" cy="2599058"/>
        </p:xfrm>
        <a:graphic>
          <a:graphicData uri="http://schemas.openxmlformats.org/drawingml/2006/table">
            <a:tbl>
              <a:tblPr firstRow="1" bandRow="1">
                <a:tableStyleId>{5C22544A-7EE6-4342-B048-85BDC9FD1C3A}</a:tableStyleId>
              </a:tblPr>
              <a:tblGrid>
                <a:gridCol w="1143000">
                  <a:extLst>
                    <a:ext uri="{9D8B030D-6E8A-4147-A177-3AD203B41FA5}">
                      <a16:colId xmlns:a16="http://schemas.microsoft.com/office/drawing/2014/main" xmlns="" val="20000"/>
                    </a:ext>
                  </a:extLst>
                </a:gridCol>
                <a:gridCol w="1143000">
                  <a:extLst>
                    <a:ext uri="{9D8B030D-6E8A-4147-A177-3AD203B41FA5}">
                      <a16:colId xmlns:a16="http://schemas.microsoft.com/office/drawing/2014/main" xmlns="" val="20001"/>
                    </a:ext>
                  </a:extLst>
                </a:gridCol>
                <a:gridCol w="1143000">
                  <a:extLst>
                    <a:ext uri="{9D8B030D-6E8A-4147-A177-3AD203B41FA5}">
                      <a16:colId xmlns:a16="http://schemas.microsoft.com/office/drawing/2014/main" xmlns="" val="20002"/>
                    </a:ext>
                  </a:extLst>
                </a:gridCol>
                <a:gridCol w="1143000">
                  <a:extLst>
                    <a:ext uri="{9D8B030D-6E8A-4147-A177-3AD203B41FA5}">
                      <a16:colId xmlns:a16="http://schemas.microsoft.com/office/drawing/2014/main" xmlns="" val="20003"/>
                    </a:ext>
                  </a:extLst>
                </a:gridCol>
                <a:gridCol w="1143000">
                  <a:extLst>
                    <a:ext uri="{9D8B030D-6E8A-4147-A177-3AD203B41FA5}">
                      <a16:colId xmlns:a16="http://schemas.microsoft.com/office/drawing/2014/main" xmlns="" val="20004"/>
                    </a:ext>
                  </a:extLst>
                </a:gridCol>
                <a:gridCol w="1143000">
                  <a:extLst>
                    <a:ext uri="{9D8B030D-6E8A-4147-A177-3AD203B41FA5}">
                      <a16:colId xmlns:a16="http://schemas.microsoft.com/office/drawing/2014/main" xmlns="" val="20005"/>
                    </a:ext>
                  </a:extLst>
                </a:gridCol>
              </a:tblGrid>
              <a:tr h="423054">
                <a:tc gridSpan="6">
                  <a:txBody>
                    <a:bodyPr/>
                    <a:lstStyle/>
                    <a:p>
                      <a:pPr algn="ctr" fontAlgn="b"/>
                      <a:r>
                        <a:rPr lang="en-US" sz="2400" b="1" i="0" u="none" strike="noStrike" dirty="0">
                          <a:solidFill>
                            <a:srgbClr val="000000"/>
                          </a:solidFill>
                          <a:effectLst/>
                          <a:latin typeface="Calibri"/>
                        </a:rPr>
                        <a:t>PROJECTED </a:t>
                      </a:r>
                      <a:r>
                        <a:rPr lang="en-US" sz="2400" b="1" i="0" u="none" strike="noStrike" dirty="0" smtClean="0">
                          <a:solidFill>
                            <a:srgbClr val="000000"/>
                          </a:solidFill>
                          <a:effectLst/>
                          <a:latin typeface="Calibri"/>
                        </a:rPr>
                        <a:t>OPERATION &amp; MAINTENANCE </a:t>
                      </a:r>
                      <a:r>
                        <a:rPr lang="en-US" sz="2400" b="1" i="0" u="none" strike="noStrike" dirty="0">
                          <a:solidFill>
                            <a:srgbClr val="000000"/>
                          </a:solidFill>
                          <a:effectLst/>
                          <a:latin typeface="Calibri"/>
                        </a:rPr>
                        <a:t>COSTS</a:t>
                      </a:r>
                    </a:p>
                  </a:txBody>
                  <a:tcPr marL="7620" marR="7620" marT="7620" marB="0" anchor="b"/>
                </a:tc>
                <a:tc hMerge="1">
                  <a:txBody>
                    <a:bodyPr/>
                    <a:lstStyle/>
                    <a:p>
                      <a:pPr algn="ctr" fontAlgn="b"/>
                      <a:endParaRPr lang="en-US" sz="2400" b="1" i="0" u="none" strike="noStrike" dirty="0">
                        <a:solidFill>
                          <a:srgbClr val="000000"/>
                        </a:solidFill>
                        <a:effectLst/>
                        <a:latin typeface="Calibri"/>
                      </a:endParaRPr>
                    </a:p>
                  </a:txBody>
                  <a:tcPr marL="7620" marR="7620" marT="7620" marB="0" anchor="b"/>
                </a:tc>
                <a:tc hMerge="1">
                  <a:txBody>
                    <a:bodyPr/>
                    <a:lstStyle/>
                    <a:p>
                      <a:pPr algn="ctr" fontAlgn="b"/>
                      <a:endParaRPr lang="en-US" sz="2400" b="1" i="0" u="none" strike="noStrike" dirty="0">
                        <a:solidFill>
                          <a:srgbClr val="000000"/>
                        </a:solidFill>
                        <a:effectLst/>
                        <a:latin typeface="Calibri"/>
                      </a:endParaRPr>
                    </a:p>
                  </a:txBody>
                  <a:tcPr marL="7620" marR="7620" marT="7620" marB="0" anchor="b"/>
                </a:tc>
                <a:tc hMerge="1">
                  <a:txBody>
                    <a:bodyPr/>
                    <a:lstStyle/>
                    <a:p>
                      <a:pPr algn="ctr" fontAlgn="b"/>
                      <a:endParaRPr lang="en-US" sz="2400" b="1" i="0" u="none" strike="noStrike" dirty="0">
                        <a:solidFill>
                          <a:srgbClr val="000000"/>
                        </a:solidFill>
                        <a:effectLst/>
                        <a:latin typeface="Calibri"/>
                      </a:endParaRPr>
                    </a:p>
                  </a:txBody>
                  <a:tcPr marL="7620" marR="7620" marT="7620" marB="0" anchor="b"/>
                </a:tc>
                <a:tc hMerge="1">
                  <a:txBody>
                    <a:bodyPr/>
                    <a:lstStyle/>
                    <a:p>
                      <a:pPr algn="ctr" fontAlgn="b"/>
                      <a:endParaRPr lang="en-US" sz="2400" b="1" i="0" u="none" strike="noStrike" dirty="0">
                        <a:solidFill>
                          <a:srgbClr val="000000"/>
                        </a:solidFill>
                        <a:effectLst/>
                        <a:latin typeface="Calibri"/>
                      </a:endParaRPr>
                    </a:p>
                  </a:txBody>
                  <a:tcPr marL="7620" marR="7620" marT="7620" marB="0" anchor="b"/>
                </a:tc>
                <a:tc hMerge="1">
                  <a:txBody>
                    <a:bodyPr/>
                    <a:lstStyle/>
                    <a:p>
                      <a:pPr algn="ctr" fontAlgn="b"/>
                      <a:endParaRPr lang="en-US" sz="2400" b="1" i="0" u="none" strike="noStrike" dirty="0">
                        <a:solidFill>
                          <a:srgbClr val="000000"/>
                        </a:solidFill>
                        <a:effectLst/>
                        <a:latin typeface="Calibri"/>
                      </a:endParaRPr>
                    </a:p>
                  </a:txBody>
                  <a:tcPr marL="7620" marR="7620" marT="7620" marB="0" anchor="b"/>
                </a:tc>
                <a:extLst>
                  <a:ext uri="{0D108BD9-81ED-4DB2-BD59-A6C34878D82A}">
                    <a16:rowId xmlns:a16="http://schemas.microsoft.com/office/drawing/2014/main" xmlns="" val="10000"/>
                  </a:ext>
                </a:extLst>
              </a:tr>
              <a:tr h="420176">
                <a:tc>
                  <a:txBody>
                    <a:bodyPr/>
                    <a:lstStyle/>
                    <a:p>
                      <a:pPr algn="l" fontAlgn="b"/>
                      <a:endParaRPr lang="en-US" sz="1600" b="1" i="0" u="none" strike="noStrike" dirty="0">
                        <a:solidFill>
                          <a:srgbClr val="000000"/>
                        </a:solidFill>
                        <a:effectLst/>
                        <a:latin typeface="Calibri"/>
                      </a:endParaRPr>
                    </a:p>
                  </a:txBody>
                  <a:tcPr marL="7620" marR="7620" marT="7620" marB="0" anchor="b"/>
                </a:tc>
                <a:tc>
                  <a:txBody>
                    <a:bodyPr/>
                    <a:lstStyle/>
                    <a:p>
                      <a:pPr algn="ctr" fontAlgn="b"/>
                      <a:r>
                        <a:rPr lang="en-US" sz="1600" b="1" i="0" u="none" strike="noStrike" dirty="0">
                          <a:solidFill>
                            <a:srgbClr val="000000"/>
                          </a:solidFill>
                          <a:effectLst/>
                          <a:latin typeface="Calibri"/>
                        </a:rPr>
                        <a:t>FY 2017-18</a:t>
                      </a:r>
                    </a:p>
                  </a:txBody>
                  <a:tcPr marL="7620" marR="7620" marT="7620" marB="0" anchor="b">
                    <a:lnB w="12700" cap="flat" cmpd="sng" algn="ctr">
                      <a:solidFill>
                        <a:schemeClr val="tx1"/>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Calibri"/>
                        </a:rPr>
                        <a:t>FY 2018-19</a:t>
                      </a:r>
                    </a:p>
                  </a:txBody>
                  <a:tcPr marL="7620" marR="7620" marT="7620" marB="0" anchor="b">
                    <a:lnB w="12700" cap="flat" cmpd="sng" algn="ctr">
                      <a:solidFill>
                        <a:schemeClr val="tx1"/>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Calibri"/>
                        </a:rPr>
                        <a:t>FY 2019-20</a:t>
                      </a:r>
                    </a:p>
                  </a:txBody>
                  <a:tcPr marL="7620" marR="7620" marT="7620" marB="0" anchor="b">
                    <a:lnB w="12700" cap="flat" cmpd="sng" algn="ctr">
                      <a:solidFill>
                        <a:schemeClr val="tx1"/>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Calibri"/>
                        </a:rPr>
                        <a:t>FY 2020-21</a:t>
                      </a:r>
                    </a:p>
                  </a:txBody>
                  <a:tcPr marL="7620" marR="7620" marT="7620" marB="0" anchor="b">
                    <a:lnB w="12700" cap="flat" cmpd="sng" algn="ctr">
                      <a:solidFill>
                        <a:schemeClr val="tx1"/>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Calibri"/>
                        </a:rPr>
                        <a:t>FY 2021-22</a:t>
                      </a:r>
                    </a:p>
                  </a:txBody>
                  <a:tcPr marL="7620" marR="7620" marT="7620"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420176">
                <a:tc>
                  <a:txBody>
                    <a:bodyPr/>
                    <a:lstStyle/>
                    <a:p>
                      <a:pPr algn="l" fontAlgn="b"/>
                      <a:r>
                        <a:rPr lang="en-US" sz="1600" b="1" i="0" u="none" strike="noStrike" dirty="0">
                          <a:solidFill>
                            <a:srgbClr val="000000"/>
                          </a:solidFill>
                          <a:effectLst/>
                          <a:latin typeface="Calibri"/>
                        </a:rPr>
                        <a:t>Local O&amp;M</a:t>
                      </a:r>
                    </a:p>
                  </a:txBody>
                  <a:tcPr marL="7620" marR="7620" marT="7620" marB="0" anchor="b"/>
                </a:tc>
                <a:tc>
                  <a:txBody>
                    <a:bodyPr/>
                    <a:lstStyle/>
                    <a:p>
                      <a:pPr algn="r" fontAlgn="b"/>
                      <a:r>
                        <a:rPr lang="en-US" sz="1600" b="1" i="0" u="none" strike="noStrike" dirty="0">
                          <a:solidFill>
                            <a:srgbClr val="000000"/>
                          </a:solidFill>
                          <a:effectLst/>
                          <a:latin typeface="Calibri"/>
                        </a:rPr>
                        <a:t>$7,301,100</a:t>
                      </a:r>
                    </a:p>
                  </a:txBody>
                  <a:tcPr marL="7620" marT="7620" marB="0" anchor="b">
                    <a:lnT w="12700" cap="flat" cmpd="sng" algn="ctr">
                      <a:solidFill>
                        <a:schemeClr val="tx1"/>
                      </a:solidFill>
                      <a:prstDash val="solid"/>
                      <a:round/>
                      <a:headEnd type="none" w="med" len="med"/>
                      <a:tailEnd type="none" w="med" len="med"/>
                    </a:lnT>
                  </a:tcPr>
                </a:tc>
                <a:tc>
                  <a:txBody>
                    <a:bodyPr/>
                    <a:lstStyle/>
                    <a:p>
                      <a:pPr algn="r" fontAlgn="b"/>
                      <a:r>
                        <a:rPr lang="en-US" sz="1600" b="1" i="0" u="none" strike="noStrike" dirty="0">
                          <a:solidFill>
                            <a:srgbClr val="000000"/>
                          </a:solidFill>
                          <a:effectLst/>
                          <a:latin typeface="Calibri"/>
                        </a:rPr>
                        <a:t>$9,197,400</a:t>
                      </a:r>
                    </a:p>
                  </a:txBody>
                  <a:tcPr marL="7620" marT="7620" marB="0" anchor="b">
                    <a:lnT w="12700" cap="flat" cmpd="sng" algn="ctr">
                      <a:solidFill>
                        <a:schemeClr val="tx1"/>
                      </a:solidFill>
                      <a:prstDash val="solid"/>
                      <a:round/>
                      <a:headEnd type="none" w="med" len="med"/>
                      <a:tailEnd type="none" w="med" len="med"/>
                    </a:lnT>
                  </a:tcPr>
                </a:tc>
                <a:tc>
                  <a:txBody>
                    <a:bodyPr/>
                    <a:lstStyle/>
                    <a:p>
                      <a:pPr algn="r" fontAlgn="b"/>
                      <a:r>
                        <a:rPr lang="en-US" sz="1600" b="1" i="0" u="none" strike="noStrike" dirty="0">
                          <a:solidFill>
                            <a:srgbClr val="000000"/>
                          </a:solidFill>
                          <a:effectLst/>
                          <a:latin typeface="Calibri"/>
                        </a:rPr>
                        <a:t>$9,395,500</a:t>
                      </a:r>
                    </a:p>
                  </a:txBody>
                  <a:tcPr marL="7620" marT="7620" marB="0" anchor="b">
                    <a:lnT w="12700" cap="flat" cmpd="sng" algn="ctr">
                      <a:solidFill>
                        <a:schemeClr val="tx1"/>
                      </a:solidFill>
                      <a:prstDash val="solid"/>
                      <a:round/>
                      <a:headEnd type="none" w="med" len="med"/>
                      <a:tailEnd type="none" w="med" len="med"/>
                    </a:lnT>
                  </a:tcPr>
                </a:tc>
                <a:tc>
                  <a:txBody>
                    <a:bodyPr/>
                    <a:lstStyle/>
                    <a:p>
                      <a:pPr algn="r" fontAlgn="b"/>
                      <a:r>
                        <a:rPr lang="en-US" sz="1600" b="1" i="0" u="none" strike="noStrike" dirty="0">
                          <a:solidFill>
                            <a:srgbClr val="000000"/>
                          </a:solidFill>
                          <a:effectLst/>
                          <a:latin typeface="Calibri"/>
                        </a:rPr>
                        <a:t>$9,600,400</a:t>
                      </a:r>
                    </a:p>
                  </a:txBody>
                  <a:tcPr marL="7620" marT="7620" marB="0" anchor="b">
                    <a:lnT w="12700" cap="flat" cmpd="sng" algn="ctr">
                      <a:solidFill>
                        <a:schemeClr val="tx1"/>
                      </a:solidFill>
                      <a:prstDash val="solid"/>
                      <a:round/>
                      <a:headEnd type="none" w="med" len="med"/>
                      <a:tailEnd type="none" w="med" len="med"/>
                    </a:lnT>
                  </a:tcPr>
                </a:tc>
                <a:tc>
                  <a:txBody>
                    <a:bodyPr/>
                    <a:lstStyle/>
                    <a:p>
                      <a:pPr algn="r" fontAlgn="b"/>
                      <a:r>
                        <a:rPr lang="en-US" sz="1600" b="1" i="0" u="none" strike="noStrike" dirty="0">
                          <a:solidFill>
                            <a:srgbClr val="000000"/>
                          </a:solidFill>
                          <a:effectLst/>
                          <a:latin typeface="Calibri"/>
                        </a:rPr>
                        <a:t>$10,648,600</a:t>
                      </a:r>
                    </a:p>
                  </a:txBody>
                  <a:tcPr marL="7620" marT="7620" marB="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02"/>
                  </a:ext>
                </a:extLst>
              </a:tr>
              <a:tr h="420176">
                <a:tc>
                  <a:txBody>
                    <a:bodyPr/>
                    <a:lstStyle/>
                    <a:p>
                      <a:pPr algn="l" fontAlgn="b"/>
                      <a:r>
                        <a:rPr lang="en-US" sz="1600" b="1" i="0" u="none" strike="noStrike">
                          <a:solidFill>
                            <a:srgbClr val="000000"/>
                          </a:solidFill>
                          <a:effectLst/>
                          <a:latin typeface="Calibri"/>
                        </a:rPr>
                        <a:t>LAG O&amp;M</a:t>
                      </a:r>
                    </a:p>
                  </a:txBody>
                  <a:tcPr marL="7620" marR="7620" marT="7620" marB="0" anchor="b"/>
                </a:tc>
                <a:tc>
                  <a:txBody>
                    <a:bodyPr/>
                    <a:lstStyle/>
                    <a:p>
                      <a:pPr algn="r" fontAlgn="b"/>
                      <a:r>
                        <a:rPr lang="en-US" sz="1600" b="1" i="0" u="none" strike="noStrike" dirty="0">
                          <a:solidFill>
                            <a:srgbClr val="000000"/>
                          </a:solidFill>
                          <a:effectLst/>
                          <a:latin typeface="Calibri"/>
                        </a:rPr>
                        <a:t>$2,611,300</a:t>
                      </a:r>
                    </a:p>
                  </a:txBody>
                  <a:tcPr marL="7620" marT="7620" marB="0" anchor="b"/>
                </a:tc>
                <a:tc>
                  <a:txBody>
                    <a:bodyPr/>
                    <a:lstStyle/>
                    <a:p>
                      <a:pPr algn="r" fontAlgn="b"/>
                      <a:r>
                        <a:rPr lang="en-US" sz="1600" b="1" i="0" u="none" strike="noStrike" dirty="0">
                          <a:solidFill>
                            <a:srgbClr val="000000"/>
                          </a:solidFill>
                          <a:effectLst/>
                          <a:latin typeface="Calibri"/>
                        </a:rPr>
                        <a:t>$2,689,700</a:t>
                      </a:r>
                    </a:p>
                  </a:txBody>
                  <a:tcPr marL="7620" marT="7620" marB="0" anchor="b"/>
                </a:tc>
                <a:tc>
                  <a:txBody>
                    <a:bodyPr/>
                    <a:lstStyle/>
                    <a:p>
                      <a:pPr algn="r" fontAlgn="b"/>
                      <a:r>
                        <a:rPr lang="en-US" sz="1600" b="1" i="0" u="none" strike="noStrike" dirty="0">
                          <a:solidFill>
                            <a:srgbClr val="000000"/>
                          </a:solidFill>
                          <a:effectLst/>
                          <a:latin typeface="Calibri"/>
                        </a:rPr>
                        <a:t>$2,770,400</a:t>
                      </a:r>
                    </a:p>
                  </a:txBody>
                  <a:tcPr marL="7620" marT="7620" marB="0" anchor="b"/>
                </a:tc>
                <a:tc>
                  <a:txBody>
                    <a:bodyPr/>
                    <a:lstStyle/>
                    <a:p>
                      <a:pPr algn="r" fontAlgn="b"/>
                      <a:r>
                        <a:rPr lang="en-US" sz="1600" b="1" i="0" u="none" strike="noStrike" dirty="0">
                          <a:solidFill>
                            <a:srgbClr val="000000"/>
                          </a:solidFill>
                          <a:effectLst/>
                          <a:latin typeface="Calibri"/>
                        </a:rPr>
                        <a:t>$2,853,500</a:t>
                      </a:r>
                    </a:p>
                  </a:txBody>
                  <a:tcPr marL="7620" marT="7620" marB="0" anchor="b"/>
                </a:tc>
                <a:tc>
                  <a:txBody>
                    <a:bodyPr/>
                    <a:lstStyle/>
                    <a:p>
                      <a:pPr algn="r" fontAlgn="b"/>
                      <a:r>
                        <a:rPr lang="en-US" sz="1600" b="1" i="0" u="none" strike="noStrike" dirty="0">
                          <a:solidFill>
                            <a:srgbClr val="000000"/>
                          </a:solidFill>
                          <a:effectLst/>
                          <a:latin typeface="Calibri"/>
                        </a:rPr>
                        <a:t>$2,939,100</a:t>
                      </a:r>
                    </a:p>
                  </a:txBody>
                  <a:tcPr marL="7620" marT="7620" marB="0" anchor="b"/>
                </a:tc>
                <a:extLst>
                  <a:ext uri="{0D108BD9-81ED-4DB2-BD59-A6C34878D82A}">
                    <a16:rowId xmlns:a16="http://schemas.microsoft.com/office/drawing/2014/main" xmlns="" val="10003"/>
                  </a:ext>
                </a:extLst>
              </a:tr>
              <a:tr h="492124">
                <a:tc>
                  <a:txBody>
                    <a:bodyPr/>
                    <a:lstStyle/>
                    <a:p>
                      <a:pPr algn="l" fontAlgn="b"/>
                      <a:r>
                        <a:rPr lang="en-US" sz="1600" b="1" i="0" u="none" strike="noStrike" dirty="0">
                          <a:solidFill>
                            <a:srgbClr val="000000"/>
                          </a:solidFill>
                          <a:effectLst/>
                          <a:latin typeface="Calibri"/>
                        </a:rPr>
                        <a:t>Amalgamated O&amp;M</a:t>
                      </a:r>
                    </a:p>
                  </a:txBody>
                  <a:tcPr marL="7620" marR="7620" marT="7620" marB="0" anchor="b"/>
                </a:tc>
                <a:tc>
                  <a:txBody>
                    <a:bodyPr/>
                    <a:lstStyle/>
                    <a:p>
                      <a:pPr algn="r" fontAlgn="b"/>
                      <a:r>
                        <a:rPr lang="en-US" sz="1600" b="1" i="0" u="none" strike="noStrike" dirty="0">
                          <a:solidFill>
                            <a:srgbClr val="000000"/>
                          </a:solidFill>
                          <a:effectLst/>
                          <a:latin typeface="Calibri"/>
                        </a:rPr>
                        <a:t>$5,278,100</a:t>
                      </a:r>
                    </a:p>
                  </a:txBody>
                  <a:tcPr marL="7620" marT="7620" marB="0" anchor="b">
                    <a:lnB w="12700" cap="flat" cmpd="sng" algn="ctr">
                      <a:solidFill>
                        <a:schemeClr val="tx1"/>
                      </a:solidFill>
                      <a:prstDash val="solid"/>
                      <a:round/>
                      <a:headEnd type="none" w="med" len="med"/>
                      <a:tailEnd type="none" w="med" len="med"/>
                    </a:lnB>
                  </a:tcPr>
                </a:tc>
                <a:tc>
                  <a:txBody>
                    <a:bodyPr/>
                    <a:lstStyle/>
                    <a:p>
                      <a:pPr algn="r" fontAlgn="b"/>
                      <a:r>
                        <a:rPr lang="en-US" sz="1600" b="1" i="0" u="none" strike="noStrike" dirty="0">
                          <a:solidFill>
                            <a:srgbClr val="000000"/>
                          </a:solidFill>
                          <a:effectLst/>
                          <a:latin typeface="Calibri"/>
                        </a:rPr>
                        <a:t>$4,673,300</a:t>
                      </a:r>
                    </a:p>
                  </a:txBody>
                  <a:tcPr marL="7620" marT="7620" marB="0" anchor="b">
                    <a:lnB w="12700" cap="flat" cmpd="sng" algn="ctr">
                      <a:solidFill>
                        <a:schemeClr val="tx1"/>
                      </a:solidFill>
                      <a:prstDash val="solid"/>
                      <a:round/>
                      <a:headEnd type="none" w="med" len="med"/>
                      <a:tailEnd type="none" w="med" len="med"/>
                    </a:lnB>
                  </a:tcPr>
                </a:tc>
                <a:tc>
                  <a:txBody>
                    <a:bodyPr/>
                    <a:lstStyle/>
                    <a:p>
                      <a:pPr algn="r" fontAlgn="b"/>
                      <a:r>
                        <a:rPr lang="en-US" sz="1600" b="1" i="0" u="none" strike="noStrike" dirty="0">
                          <a:solidFill>
                            <a:srgbClr val="000000"/>
                          </a:solidFill>
                          <a:effectLst/>
                          <a:latin typeface="Calibri"/>
                        </a:rPr>
                        <a:t>$4,756,100</a:t>
                      </a:r>
                    </a:p>
                  </a:txBody>
                  <a:tcPr marL="7620" marT="7620" marB="0" anchor="b">
                    <a:lnB w="12700" cap="flat" cmpd="sng" algn="ctr">
                      <a:solidFill>
                        <a:schemeClr val="tx1"/>
                      </a:solidFill>
                      <a:prstDash val="solid"/>
                      <a:round/>
                      <a:headEnd type="none" w="med" len="med"/>
                      <a:tailEnd type="none" w="med" len="med"/>
                    </a:lnB>
                  </a:tcPr>
                </a:tc>
                <a:tc>
                  <a:txBody>
                    <a:bodyPr/>
                    <a:lstStyle/>
                    <a:p>
                      <a:pPr algn="r" fontAlgn="b"/>
                      <a:r>
                        <a:rPr lang="en-US" sz="1600" b="1" i="0" u="none" strike="noStrike" dirty="0">
                          <a:solidFill>
                            <a:srgbClr val="000000"/>
                          </a:solidFill>
                          <a:effectLst/>
                          <a:latin typeface="Calibri"/>
                        </a:rPr>
                        <a:t>$4,855,800</a:t>
                      </a:r>
                    </a:p>
                  </a:txBody>
                  <a:tcPr marL="7620" marT="7620" marB="0" anchor="b">
                    <a:lnB w="12700" cap="flat" cmpd="sng" algn="ctr">
                      <a:solidFill>
                        <a:schemeClr val="tx1"/>
                      </a:solidFill>
                      <a:prstDash val="solid"/>
                      <a:round/>
                      <a:headEnd type="none" w="med" len="med"/>
                      <a:tailEnd type="none" w="med" len="med"/>
                    </a:lnB>
                  </a:tcPr>
                </a:tc>
                <a:tc>
                  <a:txBody>
                    <a:bodyPr/>
                    <a:lstStyle/>
                    <a:p>
                      <a:pPr algn="r" fontAlgn="b"/>
                      <a:r>
                        <a:rPr lang="en-US" sz="1600" b="1" i="0" u="none" strike="noStrike" dirty="0">
                          <a:solidFill>
                            <a:srgbClr val="000000"/>
                          </a:solidFill>
                          <a:effectLst/>
                          <a:latin typeface="Calibri"/>
                        </a:rPr>
                        <a:t>$5,134,300</a:t>
                      </a:r>
                    </a:p>
                  </a:txBody>
                  <a:tcPr marL="7620" marT="7620"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r h="420176">
                <a:tc>
                  <a:txBody>
                    <a:bodyPr/>
                    <a:lstStyle/>
                    <a:p>
                      <a:pPr algn="ctr" fontAlgn="b"/>
                      <a:r>
                        <a:rPr lang="en-US" sz="1600" b="1" i="0" u="none" strike="noStrike" dirty="0">
                          <a:solidFill>
                            <a:srgbClr val="000000"/>
                          </a:solidFill>
                          <a:effectLst/>
                          <a:latin typeface="Calibri"/>
                        </a:rPr>
                        <a:t>Total</a:t>
                      </a:r>
                    </a:p>
                  </a:txBody>
                  <a:tcPr marL="7620" marR="7620" marT="7620" marB="0" anchor="b">
                    <a:lnR w="12700" cmpd="sng">
                      <a:noFill/>
                    </a:lnR>
                  </a:tcPr>
                </a:tc>
                <a:tc>
                  <a:txBody>
                    <a:bodyPr/>
                    <a:lstStyle/>
                    <a:p>
                      <a:pPr algn="r" rtl="0" fontAlgn="b"/>
                      <a:r>
                        <a:rPr lang="en-US" sz="1600" b="1" i="0" u="none" strike="noStrike" dirty="0">
                          <a:solidFill>
                            <a:srgbClr val="000000"/>
                          </a:solidFill>
                          <a:effectLst/>
                          <a:latin typeface="Calibri"/>
                        </a:rPr>
                        <a:t>$15,190,500 </a:t>
                      </a:r>
                    </a:p>
                  </a:txBody>
                  <a:tcPr marL="7620" marR="7620" marT="7620"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r" rtl="0" fontAlgn="b"/>
                      <a:r>
                        <a:rPr lang="en-US" sz="1600" b="1" i="0" u="none" strike="noStrike" dirty="0">
                          <a:solidFill>
                            <a:srgbClr val="000000"/>
                          </a:solidFill>
                          <a:effectLst/>
                          <a:latin typeface="Calibri"/>
                        </a:rPr>
                        <a:t>$16,560,400 </a:t>
                      </a:r>
                    </a:p>
                  </a:txBody>
                  <a:tcPr marL="7620" marR="7620" marT="7620"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r" rtl="0" fontAlgn="b"/>
                      <a:r>
                        <a:rPr lang="en-US" sz="1600" b="1" i="0" u="none" strike="noStrike" dirty="0">
                          <a:solidFill>
                            <a:srgbClr val="000000"/>
                          </a:solidFill>
                          <a:effectLst/>
                          <a:latin typeface="Calibri"/>
                        </a:rPr>
                        <a:t>$16,922,000 </a:t>
                      </a:r>
                    </a:p>
                  </a:txBody>
                  <a:tcPr marL="7620" marR="7620" marT="7620"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r" rtl="0" fontAlgn="b"/>
                      <a:r>
                        <a:rPr lang="en-US" sz="1600" b="1" i="0" u="none" strike="noStrike" dirty="0">
                          <a:solidFill>
                            <a:srgbClr val="000000"/>
                          </a:solidFill>
                          <a:effectLst/>
                          <a:latin typeface="Calibri"/>
                        </a:rPr>
                        <a:t>$17,309,700 </a:t>
                      </a:r>
                    </a:p>
                  </a:txBody>
                  <a:tcPr marL="7620" marR="7620" marT="7620"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r" rtl="0" fontAlgn="b"/>
                      <a:r>
                        <a:rPr lang="en-US" sz="1600" b="1" i="0" u="none" strike="noStrike" dirty="0">
                          <a:solidFill>
                            <a:srgbClr val="000000"/>
                          </a:solidFill>
                          <a:effectLst/>
                          <a:latin typeface="Calibri"/>
                        </a:rPr>
                        <a:t>$18,722,000 </a:t>
                      </a:r>
                    </a:p>
                  </a:txBody>
                  <a:tcPr marL="7620" marR="7620" marT="7620"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bl>
          </a:graphicData>
        </a:graphic>
      </p:graphicFrame>
      <p:sp>
        <p:nvSpPr>
          <p:cNvPr id="7" name="Title 1"/>
          <p:cNvSpPr txBox="1">
            <a:spLocks/>
          </p:cNvSpPr>
          <p:nvPr/>
        </p:nvSpPr>
        <p:spPr bwMode="auto">
          <a:xfrm>
            <a:off x="304800" y="304800"/>
            <a:ext cx="85344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eaLnBrk="1" hangingPunct="1">
              <a:defRPr sz="3200">
                <a:solidFill>
                  <a:srgbClr val="0070C0"/>
                </a:solidFill>
                <a:latin typeface="+mj-lt"/>
                <a:ea typeface="+mj-ea"/>
                <a:cs typeface="+mj-cs"/>
              </a:defRPr>
            </a:lvl1pPr>
            <a:lvl2pPr eaLnBrk="1" hangingPunct="1">
              <a:defRPr sz="4400">
                <a:solidFill>
                  <a:srgbClr val="111111"/>
                </a:solidFill>
                <a:latin typeface="Avenir LT Std 65 Medium" pitchFamily="34" charset="0"/>
              </a:defRPr>
            </a:lvl2pPr>
            <a:lvl3pPr eaLnBrk="1" hangingPunct="1">
              <a:defRPr sz="4400">
                <a:solidFill>
                  <a:srgbClr val="111111"/>
                </a:solidFill>
                <a:latin typeface="Avenir LT Std 65 Medium" pitchFamily="34" charset="0"/>
              </a:defRPr>
            </a:lvl3pPr>
            <a:lvl4pPr eaLnBrk="1" hangingPunct="1">
              <a:defRPr sz="4400">
                <a:solidFill>
                  <a:srgbClr val="111111"/>
                </a:solidFill>
                <a:latin typeface="Avenir LT Std 65 Medium" pitchFamily="34" charset="0"/>
              </a:defRPr>
            </a:lvl4pPr>
            <a:lvl5pPr eaLnBrk="1" hangingPunct="1">
              <a:defRPr sz="4400">
                <a:solidFill>
                  <a:srgbClr val="111111"/>
                </a:solidFill>
                <a:latin typeface="Avenir LT Std 65 Medium" pitchFamily="34" charset="0"/>
              </a:defRPr>
            </a:lvl5pPr>
            <a:lvl6pPr marL="457200" fontAlgn="base">
              <a:spcBef>
                <a:spcPct val="0"/>
              </a:spcBef>
              <a:spcAft>
                <a:spcPct val="0"/>
              </a:spcAft>
              <a:defRPr sz="4400">
                <a:solidFill>
                  <a:srgbClr val="111111"/>
                </a:solidFill>
                <a:latin typeface="Avenir LT Std 65 Medium" pitchFamily="34" charset="0"/>
              </a:defRPr>
            </a:lvl6pPr>
            <a:lvl7pPr marL="914400" fontAlgn="base">
              <a:spcBef>
                <a:spcPct val="0"/>
              </a:spcBef>
              <a:spcAft>
                <a:spcPct val="0"/>
              </a:spcAft>
              <a:defRPr sz="4400">
                <a:solidFill>
                  <a:srgbClr val="111111"/>
                </a:solidFill>
                <a:latin typeface="Avenir LT Std 65 Medium" pitchFamily="34" charset="0"/>
              </a:defRPr>
            </a:lvl7pPr>
            <a:lvl8pPr marL="1371600" fontAlgn="base">
              <a:spcBef>
                <a:spcPct val="0"/>
              </a:spcBef>
              <a:spcAft>
                <a:spcPct val="0"/>
              </a:spcAft>
              <a:defRPr sz="4400">
                <a:solidFill>
                  <a:srgbClr val="111111"/>
                </a:solidFill>
                <a:latin typeface="Avenir LT Std 65 Medium" pitchFamily="34" charset="0"/>
              </a:defRPr>
            </a:lvl8pPr>
            <a:lvl9pPr marL="1828800" fontAlgn="base">
              <a:spcBef>
                <a:spcPct val="0"/>
              </a:spcBef>
              <a:spcAft>
                <a:spcPct val="0"/>
              </a:spcAft>
              <a:defRPr sz="4400">
                <a:solidFill>
                  <a:srgbClr val="111111"/>
                </a:solidFill>
                <a:latin typeface="Avenir LT Std 65 Medium" pitchFamily="34" charset="0"/>
              </a:defRPr>
            </a:lvl9pPr>
          </a:lstStyle>
          <a:p>
            <a:pPr>
              <a:buNone/>
            </a:pPr>
            <a:r>
              <a:rPr lang="en-US" dirty="0">
                <a:effectLst/>
              </a:rPr>
              <a:t>Projected Wastewater O&amp;M and CIP Costs</a:t>
            </a:r>
          </a:p>
        </p:txBody>
      </p:sp>
      <p:graphicFrame>
        <p:nvGraphicFramePr>
          <p:cNvPr id="8" name="Table 7"/>
          <p:cNvGraphicFramePr>
            <a:graphicFrameLocks noGrp="1"/>
          </p:cNvGraphicFramePr>
          <p:nvPr>
            <p:extLst>
              <p:ext uri="{D42A27DB-BD31-4B8C-83A1-F6EECF244321}">
                <p14:modId xmlns:p14="http://schemas.microsoft.com/office/powerpoint/2010/main" val="3507455139"/>
              </p:ext>
            </p:extLst>
          </p:nvPr>
        </p:nvGraphicFramePr>
        <p:xfrm>
          <a:off x="1295400" y="3657602"/>
          <a:ext cx="6905378" cy="2409679"/>
        </p:xfrm>
        <a:graphic>
          <a:graphicData uri="http://schemas.openxmlformats.org/drawingml/2006/table">
            <a:tbl>
              <a:tblPr firstRow="1" bandRow="1">
                <a:tableStyleId>{5C22544A-7EE6-4342-B048-85BDC9FD1C3A}</a:tableStyleId>
              </a:tblPr>
              <a:tblGrid>
                <a:gridCol w="1282390">
                  <a:extLst>
                    <a:ext uri="{9D8B030D-6E8A-4147-A177-3AD203B41FA5}">
                      <a16:colId xmlns:a16="http://schemas.microsoft.com/office/drawing/2014/main" xmlns="" val="20000"/>
                    </a:ext>
                  </a:extLst>
                </a:gridCol>
                <a:gridCol w="1075373">
                  <a:extLst>
                    <a:ext uri="{9D8B030D-6E8A-4147-A177-3AD203B41FA5}">
                      <a16:colId xmlns:a16="http://schemas.microsoft.com/office/drawing/2014/main" xmlns="" val="20001"/>
                    </a:ext>
                  </a:extLst>
                </a:gridCol>
                <a:gridCol w="1178560">
                  <a:extLst>
                    <a:ext uri="{9D8B030D-6E8A-4147-A177-3AD203B41FA5}">
                      <a16:colId xmlns:a16="http://schemas.microsoft.com/office/drawing/2014/main" xmlns="" val="20002"/>
                    </a:ext>
                  </a:extLst>
                </a:gridCol>
                <a:gridCol w="1178560">
                  <a:extLst>
                    <a:ext uri="{9D8B030D-6E8A-4147-A177-3AD203B41FA5}">
                      <a16:colId xmlns:a16="http://schemas.microsoft.com/office/drawing/2014/main" xmlns="" val="20003"/>
                    </a:ext>
                  </a:extLst>
                </a:gridCol>
                <a:gridCol w="1075373">
                  <a:extLst>
                    <a:ext uri="{9D8B030D-6E8A-4147-A177-3AD203B41FA5}">
                      <a16:colId xmlns:a16="http://schemas.microsoft.com/office/drawing/2014/main" xmlns="" val="20004"/>
                    </a:ext>
                  </a:extLst>
                </a:gridCol>
                <a:gridCol w="1115122">
                  <a:extLst>
                    <a:ext uri="{9D8B030D-6E8A-4147-A177-3AD203B41FA5}">
                      <a16:colId xmlns:a16="http://schemas.microsoft.com/office/drawing/2014/main" xmlns="" val="20005"/>
                    </a:ext>
                  </a:extLst>
                </a:gridCol>
              </a:tblGrid>
              <a:tr h="384971">
                <a:tc gridSpan="6">
                  <a:txBody>
                    <a:bodyPr/>
                    <a:lstStyle/>
                    <a:p>
                      <a:pPr algn="ctr" fontAlgn="b"/>
                      <a:r>
                        <a:rPr lang="en-US" sz="2400" b="1" i="0" u="none" strike="noStrike" dirty="0">
                          <a:solidFill>
                            <a:srgbClr val="000000"/>
                          </a:solidFill>
                          <a:effectLst/>
                          <a:latin typeface="Calibri"/>
                        </a:rPr>
                        <a:t>PROJECTED </a:t>
                      </a:r>
                      <a:r>
                        <a:rPr lang="en-US" sz="2400" b="1" i="0" u="none" strike="noStrike" dirty="0" smtClean="0">
                          <a:solidFill>
                            <a:srgbClr val="000000"/>
                          </a:solidFill>
                          <a:effectLst/>
                          <a:latin typeface="Calibri"/>
                        </a:rPr>
                        <a:t>CAPITAL</a:t>
                      </a:r>
                      <a:r>
                        <a:rPr lang="en-US" sz="2400" b="1" i="0" u="none" strike="noStrike" baseline="0" dirty="0" smtClean="0">
                          <a:solidFill>
                            <a:srgbClr val="000000"/>
                          </a:solidFill>
                          <a:effectLst/>
                          <a:latin typeface="Calibri"/>
                        </a:rPr>
                        <a:t> </a:t>
                      </a:r>
                      <a:r>
                        <a:rPr lang="en-US" sz="2400" b="1" i="0" u="none" strike="noStrike" dirty="0" smtClean="0">
                          <a:solidFill>
                            <a:srgbClr val="000000"/>
                          </a:solidFill>
                          <a:effectLst/>
                          <a:latin typeface="Calibri"/>
                        </a:rPr>
                        <a:t>IMPROVEMENT PROJECT </a:t>
                      </a:r>
                      <a:r>
                        <a:rPr lang="en-US" sz="2400" b="1" i="0" u="none" strike="noStrike" dirty="0">
                          <a:solidFill>
                            <a:srgbClr val="000000"/>
                          </a:solidFill>
                          <a:effectLst/>
                          <a:latin typeface="Calibri"/>
                        </a:rPr>
                        <a:t>COSTS</a:t>
                      </a:r>
                    </a:p>
                  </a:txBody>
                  <a:tcPr marL="7620" marR="7620" marT="7620" marB="0" anchor="b"/>
                </a:tc>
                <a:tc hMerge="1">
                  <a:txBody>
                    <a:bodyPr/>
                    <a:lstStyle/>
                    <a:p>
                      <a:pPr algn="ctr" fontAlgn="b"/>
                      <a:endParaRPr lang="en-US" sz="2400" b="1" i="0" u="none" strike="noStrike" dirty="0">
                        <a:solidFill>
                          <a:srgbClr val="000000"/>
                        </a:solidFill>
                        <a:effectLst/>
                        <a:latin typeface="Calibri"/>
                      </a:endParaRPr>
                    </a:p>
                  </a:txBody>
                  <a:tcPr marL="7620" marR="7620" marT="7620" marB="0" anchor="b"/>
                </a:tc>
                <a:tc hMerge="1">
                  <a:txBody>
                    <a:bodyPr/>
                    <a:lstStyle/>
                    <a:p>
                      <a:pPr algn="ctr" fontAlgn="b"/>
                      <a:endParaRPr lang="en-US" sz="2400" b="1" i="0" u="none" strike="noStrike" dirty="0">
                        <a:solidFill>
                          <a:srgbClr val="000000"/>
                        </a:solidFill>
                        <a:effectLst/>
                        <a:latin typeface="Calibri"/>
                      </a:endParaRPr>
                    </a:p>
                  </a:txBody>
                  <a:tcPr marL="7620" marR="7620" marT="7620" marB="0" anchor="b"/>
                </a:tc>
                <a:tc hMerge="1">
                  <a:txBody>
                    <a:bodyPr/>
                    <a:lstStyle/>
                    <a:p>
                      <a:pPr algn="ctr" fontAlgn="b"/>
                      <a:endParaRPr lang="en-US" sz="2400" b="1" i="0" u="none" strike="noStrike" dirty="0">
                        <a:solidFill>
                          <a:srgbClr val="000000"/>
                        </a:solidFill>
                        <a:effectLst/>
                        <a:latin typeface="Calibri"/>
                      </a:endParaRPr>
                    </a:p>
                  </a:txBody>
                  <a:tcPr marL="7620" marR="7620" marT="7620" marB="0" anchor="b"/>
                </a:tc>
                <a:tc hMerge="1">
                  <a:txBody>
                    <a:bodyPr/>
                    <a:lstStyle/>
                    <a:p>
                      <a:pPr algn="ctr" fontAlgn="b"/>
                      <a:endParaRPr lang="en-US" sz="2400" b="1" i="0" u="none" strike="noStrike" dirty="0">
                        <a:solidFill>
                          <a:srgbClr val="000000"/>
                        </a:solidFill>
                        <a:effectLst/>
                        <a:latin typeface="Calibri"/>
                      </a:endParaRPr>
                    </a:p>
                  </a:txBody>
                  <a:tcPr marL="7620" marR="7620" marT="7620" marB="0" anchor="b"/>
                </a:tc>
                <a:tc hMerge="1">
                  <a:txBody>
                    <a:bodyPr/>
                    <a:lstStyle/>
                    <a:p>
                      <a:pPr algn="ctr" fontAlgn="b"/>
                      <a:endParaRPr lang="en-US" sz="2400" b="1" i="0" u="none" strike="noStrike" dirty="0">
                        <a:solidFill>
                          <a:srgbClr val="000000"/>
                        </a:solidFill>
                        <a:effectLst/>
                        <a:latin typeface="Calibri"/>
                      </a:endParaRPr>
                    </a:p>
                  </a:txBody>
                  <a:tcPr marL="7620" marR="7620" marT="7620" marB="0" anchor="b"/>
                </a:tc>
                <a:extLst>
                  <a:ext uri="{0D108BD9-81ED-4DB2-BD59-A6C34878D82A}">
                    <a16:rowId xmlns:a16="http://schemas.microsoft.com/office/drawing/2014/main" xmlns="" val="10000"/>
                  </a:ext>
                </a:extLst>
              </a:tr>
              <a:tr h="382352">
                <a:tc>
                  <a:txBody>
                    <a:bodyPr/>
                    <a:lstStyle/>
                    <a:p>
                      <a:pPr algn="l" fontAlgn="b"/>
                      <a:endParaRPr lang="en-US" sz="1600" b="1" i="0" u="none" strike="noStrike" dirty="0">
                        <a:solidFill>
                          <a:srgbClr val="000000"/>
                        </a:solidFill>
                        <a:effectLst/>
                        <a:latin typeface="Calibri"/>
                      </a:endParaRPr>
                    </a:p>
                  </a:txBody>
                  <a:tcPr marL="7620" marR="7620" marT="7620" marB="0" anchor="b"/>
                </a:tc>
                <a:tc>
                  <a:txBody>
                    <a:bodyPr/>
                    <a:lstStyle/>
                    <a:p>
                      <a:pPr algn="ctr" fontAlgn="b"/>
                      <a:r>
                        <a:rPr lang="en-US" sz="1600" b="1" i="0" u="none" strike="noStrike" dirty="0">
                          <a:solidFill>
                            <a:srgbClr val="000000"/>
                          </a:solidFill>
                          <a:effectLst/>
                          <a:latin typeface="Calibri"/>
                        </a:rPr>
                        <a:t>FY 2017-18</a:t>
                      </a:r>
                    </a:p>
                  </a:txBody>
                  <a:tcPr marL="7620" marR="7620" marT="7620" marB="0" anchor="b">
                    <a:lnB w="12700" cap="flat" cmpd="sng" algn="ctr">
                      <a:solidFill>
                        <a:schemeClr val="tx1"/>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Calibri"/>
                        </a:rPr>
                        <a:t>FY 2018-19</a:t>
                      </a:r>
                    </a:p>
                  </a:txBody>
                  <a:tcPr marL="7620" marR="7620" marT="7620" marB="0" anchor="b">
                    <a:lnB w="12700" cap="flat" cmpd="sng" algn="ctr">
                      <a:solidFill>
                        <a:schemeClr val="tx1"/>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Calibri"/>
                        </a:rPr>
                        <a:t>FY 2019-20</a:t>
                      </a:r>
                    </a:p>
                  </a:txBody>
                  <a:tcPr marL="7620" marR="7620" marT="7620" marB="0" anchor="b">
                    <a:lnB w="12700" cap="flat" cmpd="sng" algn="ctr">
                      <a:solidFill>
                        <a:schemeClr val="tx1"/>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Calibri"/>
                        </a:rPr>
                        <a:t>FY 2020-21</a:t>
                      </a:r>
                    </a:p>
                  </a:txBody>
                  <a:tcPr marL="7620" marR="7620" marT="7620" marB="0" anchor="b">
                    <a:lnB w="12700" cap="flat" cmpd="sng" algn="ctr">
                      <a:solidFill>
                        <a:schemeClr val="tx1"/>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Calibri"/>
                        </a:rPr>
                        <a:t>FY 2021-22</a:t>
                      </a:r>
                    </a:p>
                  </a:txBody>
                  <a:tcPr marL="7620" marR="7620" marT="7620"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382352">
                <a:tc>
                  <a:txBody>
                    <a:bodyPr/>
                    <a:lstStyle/>
                    <a:p>
                      <a:pPr algn="l" fontAlgn="b"/>
                      <a:r>
                        <a:rPr lang="en-US" sz="1600" b="1" i="0" u="none" strike="noStrike">
                          <a:solidFill>
                            <a:srgbClr val="000000"/>
                          </a:solidFill>
                          <a:effectLst/>
                          <a:latin typeface="Calibri"/>
                        </a:rPr>
                        <a:t>Local CIP</a:t>
                      </a:r>
                    </a:p>
                  </a:txBody>
                  <a:tcPr marL="7620" marR="7620" marT="7620" marB="0" anchor="b"/>
                </a:tc>
                <a:tc>
                  <a:txBody>
                    <a:bodyPr/>
                    <a:lstStyle/>
                    <a:p>
                      <a:pPr algn="r" fontAlgn="b"/>
                      <a:r>
                        <a:rPr lang="en-US" sz="1600" b="1" i="0" u="none" strike="noStrike" dirty="0">
                          <a:solidFill>
                            <a:srgbClr val="000000"/>
                          </a:solidFill>
                          <a:effectLst/>
                          <a:latin typeface="Calibri"/>
                        </a:rPr>
                        <a:t>$500,000</a:t>
                      </a:r>
                    </a:p>
                  </a:txBody>
                  <a:tcPr marL="7620" marT="7620" marB="0" anchor="b">
                    <a:lnT w="12700" cap="flat" cmpd="sng" algn="ctr">
                      <a:solidFill>
                        <a:schemeClr val="tx1"/>
                      </a:solidFill>
                      <a:prstDash val="solid"/>
                      <a:round/>
                      <a:headEnd type="none" w="med" len="med"/>
                      <a:tailEnd type="none" w="med" len="med"/>
                    </a:lnT>
                  </a:tcPr>
                </a:tc>
                <a:tc>
                  <a:txBody>
                    <a:bodyPr/>
                    <a:lstStyle/>
                    <a:p>
                      <a:pPr algn="r" fontAlgn="b"/>
                      <a:r>
                        <a:rPr lang="en-US" sz="1600" b="1" i="0" u="none" strike="noStrike" dirty="0">
                          <a:solidFill>
                            <a:srgbClr val="000000"/>
                          </a:solidFill>
                          <a:effectLst/>
                          <a:latin typeface="Calibri"/>
                        </a:rPr>
                        <a:t>$389,000</a:t>
                      </a:r>
                    </a:p>
                  </a:txBody>
                  <a:tcPr marL="7620" marT="7620" marB="0" anchor="b">
                    <a:lnT w="12700" cap="flat" cmpd="sng" algn="ctr">
                      <a:solidFill>
                        <a:schemeClr val="tx1"/>
                      </a:solidFill>
                      <a:prstDash val="solid"/>
                      <a:round/>
                      <a:headEnd type="none" w="med" len="med"/>
                      <a:tailEnd type="none" w="med" len="med"/>
                    </a:lnT>
                  </a:tcPr>
                </a:tc>
                <a:tc>
                  <a:txBody>
                    <a:bodyPr/>
                    <a:lstStyle/>
                    <a:p>
                      <a:pPr algn="r" fontAlgn="b"/>
                      <a:r>
                        <a:rPr lang="en-US" sz="1600" b="1" i="0" u="none" strike="noStrike" dirty="0">
                          <a:solidFill>
                            <a:srgbClr val="000000"/>
                          </a:solidFill>
                          <a:effectLst/>
                          <a:latin typeface="Calibri"/>
                        </a:rPr>
                        <a:t>$602,000</a:t>
                      </a:r>
                    </a:p>
                  </a:txBody>
                  <a:tcPr marL="7620" marT="7620" marB="0" anchor="b">
                    <a:lnT w="12700" cap="flat" cmpd="sng" algn="ctr">
                      <a:solidFill>
                        <a:schemeClr val="tx1"/>
                      </a:solidFill>
                      <a:prstDash val="solid"/>
                      <a:round/>
                      <a:headEnd type="none" w="med" len="med"/>
                      <a:tailEnd type="none" w="med" len="med"/>
                    </a:lnT>
                  </a:tcPr>
                </a:tc>
                <a:tc>
                  <a:txBody>
                    <a:bodyPr/>
                    <a:lstStyle/>
                    <a:p>
                      <a:pPr algn="r" fontAlgn="b"/>
                      <a:r>
                        <a:rPr lang="en-US" sz="1600" b="1" i="0" u="none" strike="noStrike" dirty="0">
                          <a:solidFill>
                            <a:srgbClr val="000000"/>
                          </a:solidFill>
                          <a:effectLst/>
                          <a:latin typeface="Calibri"/>
                        </a:rPr>
                        <a:t>$1,209,000</a:t>
                      </a:r>
                    </a:p>
                  </a:txBody>
                  <a:tcPr marL="7620" marT="7620" marB="0" anchor="b">
                    <a:lnT w="12700" cap="flat" cmpd="sng" algn="ctr">
                      <a:solidFill>
                        <a:schemeClr val="tx1"/>
                      </a:solidFill>
                      <a:prstDash val="solid"/>
                      <a:round/>
                      <a:headEnd type="none" w="med" len="med"/>
                      <a:tailEnd type="none" w="med" len="med"/>
                    </a:lnT>
                  </a:tcPr>
                </a:tc>
                <a:tc>
                  <a:txBody>
                    <a:bodyPr/>
                    <a:lstStyle/>
                    <a:p>
                      <a:pPr algn="r" fontAlgn="b"/>
                      <a:r>
                        <a:rPr lang="en-US" sz="1600" b="1" i="0" u="none" strike="noStrike" dirty="0">
                          <a:solidFill>
                            <a:srgbClr val="000000"/>
                          </a:solidFill>
                          <a:effectLst/>
                          <a:latin typeface="Calibri"/>
                        </a:rPr>
                        <a:t>$987,000</a:t>
                      </a:r>
                    </a:p>
                  </a:txBody>
                  <a:tcPr marL="7620" marT="7620" marB="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02"/>
                  </a:ext>
                </a:extLst>
              </a:tr>
              <a:tr h="382352">
                <a:tc>
                  <a:txBody>
                    <a:bodyPr/>
                    <a:lstStyle/>
                    <a:p>
                      <a:pPr algn="l" fontAlgn="b"/>
                      <a:r>
                        <a:rPr lang="en-US" sz="1600" b="1" i="0" u="none" strike="noStrike">
                          <a:solidFill>
                            <a:srgbClr val="000000"/>
                          </a:solidFill>
                          <a:effectLst/>
                          <a:latin typeface="Calibri"/>
                        </a:rPr>
                        <a:t>LAG CIP</a:t>
                      </a:r>
                    </a:p>
                  </a:txBody>
                  <a:tcPr marL="7620" marR="7620" marT="7620" marB="0" anchor="b"/>
                </a:tc>
                <a:tc>
                  <a:txBody>
                    <a:bodyPr/>
                    <a:lstStyle/>
                    <a:p>
                      <a:pPr algn="r" fontAlgn="b"/>
                      <a:r>
                        <a:rPr lang="en-US" sz="1600" b="1" i="0" u="none" strike="noStrike" dirty="0">
                          <a:solidFill>
                            <a:srgbClr val="000000"/>
                          </a:solidFill>
                          <a:effectLst/>
                          <a:latin typeface="Calibri"/>
                        </a:rPr>
                        <a:t>$2,339,400</a:t>
                      </a:r>
                    </a:p>
                  </a:txBody>
                  <a:tcPr marL="7620" marT="7620" marB="0" anchor="b"/>
                </a:tc>
                <a:tc>
                  <a:txBody>
                    <a:bodyPr/>
                    <a:lstStyle/>
                    <a:p>
                      <a:pPr algn="r" fontAlgn="b"/>
                      <a:r>
                        <a:rPr lang="en-US" sz="1600" b="1" i="0" u="none" strike="noStrike" dirty="0">
                          <a:solidFill>
                            <a:srgbClr val="FF0000"/>
                          </a:solidFill>
                          <a:effectLst/>
                          <a:latin typeface="Calibri"/>
                        </a:rPr>
                        <a:t>$12,804,100</a:t>
                      </a:r>
                    </a:p>
                  </a:txBody>
                  <a:tcPr marL="7620" marT="7620" marB="0" anchor="b"/>
                </a:tc>
                <a:tc>
                  <a:txBody>
                    <a:bodyPr/>
                    <a:lstStyle/>
                    <a:p>
                      <a:pPr algn="r" fontAlgn="b"/>
                      <a:r>
                        <a:rPr lang="en-US" sz="1600" b="1" i="0" u="none" strike="noStrike" dirty="0">
                          <a:solidFill>
                            <a:srgbClr val="FF0000"/>
                          </a:solidFill>
                          <a:effectLst/>
                          <a:latin typeface="Calibri"/>
                        </a:rPr>
                        <a:t>$8,864,400</a:t>
                      </a:r>
                    </a:p>
                  </a:txBody>
                  <a:tcPr marL="7620" marT="7620" marB="0" anchor="b"/>
                </a:tc>
                <a:tc>
                  <a:txBody>
                    <a:bodyPr/>
                    <a:lstStyle/>
                    <a:p>
                      <a:pPr algn="r" fontAlgn="b"/>
                      <a:r>
                        <a:rPr lang="en-US" sz="1600" b="1" i="0" u="none" strike="noStrike" dirty="0">
                          <a:solidFill>
                            <a:srgbClr val="000000"/>
                          </a:solidFill>
                          <a:effectLst/>
                          <a:latin typeface="Calibri"/>
                        </a:rPr>
                        <a:t>$1,788,900</a:t>
                      </a:r>
                    </a:p>
                  </a:txBody>
                  <a:tcPr marL="7620" marT="7620" marB="0" anchor="b"/>
                </a:tc>
                <a:tc>
                  <a:txBody>
                    <a:bodyPr/>
                    <a:lstStyle/>
                    <a:p>
                      <a:pPr algn="r" fontAlgn="b"/>
                      <a:r>
                        <a:rPr lang="en-US" sz="1600" b="1" i="0" u="none" strike="noStrike" dirty="0">
                          <a:solidFill>
                            <a:srgbClr val="000000"/>
                          </a:solidFill>
                          <a:effectLst/>
                          <a:latin typeface="Calibri"/>
                        </a:rPr>
                        <a:t>$697,700</a:t>
                      </a:r>
                    </a:p>
                  </a:txBody>
                  <a:tcPr marL="7620" marT="7620" marB="0" anchor="b"/>
                </a:tc>
                <a:extLst>
                  <a:ext uri="{0D108BD9-81ED-4DB2-BD59-A6C34878D82A}">
                    <a16:rowId xmlns:a16="http://schemas.microsoft.com/office/drawing/2014/main" xmlns="" val="10003"/>
                  </a:ext>
                </a:extLst>
              </a:tr>
              <a:tr h="447823">
                <a:tc>
                  <a:txBody>
                    <a:bodyPr/>
                    <a:lstStyle/>
                    <a:p>
                      <a:pPr algn="l" fontAlgn="b"/>
                      <a:r>
                        <a:rPr lang="en-US" sz="1600" b="1" i="0" u="none" strike="noStrike" dirty="0">
                          <a:solidFill>
                            <a:srgbClr val="000000"/>
                          </a:solidFill>
                          <a:effectLst/>
                          <a:latin typeface="Calibri"/>
                        </a:rPr>
                        <a:t>Amalgamated CIP</a:t>
                      </a:r>
                    </a:p>
                  </a:txBody>
                  <a:tcPr marL="7620" marR="7620" marT="7620" marB="0" anchor="b"/>
                </a:tc>
                <a:tc>
                  <a:txBody>
                    <a:bodyPr/>
                    <a:lstStyle/>
                    <a:p>
                      <a:pPr algn="r" fontAlgn="b"/>
                      <a:r>
                        <a:rPr lang="en-US" sz="1600" b="1" i="0" u="none" strike="noStrike" dirty="0">
                          <a:solidFill>
                            <a:srgbClr val="000000"/>
                          </a:solidFill>
                          <a:effectLst/>
                          <a:latin typeface="Calibri"/>
                        </a:rPr>
                        <a:t>$4,213,300</a:t>
                      </a:r>
                    </a:p>
                  </a:txBody>
                  <a:tcPr marL="7620" marT="7620" marB="0" anchor="b">
                    <a:lnB w="12700" cap="flat" cmpd="sng" algn="ctr">
                      <a:solidFill>
                        <a:schemeClr val="tx1"/>
                      </a:solidFill>
                      <a:prstDash val="solid"/>
                      <a:round/>
                      <a:headEnd type="none" w="med" len="med"/>
                      <a:tailEnd type="none" w="med" len="med"/>
                    </a:lnB>
                  </a:tcPr>
                </a:tc>
                <a:tc>
                  <a:txBody>
                    <a:bodyPr/>
                    <a:lstStyle/>
                    <a:p>
                      <a:pPr algn="r" fontAlgn="b"/>
                      <a:r>
                        <a:rPr lang="en-US" sz="1600" b="1" i="0" u="none" strike="noStrike" dirty="0">
                          <a:solidFill>
                            <a:srgbClr val="000000"/>
                          </a:solidFill>
                          <a:effectLst/>
                          <a:latin typeface="Calibri"/>
                        </a:rPr>
                        <a:t>$2,464,800</a:t>
                      </a:r>
                    </a:p>
                  </a:txBody>
                  <a:tcPr marL="7620" marT="7620" marB="0" anchor="b">
                    <a:lnB w="12700" cap="flat" cmpd="sng" algn="ctr">
                      <a:solidFill>
                        <a:schemeClr val="tx1"/>
                      </a:solidFill>
                      <a:prstDash val="solid"/>
                      <a:round/>
                      <a:headEnd type="none" w="med" len="med"/>
                      <a:tailEnd type="none" w="med" len="med"/>
                    </a:lnB>
                  </a:tcPr>
                </a:tc>
                <a:tc>
                  <a:txBody>
                    <a:bodyPr/>
                    <a:lstStyle/>
                    <a:p>
                      <a:pPr algn="r" fontAlgn="b"/>
                      <a:r>
                        <a:rPr lang="en-US" sz="1600" b="1" i="0" u="none" strike="noStrike" dirty="0">
                          <a:solidFill>
                            <a:srgbClr val="000000"/>
                          </a:solidFill>
                          <a:effectLst/>
                          <a:latin typeface="Calibri"/>
                        </a:rPr>
                        <a:t>$3,877,100</a:t>
                      </a:r>
                    </a:p>
                  </a:txBody>
                  <a:tcPr marL="7620" marT="7620" marB="0" anchor="b">
                    <a:lnB w="12700" cap="flat" cmpd="sng" algn="ctr">
                      <a:solidFill>
                        <a:schemeClr val="tx1"/>
                      </a:solidFill>
                      <a:prstDash val="solid"/>
                      <a:round/>
                      <a:headEnd type="none" w="med" len="med"/>
                      <a:tailEnd type="none" w="med" len="med"/>
                    </a:lnB>
                  </a:tcPr>
                </a:tc>
                <a:tc>
                  <a:txBody>
                    <a:bodyPr/>
                    <a:lstStyle/>
                    <a:p>
                      <a:pPr algn="r" fontAlgn="b"/>
                      <a:r>
                        <a:rPr lang="en-US" sz="1600" b="1" i="0" u="none" strike="noStrike" dirty="0">
                          <a:solidFill>
                            <a:srgbClr val="000000"/>
                          </a:solidFill>
                          <a:effectLst/>
                          <a:latin typeface="Calibri"/>
                        </a:rPr>
                        <a:t>$459,200</a:t>
                      </a:r>
                    </a:p>
                  </a:txBody>
                  <a:tcPr marL="7620" marT="7620" marB="0" anchor="b">
                    <a:lnB w="12700" cap="flat" cmpd="sng" algn="ctr">
                      <a:solidFill>
                        <a:schemeClr val="tx1"/>
                      </a:solidFill>
                      <a:prstDash val="solid"/>
                      <a:round/>
                      <a:headEnd type="none" w="med" len="med"/>
                      <a:tailEnd type="none" w="med" len="med"/>
                    </a:lnB>
                  </a:tcPr>
                </a:tc>
                <a:tc>
                  <a:txBody>
                    <a:bodyPr/>
                    <a:lstStyle/>
                    <a:p>
                      <a:pPr algn="r" fontAlgn="b"/>
                      <a:r>
                        <a:rPr lang="en-US" sz="1600" b="1" i="0" u="none" strike="noStrike" dirty="0">
                          <a:solidFill>
                            <a:srgbClr val="000000"/>
                          </a:solidFill>
                          <a:effectLst/>
                          <a:latin typeface="Calibri"/>
                        </a:rPr>
                        <a:t>$1,532,160</a:t>
                      </a:r>
                    </a:p>
                  </a:txBody>
                  <a:tcPr marL="7620" marT="7620"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r h="382352">
                <a:tc>
                  <a:txBody>
                    <a:bodyPr/>
                    <a:lstStyle/>
                    <a:p>
                      <a:pPr algn="ctr" fontAlgn="b"/>
                      <a:r>
                        <a:rPr lang="en-US" sz="1600" b="1" i="0" u="none" strike="noStrike" dirty="0">
                          <a:solidFill>
                            <a:srgbClr val="000000"/>
                          </a:solidFill>
                          <a:effectLst/>
                          <a:latin typeface="Calibri"/>
                        </a:rPr>
                        <a:t>Total</a:t>
                      </a:r>
                    </a:p>
                  </a:txBody>
                  <a:tcPr marL="7620" marR="7620" marT="7620" marB="0" anchor="b"/>
                </a:tc>
                <a:tc>
                  <a:txBody>
                    <a:bodyPr/>
                    <a:lstStyle/>
                    <a:p>
                      <a:pPr algn="r" fontAlgn="b"/>
                      <a:r>
                        <a:rPr lang="en-US" sz="1600" b="1" i="0" u="none" strike="noStrike" dirty="0">
                          <a:solidFill>
                            <a:srgbClr val="000000"/>
                          </a:solidFill>
                          <a:effectLst/>
                          <a:latin typeface="Calibri"/>
                        </a:rPr>
                        <a:t>$7,052,700</a:t>
                      </a:r>
                    </a:p>
                  </a:txBody>
                  <a:tcPr marL="7620" marT="7620" marB="0" anchor="b">
                    <a:lnT w="12700" cap="flat" cmpd="sng" algn="ctr">
                      <a:solidFill>
                        <a:schemeClr val="tx1"/>
                      </a:solidFill>
                      <a:prstDash val="solid"/>
                      <a:round/>
                      <a:headEnd type="none" w="med" len="med"/>
                      <a:tailEnd type="none" w="med" len="med"/>
                    </a:lnT>
                  </a:tcPr>
                </a:tc>
                <a:tc>
                  <a:txBody>
                    <a:bodyPr/>
                    <a:lstStyle/>
                    <a:p>
                      <a:pPr algn="r" fontAlgn="b"/>
                      <a:r>
                        <a:rPr lang="en-US" sz="1600" b="1" i="0" u="none" strike="noStrike" dirty="0">
                          <a:solidFill>
                            <a:srgbClr val="000000"/>
                          </a:solidFill>
                          <a:effectLst/>
                          <a:latin typeface="Calibri"/>
                        </a:rPr>
                        <a:t>$15,657,900</a:t>
                      </a:r>
                    </a:p>
                  </a:txBody>
                  <a:tcPr marL="7620" marT="7620" marB="0" anchor="b">
                    <a:lnT w="12700" cap="flat" cmpd="sng" algn="ctr">
                      <a:solidFill>
                        <a:schemeClr val="tx1"/>
                      </a:solidFill>
                      <a:prstDash val="solid"/>
                      <a:round/>
                      <a:headEnd type="none" w="med" len="med"/>
                      <a:tailEnd type="none" w="med" len="med"/>
                    </a:lnT>
                  </a:tcPr>
                </a:tc>
                <a:tc>
                  <a:txBody>
                    <a:bodyPr/>
                    <a:lstStyle/>
                    <a:p>
                      <a:pPr algn="r" fontAlgn="b"/>
                      <a:r>
                        <a:rPr lang="en-US" sz="1600" b="1" i="0" u="none" strike="noStrike" dirty="0">
                          <a:solidFill>
                            <a:srgbClr val="000000"/>
                          </a:solidFill>
                          <a:effectLst/>
                          <a:latin typeface="Calibri"/>
                        </a:rPr>
                        <a:t>$13,343,500</a:t>
                      </a:r>
                    </a:p>
                  </a:txBody>
                  <a:tcPr marL="7620" marT="7620" marB="0" anchor="b">
                    <a:lnT w="12700" cap="flat" cmpd="sng" algn="ctr">
                      <a:solidFill>
                        <a:schemeClr val="tx1"/>
                      </a:solidFill>
                      <a:prstDash val="solid"/>
                      <a:round/>
                      <a:headEnd type="none" w="med" len="med"/>
                      <a:tailEnd type="none" w="med" len="med"/>
                    </a:lnT>
                  </a:tcPr>
                </a:tc>
                <a:tc>
                  <a:txBody>
                    <a:bodyPr/>
                    <a:lstStyle/>
                    <a:p>
                      <a:pPr algn="r" fontAlgn="b"/>
                      <a:r>
                        <a:rPr lang="en-US" sz="1600" b="1" i="0" u="none" strike="noStrike" dirty="0">
                          <a:solidFill>
                            <a:srgbClr val="000000"/>
                          </a:solidFill>
                          <a:effectLst/>
                          <a:latin typeface="Calibri"/>
                        </a:rPr>
                        <a:t>$3,457,100</a:t>
                      </a:r>
                    </a:p>
                  </a:txBody>
                  <a:tcPr marL="7620" marT="7620" marB="0" anchor="b">
                    <a:lnT w="12700" cap="flat" cmpd="sng" algn="ctr">
                      <a:solidFill>
                        <a:schemeClr val="tx1"/>
                      </a:solidFill>
                      <a:prstDash val="solid"/>
                      <a:round/>
                      <a:headEnd type="none" w="med" len="med"/>
                      <a:tailEnd type="none" w="med" len="med"/>
                    </a:lnT>
                  </a:tcPr>
                </a:tc>
                <a:tc>
                  <a:txBody>
                    <a:bodyPr/>
                    <a:lstStyle/>
                    <a:p>
                      <a:pPr algn="r" fontAlgn="b"/>
                      <a:r>
                        <a:rPr lang="en-US" sz="1600" b="1" i="0" u="none" strike="noStrike" dirty="0">
                          <a:solidFill>
                            <a:srgbClr val="000000"/>
                          </a:solidFill>
                          <a:effectLst/>
                          <a:latin typeface="Calibri"/>
                        </a:rPr>
                        <a:t>$3,216,900</a:t>
                      </a:r>
                    </a:p>
                  </a:txBody>
                  <a:tcPr marL="7620" marT="7620" marB="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339547331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534400" cy="6096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algn="ctr">
              <a:buFont typeface="Wingdings" pitchFamily="2" charset="2"/>
              <a:buNone/>
            </a:pPr>
            <a:r>
              <a:rPr lang="en-US" sz="3200" kern="1200" dirty="0" smtClean="0"/>
              <a:t>New Major </a:t>
            </a:r>
            <a:r>
              <a:rPr lang="en-US" sz="3200" kern="1200" dirty="0"/>
              <a:t>LAG CIP </a:t>
            </a:r>
            <a:r>
              <a:rPr lang="en-US" sz="3200" kern="1200" dirty="0" smtClean="0"/>
              <a:t>Costs </a:t>
            </a:r>
            <a:r>
              <a:rPr lang="en-US" sz="3200" kern="1200" dirty="0"/>
              <a:t/>
            </a:r>
            <a:br>
              <a:rPr lang="en-US" sz="3200" kern="1200" dirty="0"/>
            </a:br>
            <a:r>
              <a:rPr lang="en-US" sz="3200" kern="1200" dirty="0" smtClean="0"/>
              <a:t>For </a:t>
            </a:r>
            <a:r>
              <a:rPr lang="en-US" sz="3200" kern="1200" dirty="0"/>
              <a:t>FY 2018/19 </a:t>
            </a:r>
            <a:r>
              <a:rPr lang="en-US" sz="3200" kern="1200" dirty="0" smtClean="0"/>
              <a:t>and </a:t>
            </a:r>
            <a:r>
              <a:rPr lang="en-US" sz="3200" kern="1200" dirty="0"/>
              <a:t>FY 2019/20</a:t>
            </a:r>
          </a:p>
        </p:txBody>
      </p:sp>
      <p:sp>
        <p:nvSpPr>
          <p:cNvPr id="6" name="Slide Number Placeholder 5"/>
          <p:cNvSpPr>
            <a:spLocks noGrp="1"/>
          </p:cNvSpPr>
          <p:nvPr>
            <p:ph type="sldNum" sz="quarter" idx="12"/>
          </p:nvPr>
        </p:nvSpPr>
        <p:spPr>
          <a:xfrm>
            <a:off x="7467600" y="6400800"/>
            <a:ext cx="2133600" cy="457200"/>
          </a:xfrm>
        </p:spPr>
        <p:txBody>
          <a:bodyPr/>
          <a:lstStyle/>
          <a:p>
            <a:pPr>
              <a:buNone/>
              <a:defRPr/>
            </a:pPr>
            <a:r>
              <a:rPr lang="en-US" dirty="0" smtClean="0">
                <a:solidFill>
                  <a:srgbClr val="000000"/>
                </a:solidFill>
                <a:effectLst/>
              </a:rPr>
              <a:t>Slide </a:t>
            </a:r>
            <a:fld id="{E13BE581-8502-4F0D-A97A-88170EC402A8}" type="slidenum">
              <a:rPr lang="en-US" smtClean="0">
                <a:solidFill>
                  <a:srgbClr val="000000"/>
                </a:solidFill>
                <a:effectLst/>
              </a:rPr>
              <a:pPr>
                <a:buNone/>
                <a:defRPr/>
              </a:pPr>
              <a:t>52</a:t>
            </a:fld>
            <a:endParaRPr lang="en-US" dirty="0">
              <a:solidFill>
                <a:srgbClr val="000000"/>
              </a:solidFill>
              <a:effectLst/>
            </a:endParaRPr>
          </a:p>
        </p:txBody>
      </p:sp>
      <p:sp>
        <p:nvSpPr>
          <p:cNvPr id="9" name="TextBox 8"/>
          <p:cNvSpPr txBox="1"/>
          <p:nvPr/>
        </p:nvSpPr>
        <p:spPr>
          <a:xfrm>
            <a:off x="304800" y="1447800"/>
            <a:ext cx="8458200" cy="3693319"/>
          </a:xfrm>
          <a:prstGeom prst="rect">
            <a:avLst/>
          </a:prstGeom>
          <a:noFill/>
        </p:spPr>
        <p:txBody>
          <a:bodyPr wrap="square" rtlCol="0">
            <a:spAutoFit/>
          </a:bodyPr>
          <a:lstStyle/>
          <a:p>
            <a:pPr marL="285750" indent="-285750">
              <a:buFont typeface="Arial" panose="020B0604020202020204" pitchFamily="34" charset="0"/>
              <a:buChar char="•"/>
            </a:pPr>
            <a:endParaRPr lang="en-US" sz="2400" b="1" dirty="0">
              <a:solidFill>
                <a:schemeClr val="tx1"/>
              </a:solidFill>
              <a:effectLst/>
              <a:latin typeface="+mn-lt"/>
            </a:endParaRPr>
          </a:p>
          <a:p>
            <a:pPr marL="800100" lvl="1" indent="-342900" algn="l">
              <a:buFont typeface="Wingdings" panose="05000000000000000000" pitchFamily="2" charset="2"/>
              <a:buChar char="Ø"/>
            </a:pPr>
            <a:r>
              <a:rPr lang="en-US" sz="2400" b="1" dirty="0" smtClean="0">
                <a:solidFill>
                  <a:schemeClr val="tx1"/>
                </a:solidFill>
                <a:effectLst/>
                <a:latin typeface="+mn-lt"/>
              </a:rPr>
              <a:t>PRIMARY EFFLUENT EQUALIZATION PROJECT</a:t>
            </a:r>
          </a:p>
          <a:p>
            <a:pPr marL="1485900" lvl="1" indent="-342900" algn="l">
              <a:buFont typeface="Wingdings" panose="05000000000000000000" pitchFamily="2" charset="2"/>
              <a:buChar char="ü"/>
            </a:pPr>
            <a:r>
              <a:rPr lang="en-US" sz="2400" b="1" dirty="0" smtClean="0">
                <a:solidFill>
                  <a:schemeClr val="tx1"/>
                </a:solidFill>
                <a:effectLst/>
                <a:latin typeface="+mn-lt"/>
              </a:rPr>
              <a:t>PROJECTED CITY OF GLENDALE’S</a:t>
            </a:r>
          </a:p>
          <a:p>
            <a:pPr marL="1143000" lvl="1" algn="l">
              <a:buNone/>
            </a:pPr>
            <a:r>
              <a:rPr lang="en-US" sz="2400" b="1" dirty="0" smtClean="0">
                <a:solidFill>
                  <a:schemeClr val="tx1"/>
                </a:solidFill>
                <a:effectLst/>
                <a:latin typeface="+mn-lt"/>
              </a:rPr>
              <a:t>    SHARE : $9 MILLION</a:t>
            </a:r>
          </a:p>
          <a:p>
            <a:pPr marL="800100" lvl="1" indent="-342900" algn="l">
              <a:buFont typeface="Wingdings" panose="05000000000000000000" pitchFamily="2" charset="2"/>
              <a:buChar char="Ø"/>
            </a:pPr>
            <a:endParaRPr lang="en-US" sz="2400" b="1" dirty="0" smtClean="0">
              <a:solidFill>
                <a:schemeClr val="tx1"/>
              </a:solidFill>
              <a:effectLst/>
              <a:latin typeface="+mn-lt"/>
            </a:endParaRPr>
          </a:p>
          <a:p>
            <a:pPr marL="800100" lvl="1" indent="-342900" algn="l">
              <a:buFont typeface="Wingdings" panose="05000000000000000000" pitchFamily="2" charset="2"/>
              <a:buChar char="Ø"/>
            </a:pPr>
            <a:endParaRPr lang="en-US" sz="2400" b="1" dirty="0">
              <a:solidFill>
                <a:schemeClr val="tx1"/>
              </a:solidFill>
              <a:effectLst/>
              <a:latin typeface="+mn-lt"/>
            </a:endParaRPr>
          </a:p>
          <a:p>
            <a:pPr marL="800100" lvl="1" indent="-342900" algn="l">
              <a:buFont typeface="Wingdings" panose="05000000000000000000" pitchFamily="2" charset="2"/>
              <a:buChar char="Ø"/>
            </a:pPr>
            <a:r>
              <a:rPr lang="en-US" sz="2400" b="1" dirty="0" smtClean="0">
                <a:solidFill>
                  <a:schemeClr val="tx1"/>
                </a:solidFill>
                <a:effectLst/>
                <a:latin typeface="+mn-lt"/>
              </a:rPr>
              <a:t>ADMINISTRATION BUILDING PROJECT</a:t>
            </a:r>
          </a:p>
          <a:p>
            <a:pPr marL="1538288" lvl="1" indent="-342900" algn="l">
              <a:buFont typeface="Wingdings" panose="05000000000000000000" pitchFamily="2" charset="2"/>
              <a:buChar char="ü"/>
            </a:pPr>
            <a:r>
              <a:rPr lang="en-US" sz="2400" b="1" dirty="0" smtClean="0">
                <a:solidFill>
                  <a:schemeClr val="tx1"/>
                </a:solidFill>
                <a:effectLst/>
                <a:latin typeface="+mn-lt"/>
              </a:rPr>
              <a:t>PROJECTED CITY OF GLENDALE’S</a:t>
            </a:r>
          </a:p>
          <a:p>
            <a:pPr marL="1195388" lvl="1" algn="l">
              <a:buNone/>
            </a:pPr>
            <a:r>
              <a:rPr lang="en-US" sz="2400" b="1" dirty="0">
                <a:solidFill>
                  <a:schemeClr val="tx1"/>
                </a:solidFill>
                <a:effectLst/>
                <a:latin typeface="+mn-lt"/>
              </a:rPr>
              <a:t> </a:t>
            </a:r>
            <a:r>
              <a:rPr lang="en-US" sz="2400" b="1" dirty="0" smtClean="0">
                <a:solidFill>
                  <a:schemeClr val="tx1"/>
                </a:solidFill>
                <a:effectLst/>
                <a:latin typeface="+mn-lt"/>
              </a:rPr>
              <a:t>   </a:t>
            </a:r>
            <a:r>
              <a:rPr lang="en-US" sz="2400" b="1" dirty="0">
                <a:solidFill>
                  <a:schemeClr val="tx1"/>
                </a:solidFill>
                <a:effectLst/>
                <a:latin typeface="+mn-lt"/>
              </a:rPr>
              <a:t>S</a:t>
            </a:r>
            <a:r>
              <a:rPr lang="en-US" sz="2400" b="1" dirty="0" smtClean="0">
                <a:solidFill>
                  <a:schemeClr val="tx1"/>
                </a:solidFill>
                <a:effectLst/>
                <a:latin typeface="+mn-lt"/>
              </a:rPr>
              <a:t>HARE: $9 MILLION </a:t>
            </a:r>
            <a:endParaRPr lang="en-US" sz="2400" b="1" dirty="0">
              <a:solidFill>
                <a:schemeClr val="tx1"/>
              </a:solidFill>
              <a:effectLst/>
              <a:latin typeface="+mn-lt"/>
            </a:endParaRPr>
          </a:p>
          <a:p>
            <a:endParaRPr lang="en-US" dirty="0">
              <a:solidFill>
                <a:schemeClr val="tx1"/>
              </a:solidFill>
              <a:effectLst/>
            </a:endParaRPr>
          </a:p>
        </p:txBody>
      </p:sp>
    </p:spTree>
    <p:extLst>
      <p:ext uri="{BB962C8B-B14F-4D97-AF65-F5344CB8AC3E}">
        <p14:creationId xmlns:p14="http://schemas.microsoft.com/office/powerpoint/2010/main" val="222288656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6"/>
          <p:cNvGraphicFramePr>
            <a:graphicFrameLocks/>
          </p:cNvGraphicFramePr>
          <p:nvPr>
            <p:extLst>
              <p:ext uri="{D42A27DB-BD31-4B8C-83A1-F6EECF244321}">
                <p14:modId xmlns:p14="http://schemas.microsoft.com/office/powerpoint/2010/main" val="3300195434"/>
              </p:ext>
            </p:extLst>
          </p:nvPr>
        </p:nvGraphicFramePr>
        <p:xfrm>
          <a:off x="685800" y="3733800"/>
          <a:ext cx="7772400" cy="2971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ontent Placeholder 6"/>
          <p:cNvGraphicFramePr>
            <a:graphicFrameLocks noGrp="1"/>
          </p:cNvGraphicFramePr>
          <p:nvPr>
            <p:ph sz="half" idx="2"/>
            <p:extLst>
              <p:ext uri="{D42A27DB-BD31-4B8C-83A1-F6EECF244321}">
                <p14:modId xmlns:p14="http://schemas.microsoft.com/office/powerpoint/2010/main" val="1605403296"/>
              </p:ext>
            </p:extLst>
          </p:nvPr>
        </p:nvGraphicFramePr>
        <p:xfrm>
          <a:off x="457200" y="914400"/>
          <a:ext cx="2514600" cy="2362200"/>
        </p:xfrm>
        <a:graphic>
          <a:graphicData uri="http://schemas.openxmlformats.org/drawingml/2006/chart">
            <c:chart xmlns:c="http://schemas.openxmlformats.org/drawingml/2006/chart" xmlns:r="http://schemas.openxmlformats.org/officeDocument/2006/relationships" r:id="rId4"/>
          </a:graphicData>
        </a:graphic>
      </p:graphicFrame>
      <p:sp>
        <p:nvSpPr>
          <p:cNvPr id="5" name="Slide Number Placeholder 4"/>
          <p:cNvSpPr>
            <a:spLocks noGrp="1"/>
          </p:cNvSpPr>
          <p:nvPr>
            <p:ph type="sldNum" sz="quarter" idx="12"/>
          </p:nvPr>
        </p:nvSpPr>
        <p:spPr>
          <a:xfrm>
            <a:off x="7467600" y="6391275"/>
            <a:ext cx="2133600" cy="457200"/>
          </a:xfrm>
        </p:spPr>
        <p:txBody>
          <a:bodyPr/>
          <a:lstStyle/>
          <a:p>
            <a:pPr>
              <a:buNone/>
              <a:defRPr/>
            </a:pPr>
            <a:r>
              <a:rPr lang="en-US" dirty="0">
                <a:solidFill>
                  <a:srgbClr val="000000"/>
                </a:solidFill>
                <a:effectLst/>
              </a:rPr>
              <a:t>Slide </a:t>
            </a:r>
            <a:fld id="{E13BE581-8502-4F0D-A97A-88170EC402A8}" type="slidenum">
              <a:rPr lang="en-US" smtClean="0">
                <a:solidFill>
                  <a:srgbClr val="000000"/>
                </a:solidFill>
                <a:effectLst/>
              </a:rPr>
              <a:pPr>
                <a:buNone/>
                <a:defRPr/>
              </a:pPr>
              <a:t>53</a:t>
            </a:fld>
            <a:endParaRPr lang="en-US" dirty="0">
              <a:solidFill>
                <a:srgbClr val="000000"/>
              </a:solidFill>
              <a:effectLst/>
            </a:endParaRPr>
          </a:p>
        </p:txBody>
      </p:sp>
      <p:graphicFrame>
        <p:nvGraphicFramePr>
          <p:cNvPr id="14" name="Content Placeholder 6"/>
          <p:cNvGraphicFramePr>
            <a:graphicFrameLocks/>
          </p:cNvGraphicFramePr>
          <p:nvPr>
            <p:extLst>
              <p:ext uri="{D42A27DB-BD31-4B8C-83A1-F6EECF244321}">
                <p14:modId xmlns:p14="http://schemas.microsoft.com/office/powerpoint/2010/main" val="1806509657"/>
              </p:ext>
            </p:extLst>
          </p:nvPr>
        </p:nvGraphicFramePr>
        <p:xfrm>
          <a:off x="4800600" y="3200400"/>
          <a:ext cx="2514600" cy="2362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5" name="Content Placeholder 6"/>
          <p:cNvGraphicFramePr>
            <a:graphicFrameLocks/>
          </p:cNvGraphicFramePr>
          <p:nvPr>
            <p:extLst>
              <p:ext uri="{D42A27DB-BD31-4B8C-83A1-F6EECF244321}">
                <p14:modId xmlns:p14="http://schemas.microsoft.com/office/powerpoint/2010/main" val="365910336"/>
              </p:ext>
            </p:extLst>
          </p:nvPr>
        </p:nvGraphicFramePr>
        <p:xfrm>
          <a:off x="1676400" y="3200400"/>
          <a:ext cx="2514600" cy="23622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6" name="Content Placeholder 6"/>
          <p:cNvGraphicFramePr>
            <a:graphicFrameLocks/>
          </p:cNvGraphicFramePr>
          <p:nvPr>
            <p:extLst>
              <p:ext uri="{D42A27DB-BD31-4B8C-83A1-F6EECF244321}">
                <p14:modId xmlns:p14="http://schemas.microsoft.com/office/powerpoint/2010/main" val="3939445485"/>
              </p:ext>
            </p:extLst>
          </p:nvPr>
        </p:nvGraphicFramePr>
        <p:xfrm>
          <a:off x="3352800" y="914400"/>
          <a:ext cx="2514600" cy="23622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7" name="Content Placeholder 6"/>
          <p:cNvGraphicFramePr>
            <a:graphicFrameLocks/>
          </p:cNvGraphicFramePr>
          <p:nvPr>
            <p:extLst>
              <p:ext uri="{D42A27DB-BD31-4B8C-83A1-F6EECF244321}">
                <p14:modId xmlns:p14="http://schemas.microsoft.com/office/powerpoint/2010/main" val="3190607316"/>
              </p:ext>
            </p:extLst>
          </p:nvPr>
        </p:nvGraphicFramePr>
        <p:xfrm>
          <a:off x="6248400" y="914400"/>
          <a:ext cx="2514600" cy="2362200"/>
        </p:xfrm>
        <a:graphic>
          <a:graphicData uri="http://schemas.openxmlformats.org/drawingml/2006/chart">
            <c:chart xmlns:c="http://schemas.openxmlformats.org/drawingml/2006/chart" xmlns:r="http://schemas.openxmlformats.org/officeDocument/2006/relationships" r:id="rId8"/>
          </a:graphicData>
        </a:graphic>
      </p:graphicFrame>
      <p:sp>
        <p:nvSpPr>
          <p:cNvPr id="18" name="Title 1"/>
          <p:cNvSpPr txBox="1">
            <a:spLocks/>
          </p:cNvSpPr>
          <p:nvPr/>
        </p:nvSpPr>
        <p:spPr bwMode="auto">
          <a:xfrm>
            <a:off x="304800" y="228600"/>
            <a:ext cx="85344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algn="ctr" eaLnBrk="1" hangingPunct="1">
              <a:buNone/>
              <a:defRPr sz="3200">
                <a:solidFill>
                  <a:srgbClr val="0070C0"/>
                </a:solidFill>
                <a:effectLst/>
                <a:latin typeface="+mj-lt"/>
                <a:ea typeface="+mj-ea"/>
                <a:cs typeface="+mj-cs"/>
              </a:defRPr>
            </a:lvl1pPr>
            <a:lvl2pPr eaLnBrk="1" hangingPunct="1">
              <a:defRPr sz="4400">
                <a:solidFill>
                  <a:srgbClr val="111111"/>
                </a:solidFill>
                <a:latin typeface="Avenir LT Std 65 Medium" pitchFamily="34" charset="0"/>
              </a:defRPr>
            </a:lvl2pPr>
            <a:lvl3pPr eaLnBrk="1" hangingPunct="1">
              <a:defRPr sz="4400">
                <a:solidFill>
                  <a:srgbClr val="111111"/>
                </a:solidFill>
                <a:latin typeface="Avenir LT Std 65 Medium" pitchFamily="34" charset="0"/>
              </a:defRPr>
            </a:lvl3pPr>
            <a:lvl4pPr eaLnBrk="1" hangingPunct="1">
              <a:defRPr sz="4400">
                <a:solidFill>
                  <a:srgbClr val="111111"/>
                </a:solidFill>
                <a:latin typeface="Avenir LT Std 65 Medium" pitchFamily="34" charset="0"/>
              </a:defRPr>
            </a:lvl4pPr>
            <a:lvl5pPr eaLnBrk="1" hangingPunct="1">
              <a:defRPr sz="4400">
                <a:solidFill>
                  <a:srgbClr val="111111"/>
                </a:solidFill>
                <a:latin typeface="Avenir LT Std 65 Medium" pitchFamily="34" charset="0"/>
              </a:defRPr>
            </a:lvl5pPr>
            <a:lvl6pPr marL="457200" fontAlgn="base">
              <a:spcBef>
                <a:spcPct val="0"/>
              </a:spcBef>
              <a:spcAft>
                <a:spcPct val="0"/>
              </a:spcAft>
              <a:defRPr sz="4400">
                <a:solidFill>
                  <a:srgbClr val="111111"/>
                </a:solidFill>
                <a:latin typeface="Avenir LT Std 65 Medium" pitchFamily="34" charset="0"/>
              </a:defRPr>
            </a:lvl6pPr>
            <a:lvl7pPr marL="914400" fontAlgn="base">
              <a:spcBef>
                <a:spcPct val="0"/>
              </a:spcBef>
              <a:spcAft>
                <a:spcPct val="0"/>
              </a:spcAft>
              <a:defRPr sz="4400">
                <a:solidFill>
                  <a:srgbClr val="111111"/>
                </a:solidFill>
                <a:latin typeface="Avenir LT Std 65 Medium" pitchFamily="34" charset="0"/>
              </a:defRPr>
            </a:lvl7pPr>
            <a:lvl8pPr marL="1371600" fontAlgn="base">
              <a:spcBef>
                <a:spcPct val="0"/>
              </a:spcBef>
              <a:spcAft>
                <a:spcPct val="0"/>
              </a:spcAft>
              <a:defRPr sz="4400">
                <a:solidFill>
                  <a:srgbClr val="111111"/>
                </a:solidFill>
                <a:latin typeface="Avenir LT Std 65 Medium" pitchFamily="34" charset="0"/>
              </a:defRPr>
            </a:lvl8pPr>
            <a:lvl9pPr marL="1828800" fontAlgn="base">
              <a:spcBef>
                <a:spcPct val="0"/>
              </a:spcBef>
              <a:spcAft>
                <a:spcPct val="0"/>
              </a:spcAft>
              <a:defRPr sz="4400">
                <a:solidFill>
                  <a:srgbClr val="111111"/>
                </a:solidFill>
                <a:latin typeface="Avenir LT Std 65 Medium" pitchFamily="34" charset="0"/>
              </a:defRPr>
            </a:lvl9pPr>
          </a:lstStyle>
          <a:p>
            <a:r>
              <a:rPr lang="en-US" dirty="0"/>
              <a:t>Projected Wastewater CIP Costs</a:t>
            </a:r>
          </a:p>
        </p:txBody>
      </p:sp>
    </p:spTree>
    <p:extLst>
      <p:ext uri="{BB962C8B-B14F-4D97-AF65-F5344CB8AC3E}">
        <p14:creationId xmlns:p14="http://schemas.microsoft.com/office/powerpoint/2010/main" val="129513520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lide Number Placeholder 6"/>
          <p:cNvSpPr>
            <a:spLocks noGrp="1"/>
          </p:cNvSpPr>
          <p:nvPr>
            <p:ph type="sldNum" sz="quarter" idx="12"/>
          </p:nvPr>
        </p:nvSpPr>
        <p:spPr>
          <a:xfrm>
            <a:off x="7467600" y="6400800"/>
            <a:ext cx="2133600" cy="457200"/>
          </a:xfrm>
        </p:spPr>
        <p:txBody>
          <a:bodyPr/>
          <a:lstStyle/>
          <a:p>
            <a:pPr>
              <a:buNone/>
              <a:defRPr/>
            </a:pPr>
            <a:r>
              <a:rPr lang="en-US" dirty="0">
                <a:solidFill>
                  <a:schemeClr val="tx1"/>
                </a:solidFill>
                <a:effectLst/>
              </a:rPr>
              <a:t>Slide </a:t>
            </a:r>
            <a:fld id="{A7D72C49-6170-4B30-BBA9-8FACD19539EA}" type="slidenum">
              <a:rPr lang="en-US">
                <a:solidFill>
                  <a:schemeClr val="tx1"/>
                </a:solidFill>
                <a:effectLst/>
              </a:rPr>
              <a:pPr>
                <a:buNone/>
                <a:defRPr/>
              </a:pPr>
              <a:t>54</a:t>
            </a:fld>
            <a:endParaRPr lang="en-US" dirty="0">
              <a:solidFill>
                <a:schemeClr val="tx1"/>
              </a:solidFill>
              <a:effectLst/>
            </a:endParaRPr>
          </a:p>
        </p:txBody>
      </p:sp>
      <p:sp>
        <p:nvSpPr>
          <p:cNvPr id="11267" name="Rectangle 2"/>
          <p:cNvSpPr>
            <a:spLocks noChangeArrowheads="1"/>
          </p:cNvSpPr>
          <p:nvPr/>
        </p:nvSpPr>
        <p:spPr bwMode="auto">
          <a:xfrm>
            <a:off x="552450" y="161925"/>
            <a:ext cx="8229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algn="ctr" eaLnBrk="1" hangingPunct="1">
              <a:buNone/>
            </a:pPr>
            <a:r>
              <a:rPr lang="en-US" altLang="en-US" sz="3200" dirty="0">
                <a:solidFill>
                  <a:srgbClr val="0070C0"/>
                </a:solidFill>
                <a:effectLst/>
                <a:latin typeface="+mj-lt"/>
                <a:ea typeface="+mj-ea"/>
                <a:cs typeface="+mj-cs"/>
              </a:rPr>
              <a:t>Proposed 4-Year Wastewater Rates</a:t>
            </a:r>
          </a:p>
        </p:txBody>
      </p:sp>
      <p:graphicFrame>
        <p:nvGraphicFramePr>
          <p:cNvPr id="2" name="Table 1"/>
          <p:cNvGraphicFramePr>
            <a:graphicFrameLocks noGrp="1"/>
          </p:cNvGraphicFramePr>
          <p:nvPr>
            <p:extLst>
              <p:ext uri="{D42A27DB-BD31-4B8C-83A1-F6EECF244321}">
                <p14:modId xmlns:p14="http://schemas.microsoft.com/office/powerpoint/2010/main" val="3479283743"/>
              </p:ext>
            </p:extLst>
          </p:nvPr>
        </p:nvGraphicFramePr>
        <p:xfrm>
          <a:off x="457200" y="1066800"/>
          <a:ext cx="8229600" cy="5302955"/>
        </p:xfrm>
        <a:graphic>
          <a:graphicData uri="http://schemas.openxmlformats.org/drawingml/2006/table">
            <a:tbl>
              <a:tblPr firstRow="1" firstCol="1" bandRow="1">
                <a:tableStyleId>{5C22544A-7EE6-4342-B048-85BDC9FD1C3A}</a:tableStyleId>
              </a:tblPr>
              <a:tblGrid>
                <a:gridCol w="2733675">
                  <a:extLst>
                    <a:ext uri="{9D8B030D-6E8A-4147-A177-3AD203B41FA5}">
                      <a16:colId xmlns="" xmlns:a16="http://schemas.microsoft.com/office/drawing/2014/main" val="20000"/>
                    </a:ext>
                  </a:extLst>
                </a:gridCol>
                <a:gridCol w="1100156">
                  <a:extLst>
                    <a:ext uri="{9D8B030D-6E8A-4147-A177-3AD203B41FA5}">
                      <a16:colId xmlns="" xmlns:a16="http://schemas.microsoft.com/office/drawing/2014/main" val="20001"/>
                    </a:ext>
                  </a:extLst>
                </a:gridCol>
                <a:gridCol w="1093182">
                  <a:extLst>
                    <a:ext uri="{9D8B030D-6E8A-4147-A177-3AD203B41FA5}">
                      <a16:colId xmlns="" xmlns:a16="http://schemas.microsoft.com/office/drawing/2014/main" val="20002"/>
                    </a:ext>
                  </a:extLst>
                </a:gridCol>
                <a:gridCol w="1093182"/>
                <a:gridCol w="1066405"/>
                <a:gridCol w="1143000"/>
              </a:tblGrid>
              <a:tr h="641353">
                <a:tc>
                  <a:txBody>
                    <a:bodyPr/>
                    <a:lstStyle/>
                    <a:p>
                      <a:pPr marL="0" marR="0" algn="just">
                        <a:spcBef>
                          <a:spcPts val="0"/>
                        </a:spcBef>
                        <a:spcAft>
                          <a:spcPts val="0"/>
                        </a:spcAft>
                      </a:pPr>
                      <a:r>
                        <a:rPr lang="en-US" sz="1600" b="1" dirty="0">
                          <a:solidFill>
                            <a:schemeClr val="tx1"/>
                          </a:solidFill>
                          <a:effectLst/>
                        </a:rPr>
                        <a:t> </a:t>
                      </a:r>
                      <a:endParaRPr lang="en-US" sz="1600" b="1" dirty="0">
                        <a:solidFill>
                          <a:schemeClr val="tx1"/>
                        </a:solidFill>
                        <a:effectLst/>
                        <a:latin typeface="Calibri"/>
                        <a:ea typeface="Calibri"/>
                        <a:cs typeface="Times New Roman"/>
                      </a:endParaRPr>
                    </a:p>
                  </a:txBody>
                  <a:tcPr marL="68580" marR="68580" marT="0" marB="0">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solidFill>
                      <a:srgbClr val="CCD1D6"/>
                    </a:solidFill>
                  </a:tcPr>
                </a:tc>
                <a:tc>
                  <a:txBody>
                    <a:bodyPr/>
                    <a:lstStyle/>
                    <a:p>
                      <a:pPr marL="0" marR="0" algn="ctr">
                        <a:spcBef>
                          <a:spcPts val="0"/>
                        </a:spcBef>
                        <a:spcAft>
                          <a:spcPts val="0"/>
                        </a:spcAft>
                      </a:pPr>
                      <a:r>
                        <a:rPr lang="en-US" sz="1600" b="1" dirty="0">
                          <a:solidFill>
                            <a:schemeClr val="tx1"/>
                          </a:solidFill>
                          <a:effectLst/>
                        </a:rPr>
                        <a:t>Current Rate</a:t>
                      </a:r>
                      <a:endParaRPr lang="en-US" sz="1600" b="1" dirty="0">
                        <a:solidFill>
                          <a:schemeClr val="tx1"/>
                        </a:solidFill>
                        <a:effectLst/>
                        <a:latin typeface="Calibri"/>
                        <a:ea typeface="Calibri"/>
                        <a:cs typeface="Times New Roman"/>
                      </a:endParaRPr>
                    </a:p>
                  </a:txBody>
                  <a:tcPr marL="68580" marR="68580" marT="0" marB="0" anchor="ct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1D6"/>
                    </a:solidFill>
                  </a:tcPr>
                </a:tc>
                <a:tc gridSpan="4">
                  <a:txBody>
                    <a:bodyPr/>
                    <a:lstStyle/>
                    <a:p>
                      <a:pPr marL="0" marR="0" algn="ctr">
                        <a:spcBef>
                          <a:spcPts val="0"/>
                        </a:spcBef>
                        <a:spcAft>
                          <a:spcPts val="0"/>
                        </a:spcAft>
                      </a:pPr>
                      <a:r>
                        <a:rPr lang="en-US" sz="1600" b="1" dirty="0">
                          <a:solidFill>
                            <a:schemeClr val="tx1"/>
                          </a:solidFill>
                          <a:effectLst/>
                        </a:rPr>
                        <a:t>Proposed Rates</a:t>
                      </a:r>
                      <a:endParaRPr lang="en-US" sz="1600" b="1" dirty="0">
                        <a:solidFill>
                          <a:schemeClr val="tx1"/>
                        </a:solidFill>
                        <a:effectLst/>
                        <a:latin typeface="Calibri"/>
                        <a:ea typeface="Calibri"/>
                        <a:cs typeface="Times New Roman"/>
                      </a:endParaRPr>
                    </a:p>
                  </a:txBody>
                  <a:tcPr marL="68580" marR="68580" marT="0" marB="0"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1D6"/>
                    </a:solidFill>
                  </a:tcPr>
                </a:tc>
                <a:tc hMerge="1">
                  <a:txBody>
                    <a:bodyPr/>
                    <a:lstStyle/>
                    <a:p>
                      <a:pPr marL="0" marR="0" algn="ctr">
                        <a:spcBef>
                          <a:spcPts val="0"/>
                        </a:spcBef>
                        <a:spcAft>
                          <a:spcPts val="0"/>
                        </a:spcAft>
                      </a:pPr>
                      <a:endParaRPr lang="en-US" sz="1600" b="1" dirty="0">
                        <a:solidFill>
                          <a:srgbClr val="000000"/>
                        </a:solidFill>
                        <a:effectLst/>
                        <a:latin typeface="Calibri"/>
                        <a:ea typeface="Calibri"/>
                        <a:cs typeface="Times New Roman"/>
                      </a:endParaRPr>
                    </a:p>
                  </a:txBody>
                  <a:tcPr marL="68580" marR="68580" marT="0" marB="0" anchor="ctr"/>
                </a:tc>
                <a:tc hMerge="1">
                  <a:txBody>
                    <a:bodyPr/>
                    <a:lstStyle/>
                    <a:p>
                      <a:pPr marL="0" marR="0" algn="ctr">
                        <a:spcBef>
                          <a:spcPts val="0"/>
                        </a:spcBef>
                        <a:spcAft>
                          <a:spcPts val="0"/>
                        </a:spcAft>
                      </a:pPr>
                      <a:endParaRPr lang="en-US" sz="1600" b="1" dirty="0">
                        <a:solidFill>
                          <a:srgbClr val="000000"/>
                        </a:solidFill>
                        <a:effectLst/>
                        <a:latin typeface="Calibri"/>
                        <a:ea typeface="Calibri"/>
                        <a:cs typeface="Times New Roman"/>
                      </a:endParaRPr>
                    </a:p>
                  </a:txBody>
                  <a:tcPr marL="68580" marR="68580" marT="0" marB="0" anchor="ctr"/>
                </a:tc>
                <a:tc hMerge="1">
                  <a:txBody>
                    <a:bodyPr/>
                    <a:lstStyle/>
                    <a:p>
                      <a:endParaRPr lang="en-US"/>
                    </a:p>
                  </a:txBody>
                  <a:tcPr/>
                </a:tc>
                <a:extLst>
                  <a:ext uri="{0D108BD9-81ED-4DB2-BD59-A6C34878D82A}">
                    <a16:rowId xmlns="" xmlns:a16="http://schemas.microsoft.com/office/drawing/2014/main" val="10000"/>
                  </a:ext>
                </a:extLst>
              </a:tr>
              <a:tr h="641353">
                <a:tc>
                  <a:txBody>
                    <a:bodyPr/>
                    <a:lstStyle/>
                    <a:p>
                      <a:pPr marL="0" marR="0" algn="just">
                        <a:spcBef>
                          <a:spcPts val="0"/>
                        </a:spcBef>
                        <a:spcAft>
                          <a:spcPts val="0"/>
                        </a:spcAft>
                      </a:pPr>
                      <a:r>
                        <a:rPr lang="en-US" sz="1600" b="1" dirty="0">
                          <a:solidFill>
                            <a:schemeClr val="tx1"/>
                          </a:solidFill>
                          <a:effectLst/>
                        </a:rPr>
                        <a:t> </a:t>
                      </a:r>
                      <a:endParaRPr lang="en-US" sz="1600" b="1" dirty="0">
                        <a:solidFill>
                          <a:schemeClr val="tx1"/>
                        </a:solidFill>
                        <a:effectLst/>
                        <a:latin typeface="Calibri"/>
                        <a:ea typeface="Calibri"/>
                        <a:cs typeface="Times New Roman"/>
                      </a:endParaRPr>
                    </a:p>
                  </a:txBody>
                  <a:tcPr marL="68580" marR="6858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CCD1D6"/>
                    </a:solidFill>
                  </a:tcPr>
                </a:tc>
                <a:tc>
                  <a:txBody>
                    <a:bodyPr/>
                    <a:lstStyle/>
                    <a:p>
                      <a:pPr marL="0" marR="0" algn="ctr">
                        <a:spcBef>
                          <a:spcPts val="0"/>
                        </a:spcBef>
                        <a:spcAft>
                          <a:spcPts val="0"/>
                        </a:spcAft>
                      </a:pPr>
                      <a:r>
                        <a:rPr lang="en-US" sz="1600" b="1" dirty="0">
                          <a:effectLst/>
                        </a:rPr>
                        <a:t>FY 2017/18</a:t>
                      </a:r>
                      <a:endParaRPr lang="en-US" sz="1600" b="1"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86CDE6"/>
                    </a:solidFill>
                  </a:tcPr>
                </a:tc>
                <a:tc>
                  <a:txBody>
                    <a:bodyPr/>
                    <a:lstStyle/>
                    <a:p>
                      <a:pPr marL="0" marR="0" algn="ctr">
                        <a:spcBef>
                          <a:spcPts val="0"/>
                        </a:spcBef>
                        <a:spcAft>
                          <a:spcPts val="0"/>
                        </a:spcAft>
                      </a:pPr>
                      <a:r>
                        <a:rPr lang="en-US" sz="1600" b="1" dirty="0">
                          <a:effectLst/>
                        </a:rPr>
                        <a:t>FY 2018/19</a:t>
                      </a:r>
                      <a:endParaRPr lang="en-US" sz="1600" b="1"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AF0CA"/>
                    </a:solidFill>
                  </a:tcPr>
                </a:tc>
                <a:tc>
                  <a:txBody>
                    <a:bodyPr/>
                    <a:lstStyle/>
                    <a:p>
                      <a:pPr marL="0" marR="0" algn="ctr" defTabSz="914400" rtl="0" eaLnBrk="1" latinLnBrk="0" hangingPunct="1">
                        <a:spcBef>
                          <a:spcPts val="0"/>
                        </a:spcBef>
                        <a:spcAft>
                          <a:spcPts val="0"/>
                        </a:spcAft>
                      </a:pPr>
                      <a:r>
                        <a:rPr lang="en-US" sz="1600" b="1" kern="1200" dirty="0">
                          <a:solidFill>
                            <a:schemeClr val="dk1"/>
                          </a:solidFill>
                          <a:effectLst/>
                          <a:latin typeface="+mn-lt"/>
                          <a:ea typeface="+mn-ea"/>
                          <a:cs typeface="+mn-cs"/>
                        </a:rPr>
                        <a:t>FY 2019/20</a:t>
                      </a:r>
                    </a:p>
                  </a:txBody>
                  <a:tcPr marL="68580" marR="68580" marT="0" marB="0">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AF0CA"/>
                    </a:solidFill>
                  </a:tcPr>
                </a:tc>
                <a:tc>
                  <a:txBody>
                    <a:bodyPr/>
                    <a:lstStyle/>
                    <a:p>
                      <a:pPr marL="0" marR="0" algn="ctr" defTabSz="914400" rtl="0" eaLnBrk="1" latinLnBrk="0" hangingPunct="1">
                        <a:spcBef>
                          <a:spcPts val="0"/>
                        </a:spcBef>
                        <a:spcAft>
                          <a:spcPts val="0"/>
                        </a:spcAft>
                      </a:pPr>
                      <a:r>
                        <a:rPr lang="en-US" sz="1600" b="1" kern="1200" dirty="0">
                          <a:solidFill>
                            <a:schemeClr val="dk1"/>
                          </a:solidFill>
                          <a:effectLst/>
                          <a:latin typeface="+mn-lt"/>
                          <a:ea typeface="+mn-ea"/>
                          <a:cs typeface="+mn-cs"/>
                        </a:rPr>
                        <a:t>FY 2020/21</a:t>
                      </a: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AF0CA"/>
                    </a:solidFill>
                  </a:tcPr>
                </a:tc>
                <a:tc>
                  <a:txBody>
                    <a:bodyPr/>
                    <a:lstStyle/>
                    <a:p>
                      <a:pPr marL="0" marR="0" algn="ctr" defTabSz="914400" rtl="0" eaLnBrk="1" latinLnBrk="0" hangingPunct="1">
                        <a:spcBef>
                          <a:spcPts val="0"/>
                        </a:spcBef>
                        <a:spcAft>
                          <a:spcPts val="0"/>
                        </a:spcAft>
                      </a:pPr>
                      <a:r>
                        <a:rPr lang="en-US" sz="1600" b="1" kern="1200" dirty="0">
                          <a:solidFill>
                            <a:schemeClr val="dk1"/>
                          </a:solidFill>
                          <a:effectLst/>
                          <a:latin typeface="+mn-lt"/>
                          <a:ea typeface="+mn-ea"/>
                          <a:cs typeface="+mn-cs"/>
                        </a:rPr>
                        <a:t>FY 2021/22</a:t>
                      </a:r>
                    </a:p>
                  </a:txBody>
                  <a:tcPr marL="68580" marR="68580" marT="0" marB="0">
                    <a:lnL w="12700" cmpd="sng">
                      <a:noFill/>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AF0CA"/>
                    </a:solidFill>
                  </a:tcPr>
                </a:tc>
                <a:extLst>
                  <a:ext uri="{0D108BD9-81ED-4DB2-BD59-A6C34878D82A}">
                    <a16:rowId xmlns="" xmlns:a16="http://schemas.microsoft.com/office/drawing/2014/main" val="10001"/>
                  </a:ext>
                </a:extLst>
              </a:tr>
              <a:tr h="365476">
                <a:tc>
                  <a:txBody>
                    <a:bodyPr/>
                    <a:lstStyle/>
                    <a:p>
                      <a:pPr marL="0" marR="0" algn="l">
                        <a:spcBef>
                          <a:spcPts val="0"/>
                        </a:spcBef>
                        <a:spcAft>
                          <a:spcPts val="0"/>
                        </a:spcAft>
                      </a:pPr>
                      <a:r>
                        <a:rPr lang="en-US" sz="1600" b="1" dirty="0">
                          <a:solidFill>
                            <a:schemeClr val="tx1"/>
                          </a:solidFill>
                          <a:effectLst/>
                        </a:rPr>
                        <a:t>Monthly Flat Fee per Elec. Acct.</a:t>
                      </a:r>
                      <a:endParaRPr lang="en-US" sz="1600" b="1" dirty="0">
                        <a:solidFill>
                          <a:schemeClr val="tx1"/>
                        </a:solidFill>
                        <a:effectLst/>
                        <a:latin typeface="Calibri"/>
                        <a:ea typeface="Calibri"/>
                        <a:cs typeface="Times New Roman"/>
                      </a:endParaRPr>
                    </a:p>
                  </a:txBody>
                  <a:tcPr marL="68580" marR="6858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CCD1D6"/>
                    </a:solidFill>
                  </a:tcPr>
                </a:tc>
                <a:tc>
                  <a:txBody>
                    <a:bodyPr/>
                    <a:lstStyle/>
                    <a:p>
                      <a:pPr marL="0" marR="0" algn="ctr">
                        <a:spcBef>
                          <a:spcPts val="0"/>
                        </a:spcBef>
                        <a:spcAft>
                          <a:spcPts val="0"/>
                        </a:spcAft>
                      </a:pPr>
                      <a:r>
                        <a:rPr lang="en-US" sz="1600" b="1" dirty="0">
                          <a:effectLst/>
                        </a:rPr>
                        <a:t>$2.30</a:t>
                      </a:r>
                      <a:endParaRPr lang="en-US" sz="1600" b="1"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86CDE6"/>
                    </a:solidFill>
                  </a:tcPr>
                </a:tc>
                <a:tc>
                  <a:txBody>
                    <a:bodyPr/>
                    <a:lstStyle/>
                    <a:p>
                      <a:pPr marL="0" marR="0" algn="ctr">
                        <a:spcBef>
                          <a:spcPts val="0"/>
                        </a:spcBef>
                        <a:spcAft>
                          <a:spcPts val="0"/>
                        </a:spcAft>
                      </a:pPr>
                      <a:r>
                        <a:rPr lang="en-US" sz="1600" b="1" dirty="0">
                          <a:effectLst/>
                        </a:rPr>
                        <a:t>$3.93</a:t>
                      </a:r>
                      <a:endParaRPr lang="en-US" sz="1600" b="1"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AF0CA"/>
                    </a:solidFill>
                  </a:tcPr>
                </a:tc>
                <a:tc>
                  <a:txBody>
                    <a:bodyPr/>
                    <a:lstStyle/>
                    <a:p>
                      <a:pPr marL="0" marR="0" algn="ctr" defTabSz="914400" rtl="0" eaLnBrk="1" latinLnBrk="0" hangingPunct="1">
                        <a:spcBef>
                          <a:spcPts val="0"/>
                        </a:spcBef>
                        <a:spcAft>
                          <a:spcPts val="0"/>
                        </a:spcAft>
                      </a:pPr>
                      <a:r>
                        <a:rPr lang="en-US" sz="1600" b="1" kern="1200" dirty="0">
                          <a:solidFill>
                            <a:schemeClr val="dk1"/>
                          </a:solidFill>
                          <a:effectLst/>
                          <a:latin typeface="+mn-lt"/>
                          <a:ea typeface="+mn-ea"/>
                          <a:cs typeface="+mn-cs"/>
                        </a:rPr>
                        <a:t>$4.21</a:t>
                      </a:r>
                    </a:p>
                  </a:txBody>
                  <a:tcPr marL="68580" marR="68580" marT="0"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AF0CA"/>
                    </a:solidFill>
                  </a:tcPr>
                </a:tc>
                <a:tc>
                  <a:txBody>
                    <a:bodyPr/>
                    <a:lstStyle/>
                    <a:p>
                      <a:pPr marL="0" marR="0" algn="ctr" defTabSz="914400" rtl="0" eaLnBrk="1" latinLnBrk="0" hangingPunct="1">
                        <a:spcBef>
                          <a:spcPts val="0"/>
                        </a:spcBef>
                        <a:spcAft>
                          <a:spcPts val="0"/>
                        </a:spcAft>
                      </a:pPr>
                      <a:r>
                        <a:rPr lang="en-US" sz="1600" b="1" kern="1200" dirty="0">
                          <a:solidFill>
                            <a:schemeClr val="dk1"/>
                          </a:solidFill>
                          <a:effectLst/>
                          <a:latin typeface="+mn-lt"/>
                          <a:ea typeface="+mn-ea"/>
                          <a:cs typeface="+mn-cs"/>
                        </a:rPr>
                        <a:t>$4.36</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AF0CA"/>
                    </a:solidFill>
                  </a:tcPr>
                </a:tc>
                <a:tc>
                  <a:txBody>
                    <a:bodyPr/>
                    <a:lstStyle/>
                    <a:p>
                      <a:pPr marL="0" marR="0" algn="ctr" defTabSz="914400" rtl="0" eaLnBrk="1" latinLnBrk="0" hangingPunct="1">
                        <a:spcBef>
                          <a:spcPts val="0"/>
                        </a:spcBef>
                        <a:spcAft>
                          <a:spcPts val="0"/>
                        </a:spcAft>
                      </a:pPr>
                      <a:r>
                        <a:rPr lang="en-US" sz="1600" b="1" kern="1200" dirty="0">
                          <a:solidFill>
                            <a:schemeClr val="dk1"/>
                          </a:solidFill>
                          <a:effectLst/>
                          <a:latin typeface="+mn-lt"/>
                          <a:ea typeface="+mn-ea"/>
                          <a:cs typeface="+mn-cs"/>
                        </a:rPr>
                        <a:t>$4.49</a:t>
                      </a:r>
                    </a:p>
                  </a:txBody>
                  <a:tcPr marL="68580" marR="68580" marT="0" marB="0" anchor="ctr">
                    <a:lnL w="12700" cmpd="sng">
                      <a:noFill/>
                    </a:lnL>
                    <a:lnR w="381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AF0CA"/>
                    </a:solidFill>
                  </a:tcPr>
                </a:tc>
                <a:extLst>
                  <a:ext uri="{0D108BD9-81ED-4DB2-BD59-A6C34878D82A}">
                    <a16:rowId xmlns="" xmlns:a16="http://schemas.microsoft.com/office/drawing/2014/main" val="10002"/>
                  </a:ext>
                </a:extLst>
              </a:tr>
              <a:tr h="365476">
                <a:tc>
                  <a:txBody>
                    <a:bodyPr/>
                    <a:lstStyle/>
                    <a:p>
                      <a:pPr marL="0" marR="0" algn="l">
                        <a:spcBef>
                          <a:spcPts val="0"/>
                        </a:spcBef>
                        <a:spcAft>
                          <a:spcPts val="0"/>
                        </a:spcAft>
                      </a:pPr>
                      <a:r>
                        <a:rPr lang="en-US" sz="1600" b="1" dirty="0">
                          <a:solidFill>
                            <a:schemeClr val="tx1"/>
                          </a:solidFill>
                          <a:effectLst/>
                        </a:rPr>
                        <a:t>SFR Winter Water charge per HCF</a:t>
                      </a:r>
                      <a:endParaRPr lang="en-US" sz="1600" b="1" dirty="0">
                        <a:solidFill>
                          <a:schemeClr val="tx1"/>
                        </a:solidFill>
                        <a:effectLst/>
                        <a:latin typeface="Calibri"/>
                        <a:ea typeface="Calibri"/>
                        <a:cs typeface="Times New Roman"/>
                      </a:endParaRPr>
                    </a:p>
                  </a:txBody>
                  <a:tcPr marL="68580" marR="6858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CCD1D6"/>
                    </a:solidFill>
                  </a:tcPr>
                </a:tc>
                <a:tc>
                  <a:txBody>
                    <a:bodyPr/>
                    <a:lstStyle/>
                    <a:p>
                      <a:pPr marL="0" marR="0" algn="ctr">
                        <a:spcBef>
                          <a:spcPts val="0"/>
                        </a:spcBef>
                        <a:spcAft>
                          <a:spcPts val="0"/>
                        </a:spcAft>
                      </a:pPr>
                      <a:r>
                        <a:rPr lang="en-US" sz="1600" b="1" dirty="0">
                          <a:solidFill>
                            <a:srgbClr val="000000"/>
                          </a:solidFill>
                          <a:effectLst/>
                        </a:rPr>
                        <a:t>$1.23</a:t>
                      </a:r>
                      <a:endParaRPr lang="en-US" sz="1600" b="1" dirty="0">
                        <a:solidFill>
                          <a:srgbClr val="000000"/>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86CDE6"/>
                    </a:solidFill>
                  </a:tcPr>
                </a:tc>
                <a:tc>
                  <a:txBody>
                    <a:bodyPr/>
                    <a:lstStyle/>
                    <a:p>
                      <a:pPr marL="0" marR="0" algn="ctr">
                        <a:spcBef>
                          <a:spcPts val="0"/>
                        </a:spcBef>
                        <a:spcAft>
                          <a:spcPts val="0"/>
                        </a:spcAft>
                      </a:pPr>
                      <a:r>
                        <a:rPr lang="en-US" sz="1600" b="1" dirty="0">
                          <a:effectLst/>
                        </a:rPr>
                        <a:t>$2.10</a:t>
                      </a:r>
                      <a:endParaRPr lang="en-US" sz="1600" b="1"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AF0CA"/>
                    </a:solidFill>
                  </a:tcPr>
                </a:tc>
                <a:tc>
                  <a:txBody>
                    <a:bodyPr/>
                    <a:lstStyle/>
                    <a:p>
                      <a:pPr marL="0" marR="0" algn="ctr" defTabSz="914400" rtl="0" eaLnBrk="1" latinLnBrk="0" hangingPunct="1">
                        <a:spcBef>
                          <a:spcPts val="0"/>
                        </a:spcBef>
                        <a:spcAft>
                          <a:spcPts val="0"/>
                        </a:spcAft>
                      </a:pPr>
                      <a:r>
                        <a:rPr lang="en-US" sz="1600" b="1" kern="1200" dirty="0">
                          <a:solidFill>
                            <a:schemeClr val="dk1"/>
                          </a:solidFill>
                          <a:effectLst/>
                          <a:latin typeface="+mn-lt"/>
                          <a:ea typeface="+mn-ea"/>
                          <a:cs typeface="+mn-cs"/>
                        </a:rPr>
                        <a:t>$2.25</a:t>
                      </a:r>
                    </a:p>
                  </a:txBody>
                  <a:tcPr marL="68580" marR="68580" marT="0"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AF0CA"/>
                    </a:solidFill>
                  </a:tcPr>
                </a:tc>
                <a:tc>
                  <a:txBody>
                    <a:bodyPr/>
                    <a:lstStyle/>
                    <a:p>
                      <a:pPr marL="0" marR="0" algn="ctr" defTabSz="914400" rtl="0" eaLnBrk="1" latinLnBrk="0" hangingPunct="1">
                        <a:spcBef>
                          <a:spcPts val="0"/>
                        </a:spcBef>
                        <a:spcAft>
                          <a:spcPts val="0"/>
                        </a:spcAft>
                      </a:pPr>
                      <a:r>
                        <a:rPr lang="en-US" sz="1600" b="1" kern="1200" dirty="0">
                          <a:solidFill>
                            <a:schemeClr val="dk1"/>
                          </a:solidFill>
                          <a:effectLst/>
                          <a:latin typeface="+mn-lt"/>
                          <a:ea typeface="+mn-ea"/>
                          <a:cs typeface="+mn-cs"/>
                        </a:rPr>
                        <a:t>$2.33</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AF0CA"/>
                    </a:solidFill>
                  </a:tcPr>
                </a:tc>
                <a:tc>
                  <a:txBody>
                    <a:bodyPr/>
                    <a:lstStyle/>
                    <a:p>
                      <a:pPr marL="0" marR="0" algn="ctr" defTabSz="914400" rtl="0" eaLnBrk="1" latinLnBrk="0" hangingPunct="1">
                        <a:spcBef>
                          <a:spcPts val="0"/>
                        </a:spcBef>
                        <a:spcAft>
                          <a:spcPts val="0"/>
                        </a:spcAft>
                      </a:pPr>
                      <a:r>
                        <a:rPr lang="en-US" sz="1600" b="1" kern="1200" dirty="0">
                          <a:solidFill>
                            <a:schemeClr val="dk1"/>
                          </a:solidFill>
                          <a:effectLst/>
                          <a:latin typeface="+mn-lt"/>
                          <a:ea typeface="+mn-ea"/>
                          <a:cs typeface="+mn-cs"/>
                        </a:rPr>
                        <a:t>$2.40</a:t>
                      </a:r>
                    </a:p>
                  </a:txBody>
                  <a:tcPr marL="68580" marR="68580" marT="0" marB="0" anchor="ctr">
                    <a:lnL w="12700" cmpd="sng">
                      <a:noFill/>
                    </a:lnL>
                    <a:lnR w="381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AF0CA"/>
                    </a:solidFill>
                  </a:tcPr>
                </a:tc>
                <a:extLst>
                  <a:ext uri="{0D108BD9-81ED-4DB2-BD59-A6C34878D82A}">
                    <a16:rowId xmlns="" xmlns:a16="http://schemas.microsoft.com/office/drawing/2014/main" val="10003"/>
                  </a:ext>
                </a:extLst>
              </a:tr>
              <a:tr h="365476">
                <a:tc>
                  <a:txBody>
                    <a:bodyPr/>
                    <a:lstStyle/>
                    <a:p>
                      <a:pPr marL="0" marR="0" algn="l">
                        <a:spcBef>
                          <a:spcPts val="0"/>
                        </a:spcBef>
                        <a:spcAft>
                          <a:spcPts val="0"/>
                        </a:spcAft>
                      </a:pPr>
                      <a:r>
                        <a:rPr lang="en-US" sz="1600" b="1" dirty="0">
                          <a:solidFill>
                            <a:schemeClr val="tx1"/>
                          </a:solidFill>
                          <a:effectLst/>
                        </a:rPr>
                        <a:t>Multi-family charge per HCF</a:t>
                      </a:r>
                      <a:endParaRPr lang="en-US" sz="1600" b="1" dirty="0">
                        <a:solidFill>
                          <a:schemeClr val="tx1"/>
                        </a:solidFill>
                        <a:effectLst/>
                        <a:latin typeface="Calibri"/>
                        <a:ea typeface="Calibri"/>
                        <a:cs typeface="Times New Roman"/>
                      </a:endParaRPr>
                    </a:p>
                  </a:txBody>
                  <a:tcPr marL="68580" marR="6858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CCD1D6"/>
                    </a:solidFill>
                  </a:tcPr>
                </a:tc>
                <a:tc>
                  <a:txBody>
                    <a:bodyPr/>
                    <a:lstStyle/>
                    <a:p>
                      <a:pPr marL="0" marR="0" algn="ctr">
                        <a:spcBef>
                          <a:spcPts val="0"/>
                        </a:spcBef>
                        <a:spcAft>
                          <a:spcPts val="0"/>
                        </a:spcAft>
                      </a:pPr>
                      <a:r>
                        <a:rPr lang="en-US" sz="1600" b="1" dirty="0">
                          <a:effectLst/>
                        </a:rPr>
                        <a:t>$1.31</a:t>
                      </a:r>
                      <a:endParaRPr lang="en-US" sz="1600" b="1"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86CDE6"/>
                    </a:solidFill>
                  </a:tcPr>
                </a:tc>
                <a:tc>
                  <a:txBody>
                    <a:bodyPr/>
                    <a:lstStyle/>
                    <a:p>
                      <a:pPr marL="0" marR="0" algn="ctr">
                        <a:spcBef>
                          <a:spcPts val="0"/>
                        </a:spcBef>
                        <a:spcAft>
                          <a:spcPts val="0"/>
                        </a:spcAft>
                      </a:pPr>
                      <a:r>
                        <a:rPr lang="en-US" sz="1600" b="1" dirty="0">
                          <a:effectLst/>
                        </a:rPr>
                        <a:t>$2.24</a:t>
                      </a:r>
                      <a:endParaRPr lang="en-US" sz="1600" b="1"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AF0CA"/>
                    </a:solidFill>
                  </a:tcPr>
                </a:tc>
                <a:tc>
                  <a:txBody>
                    <a:bodyPr/>
                    <a:lstStyle/>
                    <a:p>
                      <a:pPr marL="0" marR="0" algn="ctr" defTabSz="914400" rtl="0" eaLnBrk="1" latinLnBrk="0" hangingPunct="1">
                        <a:spcBef>
                          <a:spcPts val="0"/>
                        </a:spcBef>
                        <a:spcAft>
                          <a:spcPts val="0"/>
                        </a:spcAft>
                      </a:pPr>
                      <a:r>
                        <a:rPr lang="en-US" sz="1600" b="1" kern="1200" dirty="0">
                          <a:solidFill>
                            <a:schemeClr val="dk1"/>
                          </a:solidFill>
                          <a:effectLst/>
                          <a:latin typeface="+mn-lt"/>
                          <a:ea typeface="+mn-ea"/>
                          <a:cs typeface="+mn-cs"/>
                        </a:rPr>
                        <a:t>$2.40</a:t>
                      </a:r>
                    </a:p>
                  </a:txBody>
                  <a:tcPr marL="68580" marR="68580" marT="0"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AF0CA"/>
                    </a:solidFill>
                  </a:tcPr>
                </a:tc>
                <a:tc>
                  <a:txBody>
                    <a:bodyPr/>
                    <a:lstStyle/>
                    <a:p>
                      <a:pPr marL="0" marR="0" algn="ctr" defTabSz="914400" rtl="0" eaLnBrk="1" latinLnBrk="0" hangingPunct="1">
                        <a:spcBef>
                          <a:spcPts val="0"/>
                        </a:spcBef>
                        <a:spcAft>
                          <a:spcPts val="0"/>
                        </a:spcAft>
                      </a:pPr>
                      <a:r>
                        <a:rPr lang="en-US" sz="1600" b="1" kern="1200" dirty="0">
                          <a:solidFill>
                            <a:schemeClr val="dk1"/>
                          </a:solidFill>
                          <a:effectLst/>
                          <a:latin typeface="+mn-lt"/>
                          <a:ea typeface="+mn-ea"/>
                          <a:cs typeface="+mn-cs"/>
                        </a:rPr>
                        <a:t>$2.49</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AF0CA"/>
                    </a:solidFill>
                  </a:tcPr>
                </a:tc>
                <a:tc>
                  <a:txBody>
                    <a:bodyPr/>
                    <a:lstStyle/>
                    <a:p>
                      <a:pPr marL="0" marR="0" algn="ctr" defTabSz="914400" rtl="0" eaLnBrk="1" latinLnBrk="0" hangingPunct="1">
                        <a:spcBef>
                          <a:spcPts val="0"/>
                        </a:spcBef>
                        <a:spcAft>
                          <a:spcPts val="0"/>
                        </a:spcAft>
                      </a:pPr>
                      <a:r>
                        <a:rPr lang="en-US" sz="1600" b="1" kern="1200" dirty="0">
                          <a:solidFill>
                            <a:schemeClr val="dk1"/>
                          </a:solidFill>
                          <a:effectLst/>
                          <a:latin typeface="+mn-lt"/>
                          <a:ea typeface="+mn-ea"/>
                          <a:cs typeface="+mn-cs"/>
                        </a:rPr>
                        <a:t>$2.56</a:t>
                      </a:r>
                    </a:p>
                  </a:txBody>
                  <a:tcPr marL="68580" marR="68580" marT="0" marB="0" anchor="ctr">
                    <a:lnL w="12700" cmpd="sng">
                      <a:noFill/>
                    </a:lnL>
                    <a:lnR w="381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AF0CA"/>
                    </a:solidFill>
                  </a:tcPr>
                </a:tc>
                <a:extLst>
                  <a:ext uri="{0D108BD9-81ED-4DB2-BD59-A6C34878D82A}">
                    <a16:rowId xmlns="" xmlns:a16="http://schemas.microsoft.com/office/drawing/2014/main" val="10004"/>
                  </a:ext>
                </a:extLst>
              </a:tr>
              <a:tr h="730955">
                <a:tc>
                  <a:txBody>
                    <a:bodyPr/>
                    <a:lstStyle/>
                    <a:p>
                      <a:pPr marL="0" marR="0" algn="l">
                        <a:spcBef>
                          <a:spcPts val="0"/>
                        </a:spcBef>
                        <a:spcAft>
                          <a:spcPts val="0"/>
                        </a:spcAft>
                      </a:pPr>
                      <a:r>
                        <a:rPr lang="en-US" sz="1600" b="1" dirty="0">
                          <a:solidFill>
                            <a:schemeClr val="tx1"/>
                          </a:solidFill>
                          <a:effectLst/>
                        </a:rPr>
                        <a:t>Commercial – Low Strength Charge per HCF</a:t>
                      </a:r>
                      <a:endParaRPr lang="en-US" sz="1600" b="1" dirty="0">
                        <a:solidFill>
                          <a:schemeClr val="tx1"/>
                        </a:solidFill>
                        <a:effectLst/>
                        <a:latin typeface="Calibri"/>
                        <a:ea typeface="Calibri"/>
                        <a:cs typeface="Times New Roman"/>
                      </a:endParaRPr>
                    </a:p>
                  </a:txBody>
                  <a:tcPr marL="68580" marR="6858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CCD1D6"/>
                    </a:solidFill>
                  </a:tcPr>
                </a:tc>
                <a:tc>
                  <a:txBody>
                    <a:bodyPr/>
                    <a:lstStyle/>
                    <a:p>
                      <a:pPr marL="0" marR="0" algn="ctr">
                        <a:spcBef>
                          <a:spcPts val="0"/>
                        </a:spcBef>
                        <a:spcAft>
                          <a:spcPts val="0"/>
                        </a:spcAft>
                      </a:pPr>
                      <a:r>
                        <a:rPr lang="en-US" sz="1600" b="1" dirty="0">
                          <a:effectLst/>
                        </a:rPr>
                        <a:t>$1.39</a:t>
                      </a:r>
                      <a:endParaRPr lang="en-US" sz="1600" b="1"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86CDE6"/>
                    </a:solidFill>
                  </a:tcPr>
                </a:tc>
                <a:tc>
                  <a:txBody>
                    <a:bodyPr/>
                    <a:lstStyle/>
                    <a:p>
                      <a:pPr marL="0" marR="0" algn="ctr">
                        <a:spcBef>
                          <a:spcPts val="0"/>
                        </a:spcBef>
                        <a:spcAft>
                          <a:spcPts val="0"/>
                        </a:spcAft>
                      </a:pPr>
                      <a:r>
                        <a:rPr lang="en-US" sz="1600" b="1" dirty="0">
                          <a:effectLst/>
                        </a:rPr>
                        <a:t>$2.38</a:t>
                      </a:r>
                      <a:endParaRPr lang="en-US" sz="1600" b="1"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AF0CA"/>
                    </a:solidFill>
                  </a:tcPr>
                </a:tc>
                <a:tc>
                  <a:txBody>
                    <a:bodyPr/>
                    <a:lstStyle/>
                    <a:p>
                      <a:pPr marL="0" marR="0" algn="ctr" defTabSz="914400" rtl="0" eaLnBrk="1" latinLnBrk="0" hangingPunct="1">
                        <a:spcBef>
                          <a:spcPts val="0"/>
                        </a:spcBef>
                        <a:spcAft>
                          <a:spcPts val="0"/>
                        </a:spcAft>
                      </a:pPr>
                      <a:r>
                        <a:rPr lang="en-US" sz="1600" b="1" kern="1200" dirty="0">
                          <a:solidFill>
                            <a:schemeClr val="dk1"/>
                          </a:solidFill>
                          <a:effectLst/>
                          <a:latin typeface="+mn-lt"/>
                          <a:ea typeface="+mn-ea"/>
                          <a:cs typeface="+mn-cs"/>
                        </a:rPr>
                        <a:t>$2.54</a:t>
                      </a:r>
                    </a:p>
                  </a:txBody>
                  <a:tcPr marL="68580" marR="68580" marT="0"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AF0CA"/>
                    </a:solidFill>
                  </a:tcPr>
                </a:tc>
                <a:tc>
                  <a:txBody>
                    <a:bodyPr/>
                    <a:lstStyle/>
                    <a:p>
                      <a:pPr marL="0" marR="0" algn="ctr" defTabSz="914400" rtl="0" eaLnBrk="1" latinLnBrk="0" hangingPunct="1">
                        <a:spcBef>
                          <a:spcPts val="0"/>
                        </a:spcBef>
                        <a:spcAft>
                          <a:spcPts val="0"/>
                        </a:spcAft>
                      </a:pPr>
                      <a:r>
                        <a:rPr lang="en-US" sz="1600" b="1" kern="1200" dirty="0">
                          <a:solidFill>
                            <a:schemeClr val="dk1"/>
                          </a:solidFill>
                          <a:effectLst/>
                          <a:latin typeface="+mn-lt"/>
                          <a:ea typeface="+mn-ea"/>
                          <a:cs typeface="+mn-cs"/>
                        </a:rPr>
                        <a:t>$2.64</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AF0CA"/>
                    </a:solidFill>
                  </a:tcPr>
                </a:tc>
                <a:tc>
                  <a:txBody>
                    <a:bodyPr/>
                    <a:lstStyle/>
                    <a:p>
                      <a:pPr marL="0" marR="0" algn="ctr" defTabSz="914400" rtl="0" eaLnBrk="1" latinLnBrk="0" hangingPunct="1">
                        <a:spcBef>
                          <a:spcPts val="0"/>
                        </a:spcBef>
                        <a:spcAft>
                          <a:spcPts val="0"/>
                        </a:spcAft>
                      </a:pPr>
                      <a:r>
                        <a:rPr lang="en-US" sz="1600" b="1" kern="1200" dirty="0">
                          <a:solidFill>
                            <a:schemeClr val="dk1"/>
                          </a:solidFill>
                          <a:effectLst/>
                          <a:latin typeface="+mn-lt"/>
                          <a:ea typeface="+mn-ea"/>
                          <a:cs typeface="+mn-cs"/>
                        </a:rPr>
                        <a:t>$2.72</a:t>
                      </a:r>
                    </a:p>
                  </a:txBody>
                  <a:tcPr marL="68580" marR="68580" marT="0" marB="0" anchor="ctr">
                    <a:lnL w="12700" cmpd="sng">
                      <a:noFill/>
                    </a:lnL>
                    <a:lnR w="381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AF0CA"/>
                    </a:solidFill>
                  </a:tcPr>
                </a:tc>
                <a:extLst>
                  <a:ext uri="{0D108BD9-81ED-4DB2-BD59-A6C34878D82A}">
                    <a16:rowId xmlns="" xmlns:a16="http://schemas.microsoft.com/office/drawing/2014/main" val="10005"/>
                  </a:ext>
                </a:extLst>
              </a:tr>
              <a:tr h="1095299">
                <a:tc>
                  <a:txBody>
                    <a:bodyPr/>
                    <a:lstStyle/>
                    <a:p>
                      <a:pPr marL="0" marR="0" algn="l">
                        <a:spcBef>
                          <a:spcPts val="0"/>
                        </a:spcBef>
                        <a:spcAft>
                          <a:spcPts val="0"/>
                        </a:spcAft>
                      </a:pPr>
                      <a:r>
                        <a:rPr lang="en-US" sz="1600" b="1" dirty="0">
                          <a:solidFill>
                            <a:schemeClr val="tx1"/>
                          </a:solidFill>
                          <a:effectLst/>
                        </a:rPr>
                        <a:t>Commercial – Medium Strength Charge per HCF</a:t>
                      </a:r>
                      <a:endParaRPr lang="en-US" sz="1600" b="1" dirty="0">
                        <a:solidFill>
                          <a:schemeClr val="tx1"/>
                        </a:solidFill>
                        <a:effectLst/>
                        <a:latin typeface="Calibri"/>
                        <a:ea typeface="Calibri"/>
                        <a:cs typeface="Times New Roman"/>
                      </a:endParaRPr>
                    </a:p>
                  </a:txBody>
                  <a:tcPr marL="68580" marR="6858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CCD1D6"/>
                    </a:solidFill>
                  </a:tcPr>
                </a:tc>
                <a:tc>
                  <a:txBody>
                    <a:bodyPr/>
                    <a:lstStyle/>
                    <a:p>
                      <a:pPr marL="0" marR="0" algn="ctr">
                        <a:spcBef>
                          <a:spcPts val="0"/>
                        </a:spcBef>
                        <a:spcAft>
                          <a:spcPts val="0"/>
                        </a:spcAft>
                      </a:pPr>
                      <a:r>
                        <a:rPr lang="en-US" sz="1600" b="1" dirty="0">
                          <a:effectLst/>
                        </a:rPr>
                        <a:t>$2.02</a:t>
                      </a:r>
                      <a:endParaRPr lang="en-US" sz="1600" b="1"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86CDE6"/>
                    </a:solidFill>
                  </a:tcPr>
                </a:tc>
                <a:tc>
                  <a:txBody>
                    <a:bodyPr/>
                    <a:lstStyle/>
                    <a:p>
                      <a:pPr marL="0" marR="0" algn="ctr">
                        <a:spcBef>
                          <a:spcPts val="0"/>
                        </a:spcBef>
                        <a:spcAft>
                          <a:spcPts val="0"/>
                        </a:spcAft>
                      </a:pPr>
                      <a:r>
                        <a:rPr lang="en-US" sz="1600" b="1" dirty="0">
                          <a:effectLst/>
                        </a:rPr>
                        <a:t>$3.45</a:t>
                      </a:r>
                      <a:endParaRPr lang="en-US" sz="1600" b="1"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AF0CA"/>
                    </a:solidFill>
                  </a:tcPr>
                </a:tc>
                <a:tc>
                  <a:txBody>
                    <a:bodyPr/>
                    <a:lstStyle/>
                    <a:p>
                      <a:pPr marL="0" marR="0" algn="ctr" defTabSz="914400" rtl="0" eaLnBrk="1" latinLnBrk="0" hangingPunct="1">
                        <a:spcBef>
                          <a:spcPts val="0"/>
                        </a:spcBef>
                        <a:spcAft>
                          <a:spcPts val="0"/>
                        </a:spcAft>
                      </a:pPr>
                      <a:r>
                        <a:rPr lang="en-US" sz="1600" b="1" kern="1200" dirty="0">
                          <a:solidFill>
                            <a:schemeClr val="dk1"/>
                          </a:solidFill>
                          <a:effectLst/>
                          <a:latin typeface="+mn-lt"/>
                          <a:ea typeface="+mn-ea"/>
                          <a:cs typeface="+mn-cs"/>
                        </a:rPr>
                        <a:t>$3.70</a:t>
                      </a:r>
                    </a:p>
                  </a:txBody>
                  <a:tcPr marL="68580" marR="68580" marT="0"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AF0CA"/>
                    </a:solidFill>
                  </a:tcPr>
                </a:tc>
                <a:tc>
                  <a:txBody>
                    <a:bodyPr/>
                    <a:lstStyle/>
                    <a:p>
                      <a:pPr marL="0" marR="0" algn="ctr" defTabSz="914400" rtl="0" eaLnBrk="1" latinLnBrk="0" hangingPunct="1">
                        <a:spcBef>
                          <a:spcPts val="0"/>
                        </a:spcBef>
                        <a:spcAft>
                          <a:spcPts val="0"/>
                        </a:spcAft>
                      </a:pPr>
                      <a:r>
                        <a:rPr lang="en-US" sz="1600" b="1" kern="1200" dirty="0">
                          <a:solidFill>
                            <a:schemeClr val="dk1"/>
                          </a:solidFill>
                          <a:effectLst/>
                          <a:latin typeface="+mn-lt"/>
                          <a:ea typeface="+mn-ea"/>
                          <a:cs typeface="+mn-cs"/>
                        </a:rPr>
                        <a:t>$3.83</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AF0CA"/>
                    </a:solidFill>
                  </a:tcPr>
                </a:tc>
                <a:tc>
                  <a:txBody>
                    <a:bodyPr/>
                    <a:lstStyle/>
                    <a:p>
                      <a:pPr marL="0" marR="0" algn="ctr" defTabSz="914400" rtl="0" eaLnBrk="1" latinLnBrk="0" hangingPunct="1">
                        <a:spcBef>
                          <a:spcPts val="0"/>
                        </a:spcBef>
                        <a:spcAft>
                          <a:spcPts val="0"/>
                        </a:spcAft>
                      </a:pPr>
                      <a:r>
                        <a:rPr lang="en-US" sz="1600" b="1" kern="1200" dirty="0">
                          <a:solidFill>
                            <a:schemeClr val="dk1"/>
                          </a:solidFill>
                          <a:effectLst/>
                          <a:latin typeface="+mn-lt"/>
                          <a:ea typeface="+mn-ea"/>
                          <a:cs typeface="+mn-cs"/>
                        </a:rPr>
                        <a:t>$3.95</a:t>
                      </a:r>
                    </a:p>
                  </a:txBody>
                  <a:tcPr marL="68580" marR="68580" marT="0" marB="0" anchor="ctr">
                    <a:lnL w="12700" cmpd="sng">
                      <a:noFill/>
                    </a:lnL>
                    <a:lnR w="381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AF0CA"/>
                    </a:solidFill>
                  </a:tcPr>
                </a:tc>
                <a:extLst>
                  <a:ext uri="{0D108BD9-81ED-4DB2-BD59-A6C34878D82A}">
                    <a16:rowId xmlns="" xmlns:a16="http://schemas.microsoft.com/office/drawing/2014/main" val="10006"/>
                  </a:ext>
                </a:extLst>
              </a:tr>
              <a:tr h="730955">
                <a:tc>
                  <a:txBody>
                    <a:bodyPr/>
                    <a:lstStyle/>
                    <a:p>
                      <a:pPr marL="0" marR="0" algn="l">
                        <a:spcBef>
                          <a:spcPts val="0"/>
                        </a:spcBef>
                        <a:spcAft>
                          <a:spcPts val="0"/>
                        </a:spcAft>
                      </a:pPr>
                      <a:r>
                        <a:rPr lang="en-US" sz="1600" b="1" dirty="0">
                          <a:solidFill>
                            <a:schemeClr val="tx1"/>
                          </a:solidFill>
                          <a:effectLst/>
                        </a:rPr>
                        <a:t>Commercial – High Strength Charge per HCF</a:t>
                      </a:r>
                      <a:endParaRPr lang="en-US" sz="1600" b="1" dirty="0">
                        <a:solidFill>
                          <a:schemeClr val="tx1"/>
                        </a:solidFill>
                        <a:effectLst/>
                        <a:latin typeface="Calibri"/>
                        <a:ea typeface="Calibri"/>
                        <a:cs typeface="Times New Roman"/>
                      </a:endParaRPr>
                    </a:p>
                  </a:txBody>
                  <a:tcPr marL="68580" marR="6858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CCD1D6"/>
                    </a:solidFill>
                  </a:tcPr>
                </a:tc>
                <a:tc>
                  <a:txBody>
                    <a:bodyPr/>
                    <a:lstStyle/>
                    <a:p>
                      <a:pPr marL="0" marR="0" algn="ctr">
                        <a:spcBef>
                          <a:spcPts val="0"/>
                        </a:spcBef>
                        <a:spcAft>
                          <a:spcPts val="0"/>
                        </a:spcAft>
                      </a:pPr>
                      <a:r>
                        <a:rPr lang="en-US" sz="1600" b="1" dirty="0">
                          <a:effectLst/>
                        </a:rPr>
                        <a:t>$3.85</a:t>
                      </a:r>
                      <a:endParaRPr lang="en-US" sz="1600" b="1"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86CDE6"/>
                    </a:solidFill>
                  </a:tcPr>
                </a:tc>
                <a:tc>
                  <a:txBody>
                    <a:bodyPr/>
                    <a:lstStyle/>
                    <a:p>
                      <a:pPr marL="0" marR="0" algn="ctr">
                        <a:spcBef>
                          <a:spcPts val="0"/>
                        </a:spcBef>
                        <a:spcAft>
                          <a:spcPts val="0"/>
                        </a:spcAft>
                      </a:pPr>
                      <a:r>
                        <a:rPr lang="en-US" sz="1600" b="1" dirty="0">
                          <a:effectLst/>
                        </a:rPr>
                        <a:t>$6.58</a:t>
                      </a:r>
                      <a:endParaRPr lang="en-US" sz="1600" b="1"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AF0CA"/>
                    </a:solidFill>
                  </a:tcPr>
                </a:tc>
                <a:tc>
                  <a:txBody>
                    <a:bodyPr/>
                    <a:lstStyle/>
                    <a:p>
                      <a:pPr marL="0" marR="0" algn="ctr" defTabSz="914400" rtl="0" eaLnBrk="1" latinLnBrk="0" hangingPunct="1">
                        <a:spcBef>
                          <a:spcPts val="0"/>
                        </a:spcBef>
                        <a:spcAft>
                          <a:spcPts val="0"/>
                        </a:spcAft>
                      </a:pPr>
                      <a:r>
                        <a:rPr lang="en-US" sz="1600" b="1" kern="1200" dirty="0">
                          <a:solidFill>
                            <a:schemeClr val="dk1"/>
                          </a:solidFill>
                          <a:effectLst/>
                          <a:latin typeface="+mn-lt"/>
                          <a:ea typeface="+mn-ea"/>
                          <a:cs typeface="+mn-cs"/>
                        </a:rPr>
                        <a:t>$7.04</a:t>
                      </a:r>
                    </a:p>
                  </a:txBody>
                  <a:tcPr marL="68580" marR="68580" marT="0" marB="0" anchor="ctr">
                    <a:lnL w="12700" cap="flat" cmpd="sng" algn="ctr">
                      <a:noFill/>
                      <a:prstDash val="solid"/>
                      <a:round/>
                      <a:headEnd type="none" w="med" len="med"/>
                      <a:tailEnd type="none" w="med" len="med"/>
                    </a:lnL>
                    <a:lnR w="12700" cmpd="sng">
                      <a:noFill/>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AF0CA"/>
                    </a:solidFill>
                  </a:tcPr>
                </a:tc>
                <a:tc>
                  <a:txBody>
                    <a:bodyPr/>
                    <a:lstStyle/>
                    <a:p>
                      <a:pPr marL="0" marR="0" algn="ctr" defTabSz="914400" rtl="0" eaLnBrk="1" latinLnBrk="0" hangingPunct="1">
                        <a:spcBef>
                          <a:spcPts val="0"/>
                        </a:spcBef>
                        <a:spcAft>
                          <a:spcPts val="0"/>
                        </a:spcAft>
                      </a:pPr>
                      <a:r>
                        <a:rPr lang="en-US" sz="1600" b="1" kern="1200" dirty="0">
                          <a:solidFill>
                            <a:schemeClr val="dk1"/>
                          </a:solidFill>
                          <a:effectLst/>
                          <a:latin typeface="+mn-lt"/>
                          <a:ea typeface="+mn-ea"/>
                          <a:cs typeface="+mn-cs"/>
                        </a:rPr>
                        <a:t>$7.30</a:t>
                      </a:r>
                    </a:p>
                  </a:txBody>
                  <a:tcPr marL="68580" marR="68580" marT="0" marB="0" anchor="ctr">
                    <a:lnL w="12700" cmpd="sng">
                      <a:noFill/>
                    </a:lnL>
                    <a:lnR w="12700" cmpd="sng">
                      <a:noFill/>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AF0CA"/>
                    </a:solidFill>
                  </a:tcPr>
                </a:tc>
                <a:tc>
                  <a:txBody>
                    <a:bodyPr/>
                    <a:lstStyle/>
                    <a:p>
                      <a:pPr marL="0" marR="0" algn="ctr" defTabSz="914400" rtl="0" eaLnBrk="1" latinLnBrk="0" hangingPunct="1">
                        <a:spcBef>
                          <a:spcPts val="0"/>
                        </a:spcBef>
                        <a:spcAft>
                          <a:spcPts val="0"/>
                        </a:spcAft>
                      </a:pPr>
                      <a:r>
                        <a:rPr lang="en-US" sz="1600" b="1" kern="1200" dirty="0">
                          <a:solidFill>
                            <a:schemeClr val="dk1"/>
                          </a:solidFill>
                          <a:effectLst/>
                          <a:latin typeface="+mn-lt"/>
                          <a:ea typeface="+mn-ea"/>
                          <a:cs typeface="+mn-cs"/>
                        </a:rPr>
                        <a:t>$7.52</a:t>
                      </a:r>
                    </a:p>
                  </a:txBody>
                  <a:tcPr marL="68580" marR="68580" marT="0" marB="0" anchor="ctr">
                    <a:lnL w="12700" cmpd="sng">
                      <a:noFill/>
                    </a:lnL>
                    <a:lnR w="38100" cap="flat" cmpd="sng" algn="ctr">
                      <a:solidFill>
                        <a:schemeClr val="tx1"/>
                      </a:solidFill>
                      <a:prstDash val="solid"/>
                      <a:round/>
                      <a:headEnd type="none" w="med" len="med"/>
                      <a:tailEnd type="none" w="med" len="med"/>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AF0CA"/>
                    </a:solidFill>
                  </a:tcPr>
                </a:tc>
                <a:extLst>
                  <a:ext uri="{0D108BD9-81ED-4DB2-BD59-A6C34878D82A}">
                    <a16:rowId xmlns="" xmlns:a16="http://schemas.microsoft.com/office/drawing/2014/main" val="10007"/>
                  </a:ext>
                </a:extLst>
              </a:tr>
            </a:tbl>
          </a:graphicData>
        </a:graphic>
      </p:graphicFrame>
    </p:spTree>
    <p:extLst>
      <p:ext uri="{BB962C8B-B14F-4D97-AF65-F5344CB8AC3E}">
        <p14:creationId xmlns:p14="http://schemas.microsoft.com/office/powerpoint/2010/main" val="420554020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6C13F22-5A17-4BA9-8E28-A4B8D7257DDE}"/>
              </a:ext>
            </a:extLst>
          </p:cNvPr>
          <p:cNvSpPr>
            <a:spLocks noGrp="1"/>
          </p:cNvSpPr>
          <p:nvPr>
            <p:ph type="title"/>
          </p:nvPr>
        </p:nvSpPr>
        <p:spPr>
          <a:xfrm>
            <a:off x="0" y="228600"/>
            <a:ext cx="9144000" cy="1143000"/>
          </a:xfrm>
        </p:spPr>
        <p:txBody>
          <a:bodyPr/>
          <a:lstStyle/>
          <a:p>
            <a:pPr algn="ctr"/>
            <a:r>
              <a:rPr lang="en-US" sz="3200" dirty="0" smtClean="0"/>
              <a:t>Monthly Average Bills for Single Family Residential and Multi-family</a:t>
            </a:r>
            <a:r>
              <a:rPr lang="en-US" sz="3600" dirty="0">
                <a:latin typeface="+mn-lt"/>
              </a:rPr>
              <a:t/>
            </a:r>
            <a:br>
              <a:rPr lang="en-US" sz="3600" dirty="0">
                <a:latin typeface="+mn-lt"/>
              </a:rPr>
            </a:br>
            <a:endParaRPr lang="en-US" sz="3600" dirty="0">
              <a:latin typeface="+mn-lt"/>
            </a:endParaRPr>
          </a:p>
        </p:txBody>
      </p:sp>
      <p:sp>
        <p:nvSpPr>
          <p:cNvPr id="3" name="Text Placeholder 2">
            <a:extLst>
              <a:ext uri="{FF2B5EF4-FFF2-40B4-BE49-F238E27FC236}">
                <a16:creationId xmlns="" xmlns:a16="http://schemas.microsoft.com/office/drawing/2014/main" id="{7939A1B3-5567-42F2-AC28-A9938B0BAABD}"/>
              </a:ext>
            </a:extLst>
          </p:cNvPr>
          <p:cNvSpPr>
            <a:spLocks noGrp="1"/>
          </p:cNvSpPr>
          <p:nvPr>
            <p:ph type="body" sz="half" idx="1"/>
          </p:nvPr>
        </p:nvSpPr>
        <p:spPr>
          <a:xfrm>
            <a:off x="152400" y="1447800"/>
            <a:ext cx="8915400" cy="4800600"/>
          </a:xfrm>
        </p:spPr>
        <p:txBody>
          <a:bodyPr/>
          <a:lstStyle/>
          <a:p>
            <a:pPr marL="0" indent="0">
              <a:buClr>
                <a:srgbClr val="000000"/>
              </a:buClr>
              <a:buSzPct val="150000"/>
              <a:buNone/>
            </a:pPr>
            <a:r>
              <a:rPr lang="en-US" sz="2400" b="1" u="sng" dirty="0" smtClean="0"/>
              <a:t>SINGLE FAMILY RESIDENTIAL</a:t>
            </a:r>
          </a:p>
          <a:p>
            <a:pPr>
              <a:buClr>
                <a:srgbClr val="000000"/>
              </a:buClr>
              <a:buSzPct val="150000"/>
            </a:pPr>
            <a:endParaRPr lang="en-US" sz="400" dirty="0">
              <a:solidFill>
                <a:schemeClr val="tx1"/>
              </a:solidFill>
            </a:endParaRPr>
          </a:p>
          <a:p>
            <a:pPr>
              <a:buClr>
                <a:srgbClr val="000000"/>
              </a:buClr>
              <a:buSzPct val="150000"/>
            </a:pPr>
            <a:r>
              <a:rPr lang="en-US" sz="1800" dirty="0" smtClean="0">
                <a:solidFill>
                  <a:schemeClr val="tx1"/>
                </a:solidFill>
              </a:rPr>
              <a:t>Monthly </a:t>
            </a:r>
            <a:r>
              <a:rPr lang="en-US" sz="1800" dirty="0">
                <a:solidFill>
                  <a:schemeClr val="tx1"/>
                </a:solidFill>
              </a:rPr>
              <a:t>Bill = Monthly Flat Fee + </a:t>
            </a:r>
            <a:r>
              <a:rPr lang="en-US" sz="1800" dirty="0" smtClean="0">
                <a:solidFill>
                  <a:schemeClr val="tx1"/>
                </a:solidFill>
              </a:rPr>
              <a:t>(Winter </a:t>
            </a:r>
            <a:r>
              <a:rPr lang="en-US" sz="1800" dirty="0">
                <a:solidFill>
                  <a:schemeClr val="tx1"/>
                </a:solidFill>
              </a:rPr>
              <a:t>Water Usage X Wastewater </a:t>
            </a:r>
            <a:r>
              <a:rPr lang="en-US" sz="1800" dirty="0" smtClean="0">
                <a:solidFill>
                  <a:schemeClr val="tx1"/>
                </a:solidFill>
              </a:rPr>
              <a:t>Charge)</a:t>
            </a:r>
            <a:endParaRPr lang="en-US" sz="1800" dirty="0">
              <a:solidFill>
                <a:schemeClr val="tx1"/>
              </a:solidFill>
            </a:endParaRPr>
          </a:p>
          <a:p>
            <a:pPr lvl="1">
              <a:buClr>
                <a:srgbClr val="000000"/>
              </a:buClr>
              <a:buSzPct val="150000"/>
            </a:pPr>
            <a:r>
              <a:rPr lang="en-US" sz="1800" dirty="0">
                <a:solidFill>
                  <a:schemeClr val="tx1"/>
                </a:solidFill>
              </a:rPr>
              <a:t>Based on an average winter water usage of 8 HCF/Month </a:t>
            </a:r>
          </a:p>
          <a:p>
            <a:pPr marL="0" indent="0" algn="just">
              <a:buClr>
                <a:srgbClr val="000000"/>
              </a:buClr>
              <a:buSzPct val="150000"/>
              <a:buNone/>
            </a:pPr>
            <a:r>
              <a:rPr lang="en-US" sz="1800" dirty="0" smtClean="0">
                <a:solidFill>
                  <a:schemeClr val="tx1"/>
                </a:solidFill>
              </a:rPr>
              <a:t>      Monthly Average SFR Bill for FY2018/19 </a:t>
            </a:r>
          </a:p>
          <a:p>
            <a:pPr marL="0" indent="0" algn="just">
              <a:buClr>
                <a:srgbClr val="000000"/>
              </a:buClr>
              <a:buSzPct val="150000"/>
              <a:buNone/>
            </a:pPr>
            <a:r>
              <a:rPr lang="en-US" sz="1800" dirty="0">
                <a:solidFill>
                  <a:schemeClr val="tx1"/>
                </a:solidFill>
              </a:rPr>
              <a:t>	</a:t>
            </a:r>
            <a:r>
              <a:rPr lang="en-US" sz="1800" dirty="0" smtClean="0">
                <a:solidFill>
                  <a:schemeClr val="tx1"/>
                </a:solidFill>
              </a:rPr>
              <a:t>= </a:t>
            </a:r>
            <a:r>
              <a:rPr lang="en-US" sz="1800" dirty="0">
                <a:solidFill>
                  <a:schemeClr val="tx1"/>
                </a:solidFill>
              </a:rPr>
              <a:t>$3.93 + </a:t>
            </a:r>
            <a:r>
              <a:rPr lang="en-US" sz="1800" dirty="0" smtClean="0">
                <a:solidFill>
                  <a:schemeClr val="tx1"/>
                </a:solidFill>
              </a:rPr>
              <a:t>(8 </a:t>
            </a:r>
            <a:r>
              <a:rPr lang="en-US" sz="1800" dirty="0">
                <a:solidFill>
                  <a:schemeClr val="tx1"/>
                </a:solidFill>
              </a:rPr>
              <a:t>X $</a:t>
            </a:r>
            <a:r>
              <a:rPr lang="en-US" sz="1800" dirty="0" smtClean="0">
                <a:solidFill>
                  <a:schemeClr val="tx1"/>
                </a:solidFill>
              </a:rPr>
              <a:t>2.10) </a:t>
            </a:r>
            <a:r>
              <a:rPr lang="en-US" sz="1800" dirty="0">
                <a:solidFill>
                  <a:schemeClr val="tx1"/>
                </a:solidFill>
              </a:rPr>
              <a:t>= $</a:t>
            </a:r>
            <a:r>
              <a:rPr lang="en-US" sz="1800" dirty="0" smtClean="0">
                <a:solidFill>
                  <a:schemeClr val="tx1"/>
                </a:solidFill>
              </a:rPr>
              <a:t>20.73</a:t>
            </a:r>
          </a:p>
          <a:p>
            <a:pPr marL="0" indent="0" algn="just">
              <a:buClr>
                <a:srgbClr val="000000"/>
              </a:buClr>
              <a:buSzPct val="150000"/>
              <a:buNone/>
            </a:pPr>
            <a:r>
              <a:rPr lang="en-US" sz="1800" dirty="0" smtClean="0">
                <a:solidFill>
                  <a:schemeClr val="tx1"/>
                </a:solidFill>
              </a:rPr>
              <a:t>              A monthly average bill increase of </a:t>
            </a:r>
            <a:r>
              <a:rPr lang="en-US" sz="1800" u="sng" dirty="0" smtClean="0">
                <a:solidFill>
                  <a:schemeClr val="tx1"/>
                </a:solidFill>
              </a:rPr>
              <a:t>$8.59 </a:t>
            </a:r>
            <a:r>
              <a:rPr lang="en-US" sz="1800" dirty="0" smtClean="0">
                <a:solidFill>
                  <a:schemeClr val="tx1"/>
                </a:solidFill>
              </a:rPr>
              <a:t>($20.73 - $12.14)</a:t>
            </a:r>
          </a:p>
          <a:p>
            <a:pPr marL="0" indent="0" algn="just">
              <a:buClr>
                <a:srgbClr val="000000"/>
              </a:buClr>
              <a:buSzPct val="150000"/>
              <a:buNone/>
            </a:pPr>
            <a:endParaRPr lang="en-US" sz="1800" dirty="0">
              <a:solidFill>
                <a:schemeClr val="tx1"/>
              </a:solidFill>
            </a:endParaRPr>
          </a:p>
          <a:p>
            <a:pPr marL="0" lvl="0" indent="0">
              <a:buClr>
                <a:srgbClr val="000000"/>
              </a:buClr>
              <a:buSzPct val="150000"/>
              <a:buNone/>
            </a:pPr>
            <a:r>
              <a:rPr lang="en-US" sz="2400" b="1" u="sng" dirty="0" smtClean="0"/>
              <a:t>MULTI-FAMILY</a:t>
            </a:r>
            <a:endParaRPr lang="en-US" sz="2400" b="1" u="sng" dirty="0"/>
          </a:p>
          <a:p>
            <a:pPr lvl="0">
              <a:buClr>
                <a:srgbClr val="000000"/>
              </a:buClr>
              <a:buSzPct val="150000"/>
            </a:pPr>
            <a:endParaRPr lang="en-US" sz="400" dirty="0">
              <a:solidFill>
                <a:schemeClr val="tx1"/>
              </a:solidFill>
            </a:endParaRPr>
          </a:p>
          <a:p>
            <a:pPr lvl="0">
              <a:buClr>
                <a:srgbClr val="000000"/>
              </a:buClr>
              <a:buSzPct val="150000"/>
            </a:pPr>
            <a:r>
              <a:rPr lang="en-US" sz="1800" dirty="0">
                <a:solidFill>
                  <a:schemeClr val="tx1"/>
                </a:solidFill>
              </a:rPr>
              <a:t>Monthly Bill = Monthly Flat Fee + </a:t>
            </a:r>
            <a:r>
              <a:rPr lang="en-US" sz="1800" dirty="0" smtClean="0">
                <a:solidFill>
                  <a:schemeClr val="tx1"/>
                </a:solidFill>
              </a:rPr>
              <a:t>(Water </a:t>
            </a:r>
            <a:r>
              <a:rPr lang="en-US" sz="1800" dirty="0">
                <a:solidFill>
                  <a:schemeClr val="tx1"/>
                </a:solidFill>
              </a:rPr>
              <a:t>Usage X Wastewater Charge)</a:t>
            </a:r>
          </a:p>
          <a:p>
            <a:pPr lvl="1">
              <a:buClr>
                <a:srgbClr val="000000"/>
              </a:buClr>
              <a:buSzPct val="150000"/>
            </a:pPr>
            <a:r>
              <a:rPr lang="en-US" sz="1800" dirty="0">
                <a:solidFill>
                  <a:schemeClr val="tx1"/>
                </a:solidFill>
              </a:rPr>
              <a:t>Based on an average </a:t>
            </a:r>
            <a:r>
              <a:rPr lang="en-US" sz="1800" dirty="0" smtClean="0">
                <a:solidFill>
                  <a:schemeClr val="tx1"/>
                </a:solidFill>
              </a:rPr>
              <a:t>water </a:t>
            </a:r>
            <a:r>
              <a:rPr lang="en-US" sz="1800" dirty="0">
                <a:solidFill>
                  <a:schemeClr val="tx1"/>
                </a:solidFill>
              </a:rPr>
              <a:t>usage of </a:t>
            </a:r>
            <a:r>
              <a:rPr lang="en-US" sz="1800" dirty="0" smtClean="0">
                <a:solidFill>
                  <a:schemeClr val="tx1"/>
                </a:solidFill>
              </a:rPr>
              <a:t>6 HCF/Month per unit </a:t>
            </a:r>
            <a:endParaRPr lang="en-US" sz="1800" dirty="0">
              <a:solidFill>
                <a:schemeClr val="tx1"/>
              </a:solidFill>
            </a:endParaRPr>
          </a:p>
          <a:p>
            <a:pPr marL="0" lvl="0" indent="0" algn="just">
              <a:buClr>
                <a:srgbClr val="000000"/>
              </a:buClr>
              <a:buSzPct val="150000"/>
              <a:buNone/>
            </a:pPr>
            <a:r>
              <a:rPr lang="en-US" sz="1800" dirty="0">
                <a:solidFill>
                  <a:schemeClr val="tx1"/>
                </a:solidFill>
              </a:rPr>
              <a:t>      Monthly Average </a:t>
            </a:r>
            <a:r>
              <a:rPr lang="en-US" sz="1800" dirty="0" smtClean="0">
                <a:solidFill>
                  <a:schemeClr val="tx1"/>
                </a:solidFill>
              </a:rPr>
              <a:t>Multi-Family </a:t>
            </a:r>
            <a:r>
              <a:rPr lang="en-US" sz="1800" dirty="0">
                <a:solidFill>
                  <a:schemeClr val="tx1"/>
                </a:solidFill>
              </a:rPr>
              <a:t>Bill </a:t>
            </a:r>
            <a:r>
              <a:rPr lang="en-US" sz="1800" dirty="0" smtClean="0">
                <a:solidFill>
                  <a:schemeClr val="tx1"/>
                </a:solidFill>
              </a:rPr>
              <a:t>for FY 2018/19 </a:t>
            </a:r>
            <a:endParaRPr lang="en-US" sz="1800" dirty="0">
              <a:solidFill>
                <a:schemeClr val="tx1"/>
              </a:solidFill>
            </a:endParaRPr>
          </a:p>
          <a:p>
            <a:pPr marL="0" lvl="0" indent="0" algn="just">
              <a:buClr>
                <a:srgbClr val="000000"/>
              </a:buClr>
              <a:buSzPct val="150000"/>
              <a:buNone/>
            </a:pPr>
            <a:r>
              <a:rPr lang="en-US" sz="1800" dirty="0">
                <a:solidFill>
                  <a:schemeClr val="tx1"/>
                </a:solidFill>
              </a:rPr>
              <a:t>	= $3.93 + </a:t>
            </a:r>
            <a:r>
              <a:rPr lang="en-US" sz="1800" dirty="0" smtClean="0">
                <a:solidFill>
                  <a:schemeClr val="tx1"/>
                </a:solidFill>
              </a:rPr>
              <a:t>(6 </a:t>
            </a:r>
            <a:r>
              <a:rPr lang="en-US" sz="1800" dirty="0">
                <a:solidFill>
                  <a:schemeClr val="tx1"/>
                </a:solidFill>
              </a:rPr>
              <a:t>X </a:t>
            </a:r>
            <a:r>
              <a:rPr lang="en-US" sz="1800" dirty="0" smtClean="0">
                <a:solidFill>
                  <a:schemeClr val="tx1"/>
                </a:solidFill>
              </a:rPr>
              <a:t>$2.24) </a:t>
            </a:r>
            <a:r>
              <a:rPr lang="en-US" sz="1800" dirty="0">
                <a:solidFill>
                  <a:schemeClr val="tx1"/>
                </a:solidFill>
              </a:rPr>
              <a:t>= </a:t>
            </a:r>
            <a:r>
              <a:rPr lang="en-US" sz="1800" dirty="0" smtClean="0">
                <a:solidFill>
                  <a:schemeClr val="tx1"/>
                </a:solidFill>
              </a:rPr>
              <a:t>$17.37</a:t>
            </a:r>
            <a:endParaRPr lang="en-US" sz="1800" dirty="0">
              <a:solidFill>
                <a:schemeClr val="tx1"/>
              </a:solidFill>
            </a:endParaRPr>
          </a:p>
          <a:p>
            <a:pPr marL="0" lvl="0" indent="0" algn="just">
              <a:buClr>
                <a:srgbClr val="000000"/>
              </a:buClr>
              <a:buSzPct val="150000"/>
              <a:buNone/>
            </a:pPr>
            <a:r>
              <a:rPr lang="en-US" sz="1800" dirty="0">
                <a:solidFill>
                  <a:schemeClr val="tx1"/>
                </a:solidFill>
              </a:rPr>
              <a:t>              A monthly </a:t>
            </a:r>
            <a:r>
              <a:rPr lang="en-US" sz="1800" dirty="0" smtClean="0">
                <a:solidFill>
                  <a:schemeClr val="tx1"/>
                </a:solidFill>
              </a:rPr>
              <a:t>average bill </a:t>
            </a:r>
            <a:r>
              <a:rPr lang="en-US" sz="1800" dirty="0">
                <a:solidFill>
                  <a:schemeClr val="tx1"/>
                </a:solidFill>
              </a:rPr>
              <a:t>increase of </a:t>
            </a:r>
            <a:r>
              <a:rPr lang="en-US" sz="1800" u="sng" dirty="0" smtClean="0">
                <a:solidFill>
                  <a:schemeClr val="tx1"/>
                </a:solidFill>
              </a:rPr>
              <a:t>$7.21 </a:t>
            </a:r>
            <a:r>
              <a:rPr lang="en-US" sz="1800" dirty="0" smtClean="0">
                <a:solidFill>
                  <a:schemeClr val="tx1"/>
                </a:solidFill>
              </a:rPr>
              <a:t>($17.37 </a:t>
            </a:r>
            <a:r>
              <a:rPr lang="en-US" sz="1800" dirty="0">
                <a:solidFill>
                  <a:schemeClr val="tx1"/>
                </a:solidFill>
              </a:rPr>
              <a:t>- </a:t>
            </a:r>
            <a:r>
              <a:rPr lang="en-US" sz="1800" dirty="0" smtClean="0">
                <a:solidFill>
                  <a:schemeClr val="tx1"/>
                </a:solidFill>
              </a:rPr>
              <a:t>$10.16)</a:t>
            </a:r>
            <a:endParaRPr lang="en-US" sz="1800" dirty="0">
              <a:solidFill>
                <a:schemeClr val="tx1"/>
              </a:solidFill>
            </a:endParaRPr>
          </a:p>
          <a:p>
            <a:pPr>
              <a:buClr>
                <a:srgbClr val="000000"/>
              </a:buClr>
              <a:buSzPct val="150000"/>
            </a:pPr>
            <a:endParaRPr lang="en-US" dirty="0"/>
          </a:p>
        </p:txBody>
      </p:sp>
      <p:sp>
        <p:nvSpPr>
          <p:cNvPr id="5" name="Slide Number Placeholder 4">
            <a:extLst>
              <a:ext uri="{FF2B5EF4-FFF2-40B4-BE49-F238E27FC236}">
                <a16:creationId xmlns="" xmlns:a16="http://schemas.microsoft.com/office/drawing/2014/main" id="{B608124B-BED7-4014-9413-83262ECC823E}"/>
              </a:ext>
            </a:extLst>
          </p:cNvPr>
          <p:cNvSpPr>
            <a:spLocks noGrp="1"/>
          </p:cNvSpPr>
          <p:nvPr>
            <p:ph type="sldNum" sz="quarter" idx="12"/>
          </p:nvPr>
        </p:nvSpPr>
        <p:spPr>
          <a:xfrm>
            <a:off x="7467600" y="6410325"/>
            <a:ext cx="2133600" cy="457200"/>
          </a:xfrm>
        </p:spPr>
        <p:txBody>
          <a:bodyPr/>
          <a:lstStyle/>
          <a:p>
            <a:pPr>
              <a:buNone/>
              <a:defRPr/>
            </a:pPr>
            <a:r>
              <a:rPr lang="en-US" dirty="0">
                <a:solidFill>
                  <a:srgbClr val="000000"/>
                </a:solidFill>
                <a:effectLst/>
              </a:rPr>
              <a:t>Slide </a:t>
            </a:r>
            <a:fld id="{E13BE581-8502-4F0D-A97A-88170EC402A8}" type="slidenum">
              <a:rPr lang="en-US" smtClean="0">
                <a:solidFill>
                  <a:srgbClr val="000000"/>
                </a:solidFill>
                <a:effectLst/>
              </a:rPr>
              <a:pPr>
                <a:buNone/>
                <a:defRPr/>
              </a:pPr>
              <a:t>55</a:t>
            </a:fld>
            <a:endParaRPr lang="en-US" dirty="0">
              <a:solidFill>
                <a:srgbClr val="000000"/>
              </a:solidFill>
              <a:effectLst/>
            </a:endParaRPr>
          </a:p>
        </p:txBody>
      </p:sp>
    </p:spTree>
    <p:extLst>
      <p:ext uri="{BB962C8B-B14F-4D97-AF65-F5344CB8AC3E}">
        <p14:creationId xmlns:p14="http://schemas.microsoft.com/office/powerpoint/2010/main" val="169226640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6C13F22-5A17-4BA9-8E28-A4B8D7257DDE}"/>
              </a:ext>
            </a:extLst>
          </p:cNvPr>
          <p:cNvSpPr>
            <a:spLocks noGrp="1"/>
          </p:cNvSpPr>
          <p:nvPr>
            <p:ph type="title"/>
          </p:nvPr>
        </p:nvSpPr>
        <p:spPr>
          <a:xfrm>
            <a:off x="0" y="0"/>
            <a:ext cx="9144000" cy="12192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algn="ctr">
              <a:buFont typeface="Wingdings" pitchFamily="2" charset="2"/>
              <a:buNone/>
            </a:pPr>
            <a:r>
              <a:rPr lang="en-US" sz="2800" kern="1200" dirty="0" smtClean="0"/>
              <a:t>Comparison of a Single Family Monthly Average Bill* with Six Other Cities (under Proposed Rate)</a:t>
            </a:r>
            <a:endParaRPr lang="en-US" sz="2800" kern="1200" dirty="0"/>
          </a:p>
        </p:txBody>
      </p:sp>
      <p:sp>
        <p:nvSpPr>
          <p:cNvPr id="5" name="Slide Number Placeholder 4">
            <a:extLst>
              <a:ext uri="{FF2B5EF4-FFF2-40B4-BE49-F238E27FC236}">
                <a16:creationId xmlns="" xmlns:a16="http://schemas.microsoft.com/office/drawing/2014/main" id="{B608124B-BED7-4014-9413-83262ECC823E}"/>
              </a:ext>
            </a:extLst>
          </p:cNvPr>
          <p:cNvSpPr>
            <a:spLocks noGrp="1"/>
          </p:cNvSpPr>
          <p:nvPr>
            <p:ph type="sldNum" sz="quarter" idx="12"/>
          </p:nvPr>
        </p:nvSpPr>
        <p:spPr>
          <a:xfrm>
            <a:off x="7467600" y="6400800"/>
            <a:ext cx="2133600" cy="457200"/>
          </a:xfrm>
        </p:spPr>
        <p:txBody>
          <a:bodyPr/>
          <a:lstStyle/>
          <a:p>
            <a:pPr>
              <a:buNone/>
              <a:defRPr/>
            </a:pPr>
            <a:r>
              <a:rPr lang="en-US" dirty="0">
                <a:solidFill>
                  <a:srgbClr val="000000"/>
                </a:solidFill>
                <a:effectLst/>
              </a:rPr>
              <a:t>Slide </a:t>
            </a:r>
            <a:fld id="{E13BE581-8502-4F0D-A97A-88170EC402A8}" type="slidenum">
              <a:rPr lang="en-US" smtClean="0">
                <a:solidFill>
                  <a:srgbClr val="000000"/>
                </a:solidFill>
                <a:effectLst/>
              </a:rPr>
              <a:pPr>
                <a:buNone/>
                <a:defRPr/>
              </a:pPr>
              <a:t>56</a:t>
            </a:fld>
            <a:endParaRPr lang="en-US" dirty="0">
              <a:solidFill>
                <a:srgbClr val="000000"/>
              </a:solidFill>
              <a:effectLst/>
            </a:endParaRPr>
          </a:p>
        </p:txBody>
      </p:sp>
      <p:graphicFrame>
        <p:nvGraphicFramePr>
          <p:cNvPr id="6" name="Chart 5">
            <a:extLst>
              <a:ext uri="{FF2B5EF4-FFF2-40B4-BE49-F238E27FC236}">
                <a16:creationId xmlns="" xmlns:a16="http://schemas.microsoft.com/office/drawing/2014/main" id="{DE2DE761-E3DB-47FD-9977-2874DD3481AA}"/>
              </a:ext>
            </a:extLst>
          </p:cNvPr>
          <p:cNvGraphicFramePr/>
          <p:nvPr>
            <p:extLst>
              <p:ext uri="{D42A27DB-BD31-4B8C-83A1-F6EECF244321}">
                <p14:modId xmlns:p14="http://schemas.microsoft.com/office/powerpoint/2010/main" val="2121214178"/>
              </p:ext>
            </p:extLst>
          </p:nvPr>
        </p:nvGraphicFramePr>
        <p:xfrm>
          <a:off x="381000" y="1600200"/>
          <a:ext cx="7467600" cy="4114800"/>
        </p:xfrm>
        <a:graphic>
          <a:graphicData uri="http://schemas.openxmlformats.org/drawingml/2006/chart">
            <c:chart xmlns:c="http://schemas.openxmlformats.org/drawingml/2006/chart" xmlns:r="http://schemas.openxmlformats.org/officeDocument/2006/relationships" r:id="rId3"/>
          </a:graphicData>
        </a:graphic>
      </p:graphicFrame>
      <p:cxnSp>
        <p:nvCxnSpPr>
          <p:cNvPr id="8" name="Straight Connector 7"/>
          <p:cNvCxnSpPr/>
          <p:nvPr/>
        </p:nvCxnSpPr>
        <p:spPr bwMode="auto">
          <a:xfrm>
            <a:off x="914400" y="2980258"/>
            <a:ext cx="6739467" cy="0"/>
          </a:xfrm>
          <a:prstGeom prst="line">
            <a:avLst/>
          </a:prstGeom>
          <a:solidFill>
            <a:schemeClr val="accent1"/>
          </a:solidFill>
          <a:ln w="349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0" name="TextBox 9"/>
          <p:cNvSpPr txBox="1"/>
          <p:nvPr/>
        </p:nvSpPr>
        <p:spPr>
          <a:xfrm>
            <a:off x="7653866" y="2569712"/>
            <a:ext cx="1413933" cy="523220"/>
          </a:xfrm>
          <a:prstGeom prst="rect">
            <a:avLst/>
          </a:prstGeom>
          <a:solidFill>
            <a:srgbClr val="FFFFFF"/>
          </a:solidFill>
          <a:ln w="28575">
            <a:solidFill>
              <a:srgbClr val="000000"/>
            </a:solidFill>
          </a:ln>
        </p:spPr>
        <p:txBody>
          <a:bodyPr wrap="square" rtlCol="0">
            <a:spAutoFit/>
          </a:bodyPr>
          <a:lstStyle/>
          <a:p>
            <a:r>
              <a:rPr lang="en-US" sz="1400" dirty="0" smtClean="0">
                <a:solidFill>
                  <a:srgbClr val="000000"/>
                </a:solidFill>
              </a:rPr>
              <a:t>$32.09 for six cities average</a:t>
            </a:r>
            <a:endParaRPr lang="en-US" sz="1400" dirty="0">
              <a:solidFill>
                <a:srgbClr val="000000"/>
              </a:solidFill>
            </a:endParaRPr>
          </a:p>
        </p:txBody>
      </p:sp>
      <p:sp>
        <p:nvSpPr>
          <p:cNvPr id="11" name="Rectangle 10"/>
          <p:cNvSpPr/>
          <p:nvPr/>
        </p:nvSpPr>
        <p:spPr>
          <a:xfrm>
            <a:off x="609600" y="5675836"/>
            <a:ext cx="7315200" cy="646331"/>
          </a:xfrm>
          <a:prstGeom prst="rect">
            <a:avLst/>
          </a:prstGeom>
        </p:spPr>
        <p:txBody>
          <a:bodyPr wrap="square">
            <a:spAutoFit/>
          </a:bodyPr>
          <a:lstStyle/>
          <a:p>
            <a:pPr lvl="1">
              <a:buClr>
                <a:srgbClr val="FFFF00"/>
              </a:buClr>
              <a:buSzPct val="150000"/>
              <a:buNone/>
            </a:pPr>
            <a:r>
              <a:rPr lang="en-US" b="1" dirty="0" smtClean="0">
                <a:solidFill>
                  <a:srgbClr val="0070C0"/>
                </a:solidFill>
                <a:effectLst/>
              </a:rPr>
              <a:t>* Based </a:t>
            </a:r>
            <a:r>
              <a:rPr lang="en-US" b="1" dirty="0">
                <a:solidFill>
                  <a:srgbClr val="0070C0"/>
                </a:solidFill>
                <a:effectLst/>
              </a:rPr>
              <a:t>on an average winter water usage of 8 </a:t>
            </a:r>
            <a:r>
              <a:rPr lang="en-US" b="1" dirty="0" smtClean="0">
                <a:solidFill>
                  <a:srgbClr val="0070C0"/>
                </a:solidFill>
                <a:effectLst/>
              </a:rPr>
              <a:t>HCF/Month</a:t>
            </a:r>
          </a:p>
          <a:p>
            <a:pPr lvl="1" algn="l">
              <a:buClr>
                <a:srgbClr val="FFFF00"/>
              </a:buClr>
              <a:buSzPct val="150000"/>
              <a:buNone/>
            </a:pPr>
            <a:r>
              <a:rPr lang="en-US" b="1" dirty="0" smtClean="0">
                <a:solidFill>
                  <a:srgbClr val="0070C0"/>
                </a:solidFill>
                <a:effectLst/>
              </a:rPr>
              <a:t> ** Wastewater rates are fixed (no usage element) </a:t>
            </a:r>
            <a:endParaRPr lang="en-US" b="1" dirty="0">
              <a:solidFill>
                <a:srgbClr val="0070C0"/>
              </a:solidFill>
              <a:effectLst/>
            </a:endParaRPr>
          </a:p>
        </p:txBody>
      </p:sp>
    </p:spTree>
    <p:extLst>
      <p:ext uri="{BB962C8B-B14F-4D97-AF65-F5344CB8AC3E}">
        <p14:creationId xmlns:p14="http://schemas.microsoft.com/office/powerpoint/2010/main" val="129106281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latin typeface="Avenir LT Std 65 Medium"/>
              </a:rPr>
              <a:t>Summary</a:t>
            </a:r>
            <a:endParaRPr lang="en-US" sz="3600" dirty="0">
              <a:latin typeface="Avenir LT Std 65 Medium"/>
            </a:endParaRPr>
          </a:p>
        </p:txBody>
      </p:sp>
      <p:sp>
        <p:nvSpPr>
          <p:cNvPr id="3" name="Text Placeholder 2"/>
          <p:cNvSpPr>
            <a:spLocks noGrp="1"/>
          </p:cNvSpPr>
          <p:nvPr>
            <p:ph type="body" sz="half" idx="1"/>
          </p:nvPr>
        </p:nvSpPr>
        <p:spPr>
          <a:xfrm>
            <a:off x="304800" y="1295400"/>
            <a:ext cx="8458200" cy="4876799"/>
          </a:xfrm>
        </p:spPr>
        <p:txBody>
          <a:bodyPr/>
          <a:lstStyle/>
          <a:p>
            <a:pPr>
              <a:spcAft>
                <a:spcPts val="600"/>
              </a:spcAft>
              <a:buClr>
                <a:srgbClr val="000000"/>
              </a:buClr>
              <a:buSzPct val="150000"/>
            </a:pPr>
            <a:r>
              <a:rPr lang="en-US" sz="2000" dirty="0" smtClean="0">
                <a:solidFill>
                  <a:srgbClr val="000000"/>
                </a:solidFill>
              </a:rPr>
              <a:t>This Wastewater Rates Increase will:</a:t>
            </a:r>
          </a:p>
          <a:p>
            <a:pPr lvl="1">
              <a:spcAft>
                <a:spcPts val="600"/>
              </a:spcAft>
              <a:buClr>
                <a:srgbClr val="000000"/>
              </a:buClr>
              <a:buSzPct val="150000"/>
            </a:pPr>
            <a:r>
              <a:rPr lang="en-US" sz="2000" dirty="0" smtClean="0">
                <a:solidFill>
                  <a:srgbClr val="000000"/>
                </a:solidFill>
              </a:rPr>
              <a:t>Enable Glendale to meet our </a:t>
            </a:r>
            <a:r>
              <a:rPr lang="en-US" sz="2000" u="sng" dirty="0" smtClean="0">
                <a:solidFill>
                  <a:srgbClr val="000000"/>
                </a:solidFill>
              </a:rPr>
              <a:t>contractual obligations </a:t>
            </a:r>
            <a:r>
              <a:rPr lang="en-US" sz="2000" dirty="0" smtClean="0">
                <a:solidFill>
                  <a:srgbClr val="000000"/>
                </a:solidFill>
              </a:rPr>
              <a:t>to City of Los Angeles for the Los Angeles-Glendale Reclamation Plant and the Amalgamated System</a:t>
            </a:r>
          </a:p>
          <a:p>
            <a:pPr lvl="1">
              <a:spcAft>
                <a:spcPts val="600"/>
              </a:spcAft>
              <a:buClr>
                <a:srgbClr val="000000"/>
              </a:buClr>
              <a:buSzPct val="150000"/>
            </a:pPr>
            <a:r>
              <a:rPr lang="en-US" sz="2000" dirty="0" smtClean="0">
                <a:solidFill>
                  <a:srgbClr val="000000"/>
                </a:solidFill>
              </a:rPr>
              <a:t>Provide the necessary funds for ongoing wastewater system management and operation</a:t>
            </a:r>
          </a:p>
          <a:p>
            <a:pPr lvl="1">
              <a:spcAft>
                <a:spcPts val="600"/>
              </a:spcAft>
              <a:buClr>
                <a:srgbClr val="000000"/>
              </a:buClr>
              <a:buSzPct val="150000"/>
            </a:pPr>
            <a:r>
              <a:rPr lang="en-US" sz="2000" dirty="0" smtClean="0">
                <a:solidFill>
                  <a:srgbClr val="000000"/>
                </a:solidFill>
              </a:rPr>
              <a:t>Maintain the “Pay-For-What-You-Use” philosophy</a:t>
            </a:r>
          </a:p>
          <a:p>
            <a:pPr marL="457200" lvl="1" indent="0">
              <a:spcAft>
                <a:spcPts val="600"/>
              </a:spcAft>
              <a:buClr>
                <a:srgbClr val="000000"/>
              </a:buClr>
              <a:buSzPct val="150000"/>
              <a:buNone/>
            </a:pPr>
            <a:endParaRPr lang="en-US" sz="2000" dirty="0" smtClean="0">
              <a:solidFill>
                <a:srgbClr val="000000"/>
              </a:solidFill>
            </a:endParaRPr>
          </a:p>
          <a:p>
            <a:pPr>
              <a:spcAft>
                <a:spcPts val="600"/>
              </a:spcAft>
              <a:buClr>
                <a:srgbClr val="000000"/>
              </a:buClr>
              <a:buSzPct val="150000"/>
            </a:pPr>
            <a:r>
              <a:rPr lang="en-US" sz="2000" dirty="0">
                <a:solidFill>
                  <a:srgbClr val="000000"/>
                </a:solidFill>
              </a:rPr>
              <a:t> </a:t>
            </a:r>
            <a:r>
              <a:rPr lang="en-US" sz="2000" dirty="0" smtClean="0">
                <a:solidFill>
                  <a:srgbClr val="000000"/>
                </a:solidFill>
              </a:rPr>
              <a:t>What if there is no Wastewater Rates </a:t>
            </a:r>
            <a:r>
              <a:rPr lang="en-US" sz="2000" dirty="0">
                <a:solidFill>
                  <a:srgbClr val="000000"/>
                </a:solidFill>
              </a:rPr>
              <a:t>I</a:t>
            </a:r>
            <a:r>
              <a:rPr lang="en-US" sz="2000" dirty="0" smtClean="0">
                <a:solidFill>
                  <a:srgbClr val="000000"/>
                </a:solidFill>
              </a:rPr>
              <a:t>ncrease?</a:t>
            </a:r>
          </a:p>
          <a:p>
            <a:pPr lvl="1">
              <a:spcAft>
                <a:spcPts val="600"/>
              </a:spcAft>
              <a:buClr>
                <a:srgbClr val="000000"/>
              </a:buClr>
              <a:buSzPct val="150000"/>
            </a:pPr>
            <a:r>
              <a:rPr lang="en-US" sz="2000" dirty="0" smtClean="0">
                <a:solidFill>
                  <a:srgbClr val="000000"/>
                </a:solidFill>
              </a:rPr>
              <a:t>Glendale will not be able to meet its contractual obligations to City of Los Angeles and will have to borrow monies</a:t>
            </a:r>
          </a:p>
          <a:p>
            <a:pPr lvl="1">
              <a:spcAft>
                <a:spcPts val="600"/>
              </a:spcAft>
              <a:buClr>
                <a:srgbClr val="000000"/>
              </a:buClr>
              <a:buSzPct val="150000"/>
            </a:pPr>
            <a:r>
              <a:rPr lang="en-US" sz="2000" dirty="0" smtClean="0">
                <a:solidFill>
                  <a:srgbClr val="000000"/>
                </a:solidFill>
              </a:rPr>
              <a:t>Glendale will not be able to maintain its wastewater system leading to a public health issue</a:t>
            </a:r>
          </a:p>
          <a:p>
            <a:pPr lvl="1">
              <a:spcAft>
                <a:spcPts val="600"/>
              </a:spcAft>
              <a:buClr>
                <a:srgbClr val="000000"/>
              </a:buClr>
            </a:pPr>
            <a:endParaRPr lang="en-US" sz="2000" dirty="0" smtClean="0">
              <a:solidFill>
                <a:srgbClr val="000000"/>
              </a:solidFill>
            </a:endParaRPr>
          </a:p>
          <a:p>
            <a:pPr lvl="1">
              <a:spcAft>
                <a:spcPts val="600"/>
              </a:spcAft>
              <a:buClr>
                <a:srgbClr val="000000"/>
              </a:buClr>
            </a:pPr>
            <a:endParaRPr lang="en-US" sz="2000" dirty="0" smtClean="0">
              <a:solidFill>
                <a:srgbClr val="000000"/>
              </a:solidFill>
            </a:endParaRPr>
          </a:p>
          <a:p>
            <a:pPr lvl="1">
              <a:spcAft>
                <a:spcPts val="600"/>
              </a:spcAft>
              <a:buClr>
                <a:srgbClr val="000000"/>
              </a:buClr>
            </a:pPr>
            <a:endParaRPr lang="en-US" sz="2000" dirty="0">
              <a:solidFill>
                <a:srgbClr val="000000"/>
              </a:solidFill>
            </a:endParaRPr>
          </a:p>
        </p:txBody>
      </p:sp>
      <p:sp>
        <p:nvSpPr>
          <p:cNvPr id="5" name="Slide Number Placeholder 4"/>
          <p:cNvSpPr>
            <a:spLocks noGrp="1"/>
          </p:cNvSpPr>
          <p:nvPr>
            <p:ph type="sldNum" sz="quarter" idx="12"/>
          </p:nvPr>
        </p:nvSpPr>
        <p:spPr>
          <a:xfrm>
            <a:off x="7467600" y="6400800"/>
            <a:ext cx="2133600" cy="457200"/>
          </a:xfrm>
        </p:spPr>
        <p:txBody>
          <a:bodyPr/>
          <a:lstStyle/>
          <a:p>
            <a:pPr>
              <a:buNone/>
              <a:defRPr/>
            </a:pPr>
            <a:r>
              <a:rPr lang="en-US" dirty="0" smtClean="0">
                <a:solidFill>
                  <a:srgbClr val="000000"/>
                </a:solidFill>
                <a:effectLst/>
              </a:rPr>
              <a:t>Slide </a:t>
            </a:r>
            <a:fld id="{E13BE581-8502-4F0D-A97A-88170EC402A8}" type="slidenum">
              <a:rPr lang="en-US" smtClean="0">
                <a:solidFill>
                  <a:srgbClr val="000000"/>
                </a:solidFill>
                <a:effectLst/>
              </a:rPr>
              <a:pPr>
                <a:buNone/>
                <a:defRPr/>
              </a:pPr>
              <a:t>57</a:t>
            </a:fld>
            <a:endParaRPr lang="en-US" dirty="0">
              <a:solidFill>
                <a:srgbClr val="000000"/>
              </a:solidFill>
              <a:effectLst/>
            </a:endParaRPr>
          </a:p>
        </p:txBody>
      </p:sp>
    </p:spTree>
    <p:extLst>
      <p:ext uri="{BB962C8B-B14F-4D97-AF65-F5344CB8AC3E}">
        <p14:creationId xmlns:p14="http://schemas.microsoft.com/office/powerpoint/2010/main" val="219647180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6C13F22-5A17-4BA9-8E28-A4B8D7257DDE}"/>
              </a:ext>
            </a:extLst>
          </p:cNvPr>
          <p:cNvSpPr>
            <a:spLocks noGrp="1"/>
          </p:cNvSpPr>
          <p:nvPr>
            <p:ph type="title"/>
          </p:nvPr>
        </p:nvSpPr>
        <p:spPr>
          <a:xfrm>
            <a:off x="10682" y="152400"/>
            <a:ext cx="9144000" cy="12192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algn="ctr">
              <a:buFont typeface="Wingdings" pitchFamily="2" charset="2"/>
              <a:buNone/>
            </a:pPr>
            <a:r>
              <a:rPr lang="en-US" sz="3200" kern="1200" dirty="0" smtClean="0"/>
              <a:t>Summary of </a:t>
            </a:r>
            <a:r>
              <a:rPr lang="en-US" sz="3200" kern="1200" dirty="0" smtClean="0"/>
              <a:t>Residential </a:t>
            </a:r>
            <a:r>
              <a:rPr lang="en-US" sz="3200" kern="1200" dirty="0" smtClean="0"/>
              <a:t>Rates:</a:t>
            </a:r>
            <a:br>
              <a:rPr lang="en-US" sz="3200" kern="1200" dirty="0" smtClean="0"/>
            </a:br>
            <a:r>
              <a:rPr lang="en-US" sz="3200" i="1" kern="1200" dirty="0" smtClean="0"/>
              <a:t>Before &amp; After</a:t>
            </a:r>
            <a:endParaRPr lang="en-US" sz="3200" i="1" kern="1200" dirty="0"/>
          </a:p>
        </p:txBody>
      </p:sp>
      <p:sp>
        <p:nvSpPr>
          <p:cNvPr id="5" name="Slide Number Placeholder 4">
            <a:extLst>
              <a:ext uri="{FF2B5EF4-FFF2-40B4-BE49-F238E27FC236}">
                <a16:creationId xmlns="" xmlns:a16="http://schemas.microsoft.com/office/drawing/2014/main" id="{B608124B-BED7-4014-9413-83262ECC823E}"/>
              </a:ext>
            </a:extLst>
          </p:cNvPr>
          <p:cNvSpPr>
            <a:spLocks noGrp="1"/>
          </p:cNvSpPr>
          <p:nvPr>
            <p:ph type="sldNum" sz="quarter" idx="12"/>
          </p:nvPr>
        </p:nvSpPr>
        <p:spPr>
          <a:xfrm>
            <a:off x="7458075" y="6419850"/>
            <a:ext cx="2133600" cy="457200"/>
          </a:xfrm>
        </p:spPr>
        <p:txBody>
          <a:bodyPr/>
          <a:lstStyle/>
          <a:p>
            <a:pPr>
              <a:buNone/>
              <a:defRPr/>
            </a:pPr>
            <a:r>
              <a:rPr lang="en-US" dirty="0">
                <a:solidFill>
                  <a:srgbClr val="000000"/>
                </a:solidFill>
                <a:effectLst/>
              </a:rPr>
              <a:t>Slide </a:t>
            </a:r>
            <a:fld id="{E13BE581-8502-4F0D-A97A-88170EC402A8}" type="slidenum">
              <a:rPr lang="en-US" smtClean="0">
                <a:solidFill>
                  <a:srgbClr val="000000"/>
                </a:solidFill>
                <a:effectLst/>
              </a:rPr>
              <a:pPr>
                <a:buNone/>
                <a:defRPr/>
              </a:pPr>
              <a:t>58</a:t>
            </a:fld>
            <a:endParaRPr lang="en-US" dirty="0">
              <a:solidFill>
                <a:srgbClr val="000000"/>
              </a:solidFill>
              <a:effectLst/>
            </a:endParaRPr>
          </a:p>
        </p:txBody>
      </p:sp>
      <p:graphicFrame>
        <p:nvGraphicFramePr>
          <p:cNvPr id="3" name="Table 2"/>
          <p:cNvGraphicFramePr>
            <a:graphicFrameLocks noGrp="1"/>
          </p:cNvGraphicFramePr>
          <p:nvPr>
            <p:extLst>
              <p:ext uri="{D42A27DB-BD31-4B8C-83A1-F6EECF244321}">
                <p14:modId xmlns:p14="http://schemas.microsoft.com/office/powerpoint/2010/main" val="1818234587"/>
              </p:ext>
            </p:extLst>
          </p:nvPr>
        </p:nvGraphicFramePr>
        <p:xfrm>
          <a:off x="1752600" y="1905000"/>
          <a:ext cx="5809092" cy="2953644"/>
        </p:xfrm>
        <a:graphic>
          <a:graphicData uri="http://schemas.openxmlformats.org/drawingml/2006/table">
            <a:tbl>
              <a:tblPr firstRow="1" bandRow="1">
                <a:tableStyleId>{0660B408-B3CF-4A94-85FC-2B1E0A45F4A2}</a:tableStyleId>
              </a:tblPr>
              <a:tblGrid>
                <a:gridCol w="1613712"/>
                <a:gridCol w="1613921"/>
                <a:gridCol w="2581459"/>
              </a:tblGrid>
              <a:tr h="509811">
                <a:tc>
                  <a:txBody>
                    <a:bodyPr/>
                    <a:lstStyle/>
                    <a:p>
                      <a:pPr algn="l"/>
                      <a:r>
                        <a:rPr lang="en-US" b="1" dirty="0" smtClean="0">
                          <a:solidFill>
                            <a:sysClr val="windowText" lastClr="000000"/>
                          </a:solidFill>
                        </a:rPr>
                        <a:t>Utility</a:t>
                      </a:r>
                      <a:endParaRPr lang="en-US" b="1" dirty="0">
                        <a:solidFill>
                          <a:sysClr val="windowText" lastClr="000000"/>
                        </a:solidFill>
                      </a:endParaRPr>
                    </a:p>
                  </a:txBody>
                  <a:tcPr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6E0"/>
                    </a:solidFill>
                  </a:tcPr>
                </a:tc>
                <a:tc>
                  <a:txBody>
                    <a:bodyPr/>
                    <a:lstStyle/>
                    <a:p>
                      <a:pPr algn="ctr"/>
                      <a:r>
                        <a:rPr lang="en-US" b="1" dirty="0" smtClean="0">
                          <a:solidFill>
                            <a:sysClr val="windowText" lastClr="000000"/>
                          </a:solidFill>
                        </a:rPr>
                        <a:t>Current</a:t>
                      </a:r>
                      <a:endParaRPr lang="en-US" b="1" baseline="0" dirty="0" smtClean="0">
                        <a:solidFill>
                          <a:sysClr val="windowText" lastClr="000000"/>
                        </a:solidFill>
                      </a:endParaRPr>
                    </a:p>
                    <a:p>
                      <a:pPr algn="ctr"/>
                      <a:r>
                        <a:rPr lang="en-US" b="1" baseline="0" dirty="0" smtClean="0">
                          <a:solidFill>
                            <a:sysClr val="windowText" lastClr="000000"/>
                          </a:solidFill>
                        </a:rPr>
                        <a:t>Rates*</a:t>
                      </a:r>
                      <a:endParaRPr lang="en-US" b="1" dirty="0">
                        <a:solidFill>
                          <a:sysClr val="windowText" lastClr="000000"/>
                        </a:solidFill>
                      </a:endParaRPr>
                    </a:p>
                  </a:txBody>
                  <a:tcPr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6E0"/>
                    </a:solidFill>
                  </a:tcPr>
                </a:tc>
                <a:tc>
                  <a:txBody>
                    <a:bodyPr/>
                    <a:lstStyle/>
                    <a:p>
                      <a:pPr algn="ctr"/>
                      <a:r>
                        <a:rPr lang="en-US" b="1" dirty="0" smtClean="0">
                          <a:solidFill>
                            <a:sysClr val="windowText" lastClr="000000"/>
                          </a:solidFill>
                        </a:rPr>
                        <a:t>FY 2018-19</a:t>
                      </a:r>
                    </a:p>
                    <a:p>
                      <a:pPr algn="ctr"/>
                      <a:r>
                        <a:rPr lang="en-US" b="1" dirty="0" smtClean="0">
                          <a:solidFill>
                            <a:sysClr val="windowText" lastClr="000000"/>
                          </a:solidFill>
                        </a:rPr>
                        <a:t>Proposed </a:t>
                      </a:r>
                    </a:p>
                    <a:p>
                      <a:pPr algn="ctr"/>
                      <a:r>
                        <a:rPr lang="en-US" b="1" dirty="0" smtClean="0">
                          <a:solidFill>
                            <a:sysClr val="windowText" lastClr="000000"/>
                          </a:solidFill>
                        </a:rPr>
                        <a:t>Rates*</a:t>
                      </a:r>
                      <a:endParaRPr lang="en-US" b="1" dirty="0">
                        <a:solidFill>
                          <a:sysClr val="windowText" lastClr="000000"/>
                        </a:solidFill>
                      </a:endParaRPr>
                    </a:p>
                  </a:txBody>
                  <a:tcPr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6E0"/>
                    </a:solidFill>
                  </a:tcPr>
                </a:tc>
              </a:tr>
              <a:tr h="509811">
                <a:tc>
                  <a:txBody>
                    <a:bodyPr/>
                    <a:lstStyle/>
                    <a:p>
                      <a:r>
                        <a:rPr lang="en-US" dirty="0" smtClean="0"/>
                        <a:t>Electric</a:t>
                      </a:r>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FFFFFF"/>
                    </a:solidFill>
                  </a:tcPr>
                </a:tc>
                <a:tc>
                  <a:txBody>
                    <a:bodyPr/>
                    <a:lstStyle/>
                    <a:p>
                      <a:pPr algn="ctr"/>
                      <a:r>
                        <a:rPr lang="en-US" dirty="0" smtClean="0"/>
                        <a:t>$75.89</a:t>
                      </a:r>
                      <a:endParaRPr lang="en-US" dirty="0"/>
                    </a:p>
                  </a:txBody>
                  <a:tcPr>
                    <a:lnT w="12700" cap="flat" cmpd="sng" algn="ctr">
                      <a:solidFill>
                        <a:schemeClr val="tx1"/>
                      </a:solidFill>
                      <a:prstDash val="solid"/>
                      <a:round/>
                      <a:headEnd type="none" w="med" len="med"/>
                      <a:tailEnd type="none" w="med" len="med"/>
                    </a:lnT>
                    <a:solidFill>
                      <a:srgbClr val="FFFFFF"/>
                    </a:solidFill>
                  </a:tcPr>
                </a:tc>
                <a:tc>
                  <a:txBody>
                    <a:bodyPr/>
                    <a:lstStyle/>
                    <a:p>
                      <a:pPr algn="ctr"/>
                      <a:r>
                        <a:rPr lang="en-US" dirty="0" smtClean="0"/>
                        <a:t>$72.82</a:t>
                      </a:r>
                      <a:endParaRPr 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FFFFFF"/>
                    </a:solidFill>
                  </a:tcPr>
                </a:tc>
              </a:tr>
              <a:tr h="509811">
                <a:tc>
                  <a:txBody>
                    <a:bodyPr/>
                    <a:lstStyle/>
                    <a:p>
                      <a:r>
                        <a:rPr lang="en-US" dirty="0" smtClean="0"/>
                        <a:t>Water</a:t>
                      </a:r>
                      <a:endParaRPr lang="en-US" dirty="0"/>
                    </a:p>
                  </a:txBody>
                  <a:tcPr>
                    <a:lnL w="12700" cap="flat" cmpd="sng" algn="ctr">
                      <a:solidFill>
                        <a:schemeClr val="tx1"/>
                      </a:solidFill>
                      <a:prstDash val="solid"/>
                      <a:round/>
                      <a:headEnd type="none" w="med" len="med"/>
                      <a:tailEnd type="none" w="med" len="med"/>
                    </a:lnL>
                    <a:solidFill>
                      <a:srgbClr val="FCF6E0"/>
                    </a:solidFill>
                  </a:tcPr>
                </a:tc>
                <a:tc>
                  <a:txBody>
                    <a:bodyPr/>
                    <a:lstStyle/>
                    <a:p>
                      <a:pPr algn="ctr"/>
                      <a:r>
                        <a:rPr lang="en-US" dirty="0" smtClean="0"/>
                        <a:t>$74.60</a:t>
                      </a:r>
                      <a:endParaRPr lang="en-US" dirty="0"/>
                    </a:p>
                  </a:txBody>
                  <a:tcPr>
                    <a:solidFill>
                      <a:srgbClr val="FCF6E0"/>
                    </a:solidFill>
                  </a:tcPr>
                </a:tc>
                <a:tc>
                  <a:txBody>
                    <a:bodyPr/>
                    <a:lstStyle/>
                    <a:p>
                      <a:pPr algn="ctr"/>
                      <a:r>
                        <a:rPr lang="en-US" dirty="0" smtClean="0"/>
                        <a:t>$73.09</a:t>
                      </a:r>
                      <a:endParaRPr lang="en-US" dirty="0"/>
                    </a:p>
                  </a:txBody>
                  <a:tcPr>
                    <a:lnR w="12700" cap="flat" cmpd="sng" algn="ctr">
                      <a:solidFill>
                        <a:schemeClr val="tx1"/>
                      </a:solidFill>
                      <a:prstDash val="solid"/>
                      <a:round/>
                      <a:headEnd type="none" w="med" len="med"/>
                      <a:tailEnd type="none" w="med" len="med"/>
                    </a:lnR>
                    <a:solidFill>
                      <a:srgbClr val="FCF6E0"/>
                    </a:solidFill>
                  </a:tcPr>
                </a:tc>
              </a:tr>
              <a:tr h="509811">
                <a:tc>
                  <a:txBody>
                    <a:bodyPr/>
                    <a:lstStyle/>
                    <a:p>
                      <a:r>
                        <a:rPr lang="en-US" dirty="0" smtClean="0"/>
                        <a:t>Wastewater**</a:t>
                      </a:r>
                      <a:endParaRPr lang="en-US" dirty="0"/>
                    </a:p>
                  </a:txBody>
                  <a:tcPr>
                    <a:lnL w="12700" cap="flat" cmpd="sng" algn="ctr">
                      <a:solidFill>
                        <a:schemeClr val="tx1"/>
                      </a:solidFill>
                      <a:prstDash val="solid"/>
                      <a:round/>
                      <a:headEnd type="none" w="med" len="med"/>
                      <a:tailEnd type="none" w="med" len="med"/>
                    </a:lnL>
                    <a:solidFill>
                      <a:srgbClr val="FFFFFF"/>
                    </a:solidFill>
                  </a:tcPr>
                </a:tc>
                <a:tc>
                  <a:txBody>
                    <a:bodyPr/>
                    <a:lstStyle/>
                    <a:p>
                      <a:pPr algn="ctr"/>
                      <a:r>
                        <a:rPr lang="en-US" dirty="0" smtClean="0"/>
                        <a:t>$12.14</a:t>
                      </a:r>
                      <a:endParaRPr lang="en-US" dirty="0"/>
                    </a:p>
                  </a:txBody>
                  <a:tcPr>
                    <a:solidFill>
                      <a:srgbClr val="FFFFFF"/>
                    </a:solidFill>
                  </a:tcPr>
                </a:tc>
                <a:tc>
                  <a:txBody>
                    <a:bodyPr/>
                    <a:lstStyle/>
                    <a:p>
                      <a:pPr algn="ctr"/>
                      <a:r>
                        <a:rPr lang="en-US" dirty="0" smtClean="0"/>
                        <a:t>$20.73</a:t>
                      </a:r>
                      <a:endParaRPr lang="en-US" dirty="0"/>
                    </a:p>
                  </a:txBody>
                  <a:tcPr>
                    <a:lnR w="12700" cap="flat" cmpd="sng" algn="ctr">
                      <a:solidFill>
                        <a:schemeClr val="tx1"/>
                      </a:solidFill>
                      <a:prstDash val="solid"/>
                      <a:round/>
                      <a:headEnd type="none" w="med" len="med"/>
                      <a:tailEnd type="none" w="med" len="med"/>
                    </a:lnR>
                    <a:solidFill>
                      <a:srgbClr val="FFFFFF"/>
                    </a:solidFill>
                  </a:tcPr>
                </a:tc>
              </a:tr>
              <a:tr h="509811">
                <a:tc>
                  <a:txBody>
                    <a:bodyPr/>
                    <a:lstStyle/>
                    <a:p>
                      <a:pPr algn="r"/>
                      <a:r>
                        <a:rPr lang="en-US" b="1" dirty="0" smtClean="0"/>
                        <a:t>Total</a:t>
                      </a:r>
                      <a:endParaRPr lang="en-US" b="1"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FCF6E0"/>
                    </a:solidFill>
                  </a:tcPr>
                </a:tc>
                <a:tc>
                  <a:txBody>
                    <a:bodyPr/>
                    <a:lstStyle/>
                    <a:p>
                      <a:pPr algn="ctr"/>
                      <a:r>
                        <a:rPr lang="en-US" b="1" dirty="0" smtClean="0"/>
                        <a:t>$162.63</a:t>
                      </a:r>
                      <a:endParaRPr lang="en-US" b="1" dirty="0"/>
                    </a:p>
                  </a:txBody>
                  <a:tcPr>
                    <a:lnB w="12700" cap="flat" cmpd="sng" algn="ctr">
                      <a:solidFill>
                        <a:schemeClr val="tx1"/>
                      </a:solidFill>
                      <a:prstDash val="solid"/>
                      <a:round/>
                      <a:headEnd type="none" w="med" len="med"/>
                      <a:tailEnd type="none" w="med" len="med"/>
                    </a:lnB>
                    <a:solidFill>
                      <a:srgbClr val="FCF6E0"/>
                    </a:solidFill>
                  </a:tcPr>
                </a:tc>
                <a:tc>
                  <a:txBody>
                    <a:bodyPr/>
                    <a:lstStyle/>
                    <a:p>
                      <a:pPr algn="ctr"/>
                      <a:r>
                        <a:rPr lang="en-US" b="1" dirty="0" smtClean="0"/>
                        <a:t>$166.64</a:t>
                      </a:r>
                      <a:endParaRPr lang="en-US" b="1"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CF6E0"/>
                    </a:solidFill>
                  </a:tcPr>
                </a:tc>
              </a:tr>
            </a:tbl>
          </a:graphicData>
        </a:graphic>
      </p:graphicFrame>
      <p:sp>
        <p:nvSpPr>
          <p:cNvPr id="4" name="TextBox 3"/>
          <p:cNvSpPr txBox="1"/>
          <p:nvPr/>
        </p:nvSpPr>
        <p:spPr>
          <a:xfrm>
            <a:off x="1752600" y="4876800"/>
            <a:ext cx="3276600" cy="646331"/>
          </a:xfrm>
          <a:prstGeom prst="rect">
            <a:avLst/>
          </a:prstGeom>
          <a:noFill/>
        </p:spPr>
        <p:txBody>
          <a:bodyPr wrap="square" rtlCol="0">
            <a:spAutoFit/>
          </a:bodyPr>
          <a:lstStyle/>
          <a:p>
            <a:pPr>
              <a:buNone/>
            </a:pPr>
            <a:r>
              <a:rPr lang="en-US" dirty="0" smtClean="0">
                <a:solidFill>
                  <a:schemeClr val="tx1"/>
                </a:solidFill>
                <a:effectLst/>
              </a:rPr>
              <a:t> * Based </a:t>
            </a:r>
            <a:r>
              <a:rPr lang="en-US" dirty="0" smtClean="0">
                <a:solidFill>
                  <a:schemeClr val="tx1"/>
                </a:solidFill>
                <a:effectLst/>
              </a:rPr>
              <a:t>on average </a:t>
            </a:r>
            <a:r>
              <a:rPr lang="en-US" dirty="0" smtClean="0">
                <a:solidFill>
                  <a:schemeClr val="tx1"/>
                </a:solidFill>
                <a:effectLst/>
              </a:rPr>
              <a:t>use</a:t>
            </a:r>
          </a:p>
          <a:p>
            <a:pPr>
              <a:buNone/>
            </a:pPr>
            <a:r>
              <a:rPr lang="en-US" dirty="0" smtClean="0">
                <a:solidFill>
                  <a:schemeClr val="tx1"/>
                </a:solidFill>
                <a:effectLst/>
              </a:rPr>
              <a:t>** Single Family Residential</a:t>
            </a:r>
            <a:endParaRPr lang="en-US" dirty="0">
              <a:solidFill>
                <a:schemeClr val="tx1"/>
              </a:solidFill>
              <a:effectLst/>
            </a:endParaRPr>
          </a:p>
        </p:txBody>
      </p:sp>
    </p:spTree>
    <p:extLst>
      <p:ext uri="{BB962C8B-B14F-4D97-AF65-F5344CB8AC3E}">
        <p14:creationId xmlns:p14="http://schemas.microsoft.com/office/powerpoint/2010/main" val="7121702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6C13F22-5A17-4BA9-8E28-A4B8D7257DDE}"/>
              </a:ext>
            </a:extLst>
          </p:cNvPr>
          <p:cNvSpPr>
            <a:spLocks noGrp="1"/>
          </p:cNvSpPr>
          <p:nvPr>
            <p:ph type="title"/>
          </p:nvPr>
        </p:nvSpPr>
        <p:spPr>
          <a:xfrm>
            <a:off x="10682" y="152400"/>
            <a:ext cx="9144000" cy="12192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algn="ctr">
              <a:buFont typeface="Wingdings" pitchFamily="2" charset="2"/>
              <a:buNone/>
            </a:pPr>
            <a:r>
              <a:rPr lang="en-US" sz="3200" kern="1200" dirty="0" smtClean="0"/>
              <a:t>Summary of </a:t>
            </a:r>
            <a:r>
              <a:rPr lang="en-US" sz="3200" kern="1200" dirty="0" smtClean="0"/>
              <a:t>Residential </a:t>
            </a:r>
            <a:r>
              <a:rPr lang="en-US" sz="3200" kern="1200" dirty="0" smtClean="0"/>
              <a:t>Rates:</a:t>
            </a:r>
            <a:br>
              <a:rPr lang="en-US" sz="3200" kern="1200" dirty="0" smtClean="0"/>
            </a:br>
            <a:r>
              <a:rPr lang="en-US" sz="3200" i="1" kern="1200" dirty="0" smtClean="0"/>
              <a:t>Before &amp; After</a:t>
            </a:r>
            <a:endParaRPr lang="en-US" sz="3200" i="1" kern="1200" dirty="0"/>
          </a:p>
        </p:txBody>
      </p:sp>
      <p:sp>
        <p:nvSpPr>
          <p:cNvPr id="5" name="Slide Number Placeholder 4">
            <a:extLst>
              <a:ext uri="{FF2B5EF4-FFF2-40B4-BE49-F238E27FC236}">
                <a16:creationId xmlns="" xmlns:a16="http://schemas.microsoft.com/office/drawing/2014/main" id="{B608124B-BED7-4014-9413-83262ECC823E}"/>
              </a:ext>
            </a:extLst>
          </p:cNvPr>
          <p:cNvSpPr>
            <a:spLocks noGrp="1"/>
          </p:cNvSpPr>
          <p:nvPr>
            <p:ph type="sldNum" sz="quarter" idx="12"/>
          </p:nvPr>
        </p:nvSpPr>
        <p:spPr>
          <a:xfrm>
            <a:off x="7467600" y="6400800"/>
            <a:ext cx="2133600" cy="457200"/>
          </a:xfrm>
        </p:spPr>
        <p:txBody>
          <a:bodyPr/>
          <a:lstStyle/>
          <a:p>
            <a:pPr>
              <a:buNone/>
              <a:defRPr/>
            </a:pPr>
            <a:r>
              <a:rPr lang="en-US" dirty="0">
                <a:solidFill>
                  <a:srgbClr val="000000"/>
                </a:solidFill>
                <a:effectLst/>
              </a:rPr>
              <a:t>Slide </a:t>
            </a:r>
            <a:fld id="{E13BE581-8502-4F0D-A97A-88170EC402A8}" type="slidenum">
              <a:rPr lang="en-US" smtClean="0">
                <a:solidFill>
                  <a:srgbClr val="000000"/>
                </a:solidFill>
                <a:effectLst/>
              </a:rPr>
              <a:pPr>
                <a:buNone/>
                <a:defRPr/>
              </a:pPr>
              <a:t>59</a:t>
            </a:fld>
            <a:endParaRPr lang="en-US" dirty="0">
              <a:solidFill>
                <a:srgbClr val="000000"/>
              </a:solidFill>
              <a:effectLst/>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1100" y="1295400"/>
            <a:ext cx="6883400" cy="5176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71762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ltLang="en-US" sz="3600" dirty="0"/>
              <a:t>Proposed Budget</a:t>
            </a:r>
          </a:p>
        </p:txBody>
      </p:sp>
      <p:pic>
        <p:nvPicPr>
          <p:cNvPr id="18436" name="Picture 6" descr="GWP_Logo_White.png                                             000FB06DOneTouch4 Plus-1               7C2604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0650" y="260350"/>
            <a:ext cx="1109663"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Slide Number Placeholder 5"/>
          <p:cNvSpPr txBox="1">
            <a:spLocks/>
          </p:cNvSpPr>
          <p:nvPr/>
        </p:nvSpPr>
        <p:spPr bwMode="auto">
          <a:xfrm>
            <a:off x="7010400" y="64008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rgbClr val="111111"/>
                </a:solidFill>
                <a:latin typeface="Avenir LT Std 45 Book" pitchFamily="34" charset="0"/>
              </a:defRPr>
            </a:lvl1pPr>
            <a:lvl2pPr marL="742950" indent="-285750" eaLnBrk="0" hangingPunct="0">
              <a:spcBef>
                <a:spcPct val="20000"/>
              </a:spcBef>
              <a:buChar char="–"/>
              <a:defRPr sz="2800">
                <a:solidFill>
                  <a:srgbClr val="111111"/>
                </a:solidFill>
                <a:latin typeface="Avenir LT Std 45 Book" pitchFamily="34" charset="0"/>
              </a:defRPr>
            </a:lvl2pPr>
            <a:lvl3pPr marL="1143000" indent="-228600" eaLnBrk="0" hangingPunct="0">
              <a:spcBef>
                <a:spcPct val="20000"/>
              </a:spcBef>
              <a:buChar char="•"/>
              <a:defRPr sz="2400">
                <a:solidFill>
                  <a:srgbClr val="111111"/>
                </a:solidFill>
                <a:latin typeface="Avenir LT Std 45 Book" pitchFamily="34" charset="0"/>
              </a:defRPr>
            </a:lvl3pPr>
            <a:lvl4pPr marL="1600200" indent="-228600" eaLnBrk="0" hangingPunct="0">
              <a:spcBef>
                <a:spcPct val="20000"/>
              </a:spcBef>
              <a:buChar char="–"/>
              <a:defRPr sz="2000">
                <a:solidFill>
                  <a:srgbClr val="111111"/>
                </a:solidFill>
                <a:latin typeface="Avenir LT Std 45 Book" pitchFamily="34" charset="0"/>
              </a:defRPr>
            </a:lvl4pPr>
            <a:lvl5pPr marL="2057400" indent="-228600" eaLnBrk="0" hangingPunct="0">
              <a:spcBef>
                <a:spcPct val="20000"/>
              </a:spcBef>
              <a:buChar char="»"/>
              <a:defRPr sz="2000">
                <a:solidFill>
                  <a:srgbClr val="111111"/>
                </a:solidFill>
                <a:latin typeface="Avenir LT Std 45 Book" pitchFamily="34" charset="0"/>
              </a:defRPr>
            </a:lvl5pPr>
            <a:lvl6pPr marL="2514600" indent="-228600" eaLnBrk="0" fontAlgn="base" hangingPunct="0">
              <a:spcBef>
                <a:spcPct val="20000"/>
              </a:spcBef>
              <a:spcAft>
                <a:spcPct val="0"/>
              </a:spcAft>
              <a:buChar char="»"/>
              <a:defRPr sz="2000">
                <a:solidFill>
                  <a:srgbClr val="111111"/>
                </a:solidFill>
                <a:latin typeface="Avenir LT Std 45 Book" pitchFamily="34" charset="0"/>
              </a:defRPr>
            </a:lvl6pPr>
            <a:lvl7pPr marL="2971800" indent="-228600" eaLnBrk="0" fontAlgn="base" hangingPunct="0">
              <a:spcBef>
                <a:spcPct val="20000"/>
              </a:spcBef>
              <a:spcAft>
                <a:spcPct val="0"/>
              </a:spcAft>
              <a:buChar char="»"/>
              <a:defRPr sz="2000">
                <a:solidFill>
                  <a:srgbClr val="111111"/>
                </a:solidFill>
                <a:latin typeface="Avenir LT Std 45 Book" pitchFamily="34" charset="0"/>
              </a:defRPr>
            </a:lvl7pPr>
            <a:lvl8pPr marL="3429000" indent="-228600" eaLnBrk="0" fontAlgn="base" hangingPunct="0">
              <a:spcBef>
                <a:spcPct val="20000"/>
              </a:spcBef>
              <a:spcAft>
                <a:spcPct val="0"/>
              </a:spcAft>
              <a:buChar char="»"/>
              <a:defRPr sz="2000">
                <a:solidFill>
                  <a:srgbClr val="111111"/>
                </a:solidFill>
                <a:latin typeface="Avenir LT Std 45 Book" pitchFamily="34" charset="0"/>
              </a:defRPr>
            </a:lvl8pPr>
            <a:lvl9pPr marL="3886200" indent="-228600" eaLnBrk="0" fontAlgn="base" hangingPunct="0">
              <a:spcBef>
                <a:spcPct val="20000"/>
              </a:spcBef>
              <a:spcAft>
                <a:spcPct val="0"/>
              </a:spcAft>
              <a:buChar char="»"/>
              <a:defRPr sz="2000">
                <a:solidFill>
                  <a:srgbClr val="111111"/>
                </a:solidFill>
                <a:latin typeface="Avenir LT Std 45 Book" pitchFamily="34" charset="0"/>
              </a:defRPr>
            </a:lvl9pPr>
          </a:lstStyle>
          <a:p>
            <a:pPr algn="ctr" eaLnBrk="1" hangingPunct="1">
              <a:spcBef>
                <a:spcPct val="0"/>
              </a:spcBef>
              <a:buFontTx/>
              <a:buNone/>
            </a:pPr>
            <a:r>
              <a:rPr lang="en-US" altLang="en-US" sz="1800" dirty="0">
                <a:solidFill>
                  <a:schemeClr val="tx1"/>
                </a:solidFill>
                <a:effectLst/>
                <a:latin typeface="Arial" charset="0"/>
              </a:rPr>
              <a:t>Slide </a:t>
            </a:r>
            <a:fld id="{CEFC6507-A79C-4FA6-B27E-15969202C82F}" type="slidenum">
              <a:rPr lang="en-US" altLang="en-US" sz="1800">
                <a:solidFill>
                  <a:schemeClr val="tx1"/>
                </a:solidFill>
                <a:effectLst/>
                <a:latin typeface="Arial" charset="0"/>
              </a:rPr>
              <a:pPr algn="ctr" eaLnBrk="1" hangingPunct="1">
                <a:spcBef>
                  <a:spcPct val="0"/>
                </a:spcBef>
                <a:buFontTx/>
                <a:buNone/>
              </a:pPr>
              <a:t>6</a:t>
            </a:fld>
            <a:endParaRPr lang="en-US" altLang="en-US" sz="1800" dirty="0">
              <a:solidFill>
                <a:schemeClr val="tx1"/>
              </a:solidFill>
              <a:effectLst/>
              <a:latin typeface="Arial" charset="0"/>
            </a:endParaRPr>
          </a:p>
        </p:txBody>
      </p:sp>
      <p:sp>
        <p:nvSpPr>
          <p:cNvPr id="5" name="Rectangle 4"/>
          <p:cNvSpPr txBox="1">
            <a:spLocks/>
          </p:cNvSpPr>
          <p:nvPr/>
        </p:nvSpPr>
        <p:spPr bwMode="auto">
          <a:xfrm>
            <a:off x="457200" y="1514128"/>
            <a:ext cx="8229600" cy="4734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111111"/>
                </a:solidFill>
                <a:latin typeface="+mn-lt"/>
                <a:ea typeface="+mn-ea"/>
                <a:cs typeface="+mn-cs"/>
              </a:defRPr>
            </a:lvl1pPr>
            <a:lvl2pPr marL="742950" indent="-285750" algn="l" rtl="0" eaLnBrk="0" fontAlgn="base" hangingPunct="0">
              <a:spcBef>
                <a:spcPct val="20000"/>
              </a:spcBef>
              <a:spcAft>
                <a:spcPct val="0"/>
              </a:spcAft>
              <a:buChar char="–"/>
              <a:defRPr sz="2800">
                <a:solidFill>
                  <a:srgbClr val="111111"/>
                </a:solidFill>
                <a:latin typeface="+mn-lt"/>
              </a:defRPr>
            </a:lvl2pPr>
            <a:lvl3pPr marL="1143000" indent="-228600" algn="l" rtl="0" eaLnBrk="0" fontAlgn="base" hangingPunct="0">
              <a:spcBef>
                <a:spcPct val="20000"/>
              </a:spcBef>
              <a:spcAft>
                <a:spcPct val="0"/>
              </a:spcAft>
              <a:buChar char="•"/>
              <a:defRPr sz="2400">
                <a:solidFill>
                  <a:srgbClr val="111111"/>
                </a:solidFill>
                <a:latin typeface="+mn-lt"/>
              </a:defRPr>
            </a:lvl3pPr>
            <a:lvl4pPr marL="1600200" indent="-228600" algn="l" rtl="0" eaLnBrk="0" fontAlgn="base" hangingPunct="0">
              <a:spcBef>
                <a:spcPct val="20000"/>
              </a:spcBef>
              <a:spcAft>
                <a:spcPct val="0"/>
              </a:spcAft>
              <a:buChar char="–"/>
              <a:defRPr sz="2000">
                <a:solidFill>
                  <a:srgbClr val="111111"/>
                </a:solidFill>
                <a:latin typeface="+mn-lt"/>
              </a:defRPr>
            </a:lvl4pPr>
            <a:lvl5pPr marL="2057400" indent="-228600" algn="l" rtl="0" eaLnBrk="0" fontAlgn="base" hangingPunct="0">
              <a:spcBef>
                <a:spcPct val="20000"/>
              </a:spcBef>
              <a:spcAft>
                <a:spcPct val="0"/>
              </a:spcAft>
              <a:buChar char="»"/>
              <a:defRPr sz="2000">
                <a:solidFill>
                  <a:srgbClr val="111111"/>
                </a:solidFill>
                <a:latin typeface="+mn-lt"/>
              </a:defRPr>
            </a:lvl5pPr>
            <a:lvl6pPr marL="2514600" indent="-228600" algn="l" rtl="0" fontAlgn="base">
              <a:spcBef>
                <a:spcPct val="20000"/>
              </a:spcBef>
              <a:spcAft>
                <a:spcPct val="0"/>
              </a:spcAft>
              <a:buChar char="»"/>
              <a:defRPr sz="2000">
                <a:solidFill>
                  <a:srgbClr val="111111"/>
                </a:solidFill>
                <a:latin typeface="+mn-lt"/>
              </a:defRPr>
            </a:lvl6pPr>
            <a:lvl7pPr marL="2971800" indent="-228600" algn="l" rtl="0" fontAlgn="base">
              <a:spcBef>
                <a:spcPct val="20000"/>
              </a:spcBef>
              <a:spcAft>
                <a:spcPct val="0"/>
              </a:spcAft>
              <a:buChar char="»"/>
              <a:defRPr sz="2000">
                <a:solidFill>
                  <a:srgbClr val="111111"/>
                </a:solidFill>
                <a:latin typeface="+mn-lt"/>
              </a:defRPr>
            </a:lvl7pPr>
            <a:lvl8pPr marL="3429000" indent="-228600" algn="l" rtl="0" fontAlgn="base">
              <a:spcBef>
                <a:spcPct val="20000"/>
              </a:spcBef>
              <a:spcAft>
                <a:spcPct val="0"/>
              </a:spcAft>
              <a:buChar char="»"/>
              <a:defRPr sz="2000">
                <a:solidFill>
                  <a:srgbClr val="111111"/>
                </a:solidFill>
                <a:latin typeface="+mn-lt"/>
              </a:defRPr>
            </a:lvl8pPr>
            <a:lvl9pPr marL="3886200" indent="-228600" algn="l" rtl="0" fontAlgn="base">
              <a:spcBef>
                <a:spcPct val="20000"/>
              </a:spcBef>
              <a:spcAft>
                <a:spcPct val="0"/>
              </a:spcAft>
              <a:buChar char="»"/>
              <a:defRPr sz="2000">
                <a:solidFill>
                  <a:srgbClr val="111111"/>
                </a:solidFill>
                <a:latin typeface="+mn-lt"/>
              </a:defRPr>
            </a:lvl9pPr>
          </a:lstStyle>
          <a:p>
            <a:pPr marL="457200" indent="-457200" eaLnBrk="1" hangingPunct="1"/>
            <a:endParaRPr lang="en-US" altLang="en-US" sz="2800" kern="0" dirty="0">
              <a:latin typeface="Calibri" pitchFamily="34" charset="0"/>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 y="1657349"/>
            <a:ext cx="8595360" cy="2954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459848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304800"/>
            <a:ext cx="8534400" cy="6096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algn="ctr"/>
            <a:r>
              <a:rPr lang="en-US" altLang="en-US" sz="3600" dirty="0" smtClean="0">
                <a:latin typeface="Avenir LT Std 65 Medium"/>
              </a:rPr>
              <a:t>Utility </a:t>
            </a:r>
            <a:r>
              <a:rPr lang="en-US" altLang="en-US" sz="3600" smtClean="0">
                <a:latin typeface="Avenir LT Std 65 Medium"/>
              </a:rPr>
              <a:t>Rates Meeting </a:t>
            </a:r>
            <a:r>
              <a:rPr lang="en-US" altLang="en-US" sz="3600" dirty="0">
                <a:latin typeface="Avenir LT Std 65 Medium"/>
              </a:rPr>
              <a:t>Schedule</a:t>
            </a:r>
          </a:p>
        </p:txBody>
      </p:sp>
      <p:sp>
        <p:nvSpPr>
          <p:cNvPr id="5" name="Slide Number Placeholder 4"/>
          <p:cNvSpPr>
            <a:spLocks noGrp="1"/>
          </p:cNvSpPr>
          <p:nvPr>
            <p:ph type="sldNum" sz="quarter" idx="12"/>
          </p:nvPr>
        </p:nvSpPr>
        <p:spPr>
          <a:xfrm>
            <a:off x="7467600" y="6410325"/>
            <a:ext cx="2133600" cy="457200"/>
          </a:xfrm>
        </p:spPr>
        <p:txBody>
          <a:bodyPr/>
          <a:lstStyle/>
          <a:p>
            <a:pPr>
              <a:buNone/>
              <a:defRPr/>
            </a:pPr>
            <a:r>
              <a:rPr lang="en-US" dirty="0">
                <a:solidFill>
                  <a:srgbClr val="000000"/>
                </a:solidFill>
                <a:effectLst/>
              </a:rPr>
              <a:t>Slide </a:t>
            </a:r>
            <a:fld id="{E13BE581-8502-4F0D-A97A-88170EC402A8}" type="slidenum">
              <a:rPr lang="en-US" smtClean="0">
                <a:solidFill>
                  <a:srgbClr val="000000"/>
                </a:solidFill>
                <a:effectLst/>
              </a:rPr>
              <a:pPr>
                <a:buNone/>
                <a:defRPr/>
              </a:pPr>
              <a:t>60</a:t>
            </a:fld>
            <a:endParaRPr lang="en-US" dirty="0">
              <a:solidFill>
                <a:srgbClr val="000000"/>
              </a:solidFill>
              <a:effectLst/>
            </a:endParaRPr>
          </a:p>
        </p:txBody>
      </p:sp>
      <p:sp>
        <p:nvSpPr>
          <p:cNvPr id="6" name="TextBox 5"/>
          <p:cNvSpPr txBox="1"/>
          <p:nvPr/>
        </p:nvSpPr>
        <p:spPr>
          <a:xfrm>
            <a:off x="238123" y="1447800"/>
            <a:ext cx="9058275" cy="4862870"/>
          </a:xfrm>
          <a:prstGeom prst="rect">
            <a:avLst/>
          </a:prstGeom>
          <a:noFill/>
        </p:spPr>
        <p:txBody>
          <a:bodyPr wrap="square" rtlCol="0">
            <a:spAutoFit/>
          </a:bodyPr>
          <a:lstStyle/>
          <a:p>
            <a:pPr marL="285750" indent="-285750" algn="l">
              <a:buClr>
                <a:srgbClr val="0070C0"/>
              </a:buClr>
              <a:buSzPct val="150000"/>
              <a:buFont typeface="Wingdings" panose="05000000000000000000" pitchFamily="2" charset="2"/>
              <a:buChar char="ü"/>
              <a:tabLst>
                <a:tab pos="1941513" algn="l"/>
              </a:tabLst>
            </a:pPr>
            <a:r>
              <a:rPr lang="en-US" sz="2000" dirty="0">
                <a:solidFill>
                  <a:srgbClr val="0070C0"/>
                </a:solidFill>
                <a:effectLst/>
              </a:rPr>
              <a:t>May 2, </a:t>
            </a:r>
            <a:r>
              <a:rPr lang="en-US" sz="2000" dirty="0" smtClean="0">
                <a:solidFill>
                  <a:srgbClr val="0070C0"/>
                </a:solidFill>
                <a:effectLst/>
              </a:rPr>
              <a:t>Community </a:t>
            </a:r>
            <a:r>
              <a:rPr lang="en-US" sz="2000" dirty="0">
                <a:solidFill>
                  <a:srgbClr val="0070C0"/>
                </a:solidFill>
                <a:effectLst/>
              </a:rPr>
              <a:t>Meeting at Adult Recreation </a:t>
            </a:r>
            <a:r>
              <a:rPr lang="en-US" sz="2000" dirty="0" smtClean="0">
                <a:solidFill>
                  <a:srgbClr val="0070C0"/>
                </a:solidFill>
                <a:effectLst/>
              </a:rPr>
              <a:t>Center</a:t>
            </a:r>
          </a:p>
          <a:p>
            <a:pPr algn="l">
              <a:buClr>
                <a:srgbClr val="0070C0"/>
              </a:buClr>
              <a:buSzPct val="150000"/>
              <a:buNone/>
              <a:tabLst>
                <a:tab pos="1941513" algn="l"/>
              </a:tabLst>
            </a:pPr>
            <a:endParaRPr lang="en-US" sz="2000" dirty="0">
              <a:solidFill>
                <a:srgbClr val="0070C0"/>
              </a:solidFill>
              <a:effectLst/>
            </a:endParaRPr>
          </a:p>
          <a:p>
            <a:pPr marL="285750" indent="-285750" algn="l">
              <a:buClr>
                <a:srgbClr val="0070C0"/>
              </a:buClr>
              <a:buSzPct val="150000"/>
              <a:buFont typeface="Arial" panose="020B0604020202020204" pitchFamily="34" charset="0"/>
              <a:buChar char="•"/>
              <a:tabLst>
                <a:tab pos="1941513" algn="l"/>
              </a:tabLst>
            </a:pPr>
            <a:endParaRPr lang="en-US" sz="2000" dirty="0">
              <a:solidFill>
                <a:srgbClr val="0070C0"/>
              </a:solidFill>
              <a:effectLst/>
            </a:endParaRPr>
          </a:p>
          <a:p>
            <a:pPr marL="285750" indent="-285750" algn="l">
              <a:buClr>
                <a:srgbClr val="0070C0"/>
              </a:buClr>
              <a:buSzPct val="150000"/>
              <a:buFont typeface="Wingdings" panose="05000000000000000000" pitchFamily="2" charset="2"/>
              <a:buChar char="ü"/>
              <a:tabLst>
                <a:tab pos="1941513" algn="l"/>
              </a:tabLst>
            </a:pPr>
            <a:r>
              <a:rPr lang="en-US" sz="2000" dirty="0">
                <a:solidFill>
                  <a:srgbClr val="0070C0"/>
                </a:solidFill>
                <a:effectLst/>
              </a:rPr>
              <a:t>May 3</a:t>
            </a:r>
            <a:r>
              <a:rPr lang="en-US" sz="2000" dirty="0" smtClean="0">
                <a:solidFill>
                  <a:srgbClr val="0070C0"/>
                </a:solidFill>
                <a:effectLst/>
              </a:rPr>
              <a:t>, Community </a:t>
            </a:r>
            <a:r>
              <a:rPr lang="en-US" sz="2000" dirty="0">
                <a:solidFill>
                  <a:srgbClr val="0070C0"/>
                </a:solidFill>
                <a:effectLst/>
              </a:rPr>
              <a:t>Meeting at </a:t>
            </a:r>
            <a:r>
              <a:rPr lang="en-US" sz="2000" dirty="0" err="1">
                <a:solidFill>
                  <a:srgbClr val="0070C0"/>
                </a:solidFill>
                <a:effectLst/>
              </a:rPr>
              <a:t>Sparr</a:t>
            </a:r>
            <a:r>
              <a:rPr lang="en-US" sz="2000" dirty="0">
                <a:solidFill>
                  <a:srgbClr val="0070C0"/>
                </a:solidFill>
                <a:effectLst/>
              </a:rPr>
              <a:t> Heights Senior </a:t>
            </a:r>
            <a:r>
              <a:rPr lang="en-US" sz="2000" dirty="0" smtClean="0">
                <a:solidFill>
                  <a:srgbClr val="0070C0"/>
                </a:solidFill>
                <a:effectLst/>
              </a:rPr>
              <a:t>Center</a:t>
            </a:r>
          </a:p>
          <a:p>
            <a:pPr algn="l">
              <a:buClr>
                <a:srgbClr val="0070C0"/>
              </a:buClr>
              <a:buSzPct val="150000"/>
              <a:buNone/>
              <a:tabLst>
                <a:tab pos="1941513" algn="l"/>
              </a:tabLst>
            </a:pPr>
            <a:endParaRPr lang="en-US" sz="2000" dirty="0" smtClean="0">
              <a:solidFill>
                <a:srgbClr val="0070C0"/>
              </a:solidFill>
              <a:effectLst/>
            </a:endParaRPr>
          </a:p>
          <a:p>
            <a:pPr marL="285750" indent="-285750" algn="l">
              <a:buClr>
                <a:srgbClr val="0070C0"/>
              </a:buClr>
              <a:buSzPct val="150000"/>
              <a:buFont typeface="Arial" panose="020B0604020202020204" pitchFamily="34" charset="0"/>
              <a:buChar char="•"/>
              <a:tabLst>
                <a:tab pos="1941513" algn="l"/>
              </a:tabLst>
            </a:pPr>
            <a:endParaRPr lang="en-US" sz="2000" dirty="0" smtClean="0">
              <a:solidFill>
                <a:srgbClr val="0070C0"/>
              </a:solidFill>
              <a:effectLst/>
            </a:endParaRPr>
          </a:p>
          <a:p>
            <a:pPr marL="285750" indent="-285750">
              <a:buClr>
                <a:srgbClr val="0070C0"/>
              </a:buClr>
              <a:buSzPct val="150000"/>
              <a:buFont typeface="Wingdings" panose="05000000000000000000" pitchFamily="2" charset="2"/>
              <a:buChar char="ü"/>
              <a:tabLst>
                <a:tab pos="1941513" algn="l"/>
              </a:tabLst>
            </a:pPr>
            <a:r>
              <a:rPr lang="en-US" sz="2000" dirty="0" smtClean="0">
                <a:solidFill>
                  <a:srgbClr val="0070C0"/>
                </a:solidFill>
                <a:effectLst/>
              </a:rPr>
              <a:t>May 8, Budget Study Session  #2</a:t>
            </a:r>
          </a:p>
          <a:p>
            <a:pPr>
              <a:buClr>
                <a:srgbClr val="0070C0"/>
              </a:buClr>
              <a:buSzPct val="150000"/>
              <a:buNone/>
              <a:tabLst>
                <a:tab pos="1941513" algn="l"/>
              </a:tabLst>
            </a:pPr>
            <a:r>
              <a:rPr lang="en-US" sz="2000" dirty="0" smtClean="0">
                <a:solidFill>
                  <a:srgbClr val="0070C0"/>
                </a:solidFill>
                <a:effectLst/>
              </a:rPr>
              <a:t> </a:t>
            </a:r>
          </a:p>
          <a:p>
            <a:pPr algn="l">
              <a:buClr>
                <a:srgbClr val="0070C0"/>
              </a:buClr>
              <a:buSzPct val="150000"/>
              <a:buNone/>
              <a:tabLst>
                <a:tab pos="1941513" algn="l"/>
              </a:tabLst>
            </a:pPr>
            <a:endParaRPr lang="en-US" sz="2000" dirty="0">
              <a:solidFill>
                <a:schemeClr val="tx1"/>
              </a:solidFill>
            </a:endParaRPr>
          </a:p>
          <a:p>
            <a:pPr marL="342900" indent="-342900" eaLnBrk="1" hangingPunct="1">
              <a:lnSpc>
                <a:spcPct val="80000"/>
              </a:lnSpc>
              <a:spcBef>
                <a:spcPts val="600"/>
              </a:spcBef>
              <a:spcAft>
                <a:spcPts val="600"/>
              </a:spcAft>
              <a:buClr>
                <a:srgbClr val="0070C0"/>
              </a:buClr>
              <a:buSzPct val="100000"/>
              <a:buFont typeface="Arial" panose="020B0604020202020204" pitchFamily="34" charset="0"/>
              <a:buChar char="•"/>
              <a:tabLst>
                <a:tab pos="1543050" algn="l"/>
              </a:tabLst>
              <a:defRPr/>
            </a:pPr>
            <a:r>
              <a:rPr lang="en-US" sz="2000" dirty="0">
                <a:solidFill>
                  <a:srgbClr val="0070C0"/>
                </a:solidFill>
                <a:effectLst/>
                <a:latin typeface="+mn-lt"/>
              </a:rPr>
              <a:t>May </a:t>
            </a:r>
            <a:r>
              <a:rPr lang="en-US" sz="2000" dirty="0" smtClean="0">
                <a:solidFill>
                  <a:srgbClr val="0070C0"/>
                </a:solidFill>
                <a:effectLst/>
                <a:latin typeface="+mn-lt"/>
              </a:rPr>
              <a:t>22, Public Hearing, 6:00 p.m.</a:t>
            </a:r>
          </a:p>
          <a:p>
            <a:pPr marL="800100" lvl="1" indent="-342900" eaLnBrk="1" hangingPunct="1">
              <a:lnSpc>
                <a:spcPct val="80000"/>
              </a:lnSpc>
              <a:spcBef>
                <a:spcPts val="600"/>
              </a:spcBef>
              <a:spcAft>
                <a:spcPts val="600"/>
              </a:spcAft>
              <a:buSzPct val="100000"/>
              <a:tabLst>
                <a:tab pos="1543050" algn="l"/>
              </a:tabLst>
              <a:defRPr/>
            </a:pPr>
            <a:r>
              <a:rPr lang="en-US" sz="2000" dirty="0" smtClean="0">
                <a:solidFill>
                  <a:schemeClr val="tx1"/>
                </a:solidFill>
                <a:effectLst/>
                <a:latin typeface="+mn-lt"/>
              </a:rPr>
              <a:t>Prop </a:t>
            </a:r>
            <a:r>
              <a:rPr lang="en-US" sz="2000" dirty="0">
                <a:solidFill>
                  <a:schemeClr val="tx1"/>
                </a:solidFill>
                <a:effectLst/>
                <a:latin typeface="+mn-lt"/>
              </a:rPr>
              <a:t>218 Hearing for New Utility </a:t>
            </a:r>
            <a:r>
              <a:rPr lang="en-US" sz="2000" dirty="0" smtClean="0">
                <a:solidFill>
                  <a:schemeClr val="tx1"/>
                </a:solidFill>
                <a:effectLst/>
                <a:latin typeface="+mn-lt"/>
              </a:rPr>
              <a:t>Rates</a:t>
            </a:r>
          </a:p>
          <a:p>
            <a:pPr marL="800100" lvl="1" indent="-342900" eaLnBrk="1" hangingPunct="1">
              <a:lnSpc>
                <a:spcPct val="80000"/>
              </a:lnSpc>
              <a:spcBef>
                <a:spcPts val="600"/>
              </a:spcBef>
              <a:spcAft>
                <a:spcPts val="600"/>
              </a:spcAft>
              <a:buSzPct val="100000"/>
              <a:tabLst>
                <a:tab pos="1543050" algn="l"/>
              </a:tabLst>
              <a:defRPr/>
            </a:pPr>
            <a:r>
              <a:rPr lang="en-US" sz="2000" dirty="0" smtClean="0">
                <a:solidFill>
                  <a:schemeClr val="tx1"/>
                </a:solidFill>
                <a:effectLst/>
                <a:latin typeface="+mn-lt"/>
              </a:rPr>
              <a:t>Utility Rate Adoption </a:t>
            </a:r>
          </a:p>
          <a:p>
            <a:pPr marL="800100" lvl="1" indent="-342900" eaLnBrk="1" hangingPunct="1">
              <a:lnSpc>
                <a:spcPct val="80000"/>
              </a:lnSpc>
              <a:spcBef>
                <a:spcPts val="600"/>
              </a:spcBef>
              <a:spcAft>
                <a:spcPts val="600"/>
              </a:spcAft>
              <a:buSzPct val="100000"/>
              <a:tabLst>
                <a:tab pos="1543050" algn="l"/>
              </a:tabLst>
              <a:defRPr/>
            </a:pPr>
            <a:endParaRPr lang="en-US" sz="2000" dirty="0">
              <a:solidFill>
                <a:schemeClr val="tx1"/>
              </a:solidFill>
              <a:effectLst/>
              <a:latin typeface="+mn-lt"/>
            </a:endParaRPr>
          </a:p>
          <a:p>
            <a:pPr marL="342900" indent="-342900" eaLnBrk="1" hangingPunct="1">
              <a:lnSpc>
                <a:spcPct val="80000"/>
              </a:lnSpc>
              <a:spcBef>
                <a:spcPts val="1200"/>
              </a:spcBef>
              <a:spcAft>
                <a:spcPts val="600"/>
              </a:spcAft>
              <a:buClr>
                <a:srgbClr val="0070C0"/>
              </a:buClr>
              <a:buSzPct val="100000"/>
              <a:buFont typeface="Arial" panose="020B0604020202020204" pitchFamily="34" charset="0"/>
              <a:buChar char="•"/>
              <a:tabLst>
                <a:tab pos="1543050" algn="l"/>
              </a:tabLst>
              <a:defRPr/>
            </a:pPr>
            <a:r>
              <a:rPr lang="en-US" sz="2000" dirty="0">
                <a:solidFill>
                  <a:srgbClr val="0070C0"/>
                </a:solidFill>
                <a:effectLst/>
                <a:latin typeface="+mn-lt"/>
              </a:rPr>
              <a:t>July 1, </a:t>
            </a:r>
            <a:r>
              <a:rPr lang="en-US" sz="2000" dirty="0" smtClean="0">
                <a:solidFill>
                  <a:srgbClr val="0070C0"/>
                </a:solidFill>
                <a:effectLst/>
                <a:latin typeface="+mn-lt"/>
              </a:rPr>
              <a:t>2018 - Effective </a:t>
            </a:r>
            <a:r>
              <a:rPr lang="en-US" sz="2000" dirty="0">
                <a:solidFill>
                  <a:srgbClr val="0070C0"/>
                </a:solidFill>
                <a:effectLst/>
                <a:latin typeface="+mn-lt"/>
              </a:rPr>
              <a:t>Date of New Rates</a:t>
            </a:r>
          </a:p>
        </p:txBody>
      </p:sp>
    </p:spTree>
    <p:extLst>
      <p:ext uri="{BB962C8B-B14F-4D97-AF65-F5344CB8AC3E}">
        <p14:creationId xmlns:p14="http://schemas.microsoft.com/office/powerpoint/2010/main" val="124601773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3682" name="Rectangle 2"/>
          <p:cNvSpPr>
            <a:spLocks noGrp="1" noChangeArrowheads="1"/>
          </p:cNvSpPr>
          <p:nvPr>
            <p:ph type="title"/>
          </p:nvPr>
        </p:nvSpPr>
        <p:spPr>
          <a:xfrm>
            <a:off x="304800" y="228600"/>
            <a:ext cx="8534400" cy="609600"/>
          </a:xfrm>
        </p:spPr>
        <p:txBody>
          <a:bodyPr/>
          <a:lstStyle/>
          <a:p>
            <a:pPr algn="ctr" eaLnBrk="1" hangingPunct="1">
              <a:defRPr/>
            </a:pPr>
            <a:r>
              <a:rPr lang="en-US" sz="3600" dirty="0">
                <a:solidFill>
                  <a:srgbClr val="0070C0"/>
                </a:solidFill>
                <a:effectLst/>
              </a:rPr>
              <a:t>FY </a:t>
            </a:r>
            <a:r>
              <a:rPr lang="en-US" sz="3600" dirty="0" smtClean="0">
                <a:solidFill>
                  <a:srgbClr val="0070C0"/>
                </a:solidFill>
                <a:effectLst/>
              </a:rPr>
              <a:t>2018-19 </a:t>
            </a:r>
            <a:r>
              <a:rPr lang="en-US" sz="3600" dirty="0">
                <a:solidFill>
                  <a:srgbClr val="0070C0"/>
                </a:solidFill>
                <a:effectLst/>
              </a:rPr>
              <a:t>Budget Adoption Calendar</a:t>
            </a:r>
            <a:endParaRPr lang="en-US" sz="3600" dirty="0" smtClean="0">
              <a:solidFill>
                <a:srgbClr val="0070C0"/>
              </a:solidFill>
              <a:effectLst/>
            </a:endParaRPr>
          </a:p>
        </p:txBody>
      </p:sp>
      <p:sp>
        <p:nvSpPr>
          <p:cNvPr id="1223683" name="Rectangle 3"/>
          <p:cNvSpPr>
            <a:spLocks noGrp="1" noChangeArrowheads="1"/>
          </p:cNvSpPr>
          <p:nvPr>
            <p:ph idx="1"/>
          </p:nvPr>
        </p:nvSpPr>
        <p:spPr>
          <a:xfrm>
            <a:off x="152400" y="762000"/>
            <a:ext cx="8610600" cy="5791200"/>
          </a:xfrm>
        </p:spPr>
        <p:txBody>
          <a:bodyPr/>
          <a:lstStyle/>
          <a:p>
            <a:pPr marL="0" indent="0" eaLnBrk="1" hangingPunct="1">
              <a:lnSpc>
                <a:spcPct val="80000"/>
              </a:lnSpc>
              <a:spcBef>
                <a:spcPts val="0"/>
              </a:spcBef>
              <a:spcAft>
                <a:spcPts val="0"/>
              </a:spcAft>
              <a:buNone/>
              <a:tabLst>
                <a:tab pos="1543050" algn="l"/>
              </a:tabLst>
              <a:defRPr/>
            </a:pPr>
            <a:endParaRPr lang="en-US" sz="1900" dirty="0" smtClean="0">
              <a:solidFill>
                <a:schemeClr val="tx1"/>
              </a:solidFill>
            </a:endParaRPr>
          </a:p>
          <a:p>
            <a:pPr>
              <a:lnSpc>
                <a:spcPct val="80000"/>
              </a:lnSpc>
              <a:spcBef>
                <a:spcPts val="600"/>
              </a:spcBef>
              <a:spcAft>
                <a:spcPts val="600"/>
              </a:spcAft>
              <a:buSzPct val="150000"/>
              <a:buFont typeface="Wingdings" panose="05000000000000000000" pitchFamily="2" charset="2"/>
              <a:buChar char="ü"/>
              <a:tabLst>
                <a:tab pos="1543050" algn="l"/>
              </a:tabLst>
              <a:defRPr/>
            </a:pPr>
            <a:r>
              <a:rPr lang="en-US" sz="1900" dirty="0" smtClean="0"/>
              <a:t>May 1, Budget Study Session #1, 9:00 a.m.</a:t>
            </a:r>
          </a:p>
          <a:p>
            <a:pPr lvl="1">
              <a:lnSpc>
                <a:spcPct val="80000"/>
              </a:lnSpc>
              <a:spcBef>
                <a:spcPts val="600"/>
              </a:spcBef>
              <a:spcAft>
                <a:spcPts val="600"/>
              </a:spcAft>
              <a:buSzPct val="100000"/>
              <a:tabLst>
                <a:tab pos="1543050" algn="l"/>
              </a:tabLst>
              <a:defRPr/>
            </a:pPr>
            <a:r>
              <a:rPr lang="en-US" sz="1900" dirty="0"/>
              <a:t>Proposed General Fund Budget</a:t>
            </a:r>
          </a:p>
          <a:p>
            <a:pPr lvl="1">
              <a:lnSpc>
                <a:spcPct val="80000"/>
              </a:lnSpc>
              <a:spcBef>
                <a:spcPts val="600"/>
              </a:spcBef>
              <a:spcAft>
                <a:spcPts val="600"/>
              </a:spcAft>
              <a:buSzPct val="100000"/>
              <a:tabLst>
                <a:tab pos="1543050" algn="l"/>
              </a:tabLst>
              <a:defRPr/>
            </a:pPr>
            <a:r>
              <a:rPr lang="en-US" sz="1900" dirty="0"/>
              <a:t>Revenue Estimates &amp; Opportunities</a:t>
            </a:r>
          </a:p>
          <a:p>
            <a:pPr lvl="1">
              <a:lnSpc>
                <a:spcPct val="80000"/>
              </a:lnSpc>
              <a:spcBef>
                <a:spcPts val="600"/>
              </a:spcBef>
              <a:spcAft>
                <a:spcPts val="600"/>
              </a:spcAft>
              <a:buSzPct val="100000"/>
              <a:tabLst>
                <a:tab pos="1543050" algn="l"/>
              </a:tabLst>
              <a:defRPr/>
            </a:pPr>
            <a:r>
              <a:rPr lang="en-US" sz="1900" dirty="0"/>
              <a:t>Organizational Profile</a:t>
            </a:r>
          </a:p>
          <a:p>
            <a:pPr lvl="1">
              <a:lnSpc>
                <a:spcPct val="80000"/>
              </a:lnSpc>
              <a:spcBef>
                <a:spcPts val="600"/>
              </a:spcBef>
              <a:spcAft>
                <a:spcPts val="600"/>
              </a:spcAft>
              <a:buSzPct val="100000"/>
              <a:tabLst>
                <a:tab pos="1543050" algn="l"/>
              </a:tabLst>
              <a:defRPr/>
            </a:pPr>
            <a:r>
              <a:rPr lang="en-US" sz="1900" dirty="0"/>
              <a:t>Summary of All Funds by Type</a:t>
            </a:r>
          </a:p>
          <a:p>
            <a:pPr lvl="1">
              <a:lnSpc>
                <a:spcPct val="80000"/>
              </a:lnSpc>
              <a:spcBef>
                <a:spcPts val="600"/>
              </a:spcBef>
              <a:spcAft>
                <a:spcPts val="600"/>
              </a:spcAft>
              <a:buSzPct val="100000"/>
              <a:tabLst>
                <a:tab pos="1543050" algn="l"/>
              </a:tabLst>
              <a:defRPr/>
            </a:pPr>
            <a:r>
              <a:rPr lang="en-US" sz="1900" dirty="0"/>
              <a:t>Department </a:t>
            </a:r>
            <a:r>
              <a:rPr lang="en-US" sz="1900" dirty="0" smtClean="0"/>
              <a:t>Dashboards</a:t>
            </a:r>
          </a:p>
          <a:p>
            <a:pPr>
              <a:lnSpc>
                <a:spcPct val="80000"/>
              </a:lnSpc>
              <a:spcBef>
                <a:spcPts val="1200"/>
              </a:spcBef>
              <a:spcAft>
                <a:spcPts val="600"/>
              </a:spcAft>
              <a:buSzPct val="150000"/>
              <a:buFont typeface="Wingdings" panose="05000000000000000000" pitchFamily="2" charset="2"/>
              <a:buChar char="ü"/>
              <a:tabLst>
                <a:tab pos="1543050" algn="l"/>
              </a:tabLst>
              <a:defRPr/>
            </a:pPr>
            <a:r>
              <a:rPr lang="en-US" sz="1900" dirty="0" smtClean="0"/>
              <a:t>May 8, Budget Study Session #2, 9:00 a.m. </a:t>
            </a:r>
          </a:p>
          <a:p>
            <a:pPr lvl="1">
              <a:lnSpc>
                <a:spcPct val="80000"/>
              </a:lnSpc>
              <a:spcBef>
                <a:spcPts val="600"/>
              </a:spcBef>
              <a:spcAft>
                <a:spcPts val="600"/>
              </a:spcAft>
              <a:tabLst>
                <a:tab pos="1543050" algn="l"/>
              </a:tabLst>
              <a:defRPr/>
            </a:pPr>
            <a:r>
              <a:rPr lang="en-US" sz="1900" dirty="0" smtClean="0"/>
              <a:t>GWP Public Benefits Charge Discussion</a:t>
            </a:r>
          </a:p>
          <a:p>
            <a:pPr lvl="1">
              <a:lnSpc>
                <a:spcPct val="80000"/>
              </a:lnSpc>
              <a:spcBef>
                <a:spcPts val="600"/>
              </a:spcBef>
              <a:spcAft>
                <a:spcPts val="0"/>
              </a:spcAft>
              <a:tabLst>
                <a:tab pos="1543050" algn="l"/>
              </a:tabLst>
              <a:defRPr/>
            </a:pPr>
            <a:r>
              <a:rPr lang="en-US" sz="1900" dirty="0" smtClean="0"/>
              <a:t>Proposed Utility Rate Increases</a:t>
            </a:r>
          </a:p>
          <a:p>
            <a:pPr>
              <a:lnSpc>
                <a:spcPct val="80000"/>
              </a:lnSpc>
              <a:spcBef>
                <a:spcPts val="1200"/>
              </a:spcBef>
              <a:spcAft>
                <a:spcPts val="600"/>
              </a:spcAft>
              <a:tabLst>
                <a:tab pos="1543050" algn="l"/>
              </a:tabLst>
              <a:defRPr/>
            </a:pPr>
            <a:r>
              <a:rPr lang="en-US" sz="1900" dirty="0" smtClean="0"/>
              <a:t>May 15, Budget Study Session #3, 9:00 a.m. </a:t>
            </a:r>
          </a:p>
          <a:p>
            <a:pPr lvl="1">
              <a:lnSpc>
                <a:spcPct val="80000"/>
              </a:lnSpc>
              <a:spcBef>
                <a:spcPts val="600"/>
              </a:spcBef>
              <a:spcAft>
                <a:spcPts val="600"/>
              </a:spcAft>
              <a:tabLst>
                <a:tab pos="1543050" algn="l"/>
              </a:tabLst>
              <a:defRPr/>
            </a:pPr>
            <a:r>
              <a:rPr lang="en-US" sz="1900" dirty="0" smtClean="0">
                <a:solidFill>
                  <a:schemeClr val="tx1"/>
                </a:solidFill>
              </a:rPr>
              <a:t>Proposed Capital Improvement Projects</a:t>
            </a:r>
          </a:p>
          <a:p>
            <a:pPr lvl="1">
              <a:lnSpc>
                <a:spcPct val="80000"/>
              </a:lnSpc>
              <a:spcBef>
                <a:spcPts val="600"/>
              </a:spcBef>
              <a:spcAft>
                <a:spcPts val="0"/>
              </a:spcAft>
              <a:tabLst>
                <a:tab pos="1543050" algn="l"/>
              </a:tabLst>
              <a:defRPr/>
            </a:pPr>
            <a:r>
              <a:rPr lang="en-US" sz="1900" dirty="0" smtClean="0">
                <a:solidFill>
                  <a:schemeClr val="tx1"/>
                </a:solidFill>
              </a:rPr>
              <a:t>Citywide Fee Discussion</a:t>
            </a:r>
          </a:p>
          <a:p>
            <a:pPr>
              <a:lnSpc>
                <a:spcPct val="80000"/>
              </a:lnSpc>
              <a:spcBef>
                <a:spcPts val="1200"/>
              </a:spcBef>
              <a:spcAft>
                <a:spcPts val="600"/>
              </a:spcAft>
              <a:tabLst>
                <a:tab pos="1543050" algn="l"/>
              </a:tabLst>
              <a:defRPr/>
            </a:pPr>
            <a:r>
              <a:rPr lang="en-US" sz="1900" dirty="0" smtClean="0"/>
              <a:t>May </a:t>
            </a:r>
            <a:r>
              <a:rPr lang="en-US" sz="1900" dirty="0"/>
              <a:t>22, Budget Hearing, 6:00 p.m</a:t>
            </a:r>
            <a:r>
              <a:rPr lang="en-US" sz="1900" dirty="0" smtClean="0"/>
              <a:t>.</a:t>
            </a:r>
            <a:endParaRPr lang="en-US" sz="1900" dirty="0">
              <a:solidFill>
                <a:schemeClr val="tx1"/>
              </a:solidFill>
            </a:endParaRPr>
          </a:p>
          <a:p>
            <a:pPr>
              <a:lnSpc>
                <a:spcPct val="80000"/>
              </a:lnSpc>
              <a:spcBef>
                <a:spcPts val="1200"/>
              </a:spcBef>
              <a:spcAft>
                <a:spcPts val="600"/>
              </a:spcAft>
              <a:tabLst>
                <a:tab pos="1543050" algn="l"/>
              </a:tabLst>
              <a:defRPr/>
            </a:pPr>
            <a:r>
              <a:rPr lang="en-US" sz="1900" dirty="0"/>
              <a:t>June 5, Budget Adoption, 6:00 p.m.</a:t>
            </a:r>
          </a:p>
        </p:txBody>
      </p:sp>
      <p:sp>
        <p:nvSpPr>
          <p:cNvPr id="4" name="Slide Number Placeholder 4"/>
          <p:cNvSpPr txBox="1">
            <a:spLocks/>
          </p:cNvSpPr>
          <p:nvPr/>
        </p:nvSpPr>
        <p:spPr>
          <a:xfrm>
            <a:off x="7467600" y="6429375"/>
            <a:ext cx="2133600" cy="457200"/>
          </a:xfrm>
          <a:prstGeom prst="rect">
            <a:avLst/>
          </a:prstGeom>
        </p:spPr>
        <p:txBody>
          <a:bodyPr/>
          <a:lstStyle>
            <a:defPPr>
              <a:defRPr lang="en-US"/>
            </a:defPPr>
            <a:lvl1pPr algn="l" rtl="0" eaLnBrk="0" fontAlgn="base" hangingPunct="0">
              <a:spcBef>
                <a:spcPct val="0"/>
              </a:spcBef>
              <a:spcAft>
                <a:spcPct val="0"/>
              </a:spcAft>
              <a:buFont typeface="Wingdings" pitchFamily="2" charset="2"/>
              <a:buChar char="§"/>
              <a:defRPr kern="1200">
                <a:solidFill>
                  <a:srgbClr val="FFFF00"/>
                </a:solidFill>
                <a:effectLst>
                  <a:outerShdw blurRad="38100" dist="38100" dir="2700000" algn="tl">
                    <a:srgbClr val="000000">
                      <a:alpha val="43137"/>
                    </a:srgbClr>
                  </a:outerShdw>
                </a:effectLst>
                <a:latin typeface="Arial" charset="0"/>
                <a:ea typeface="+mn-ea"/>
                <a:cs typeface="+mn-cs"/>
              </a:defRPr>
            </a:lvl1pPr>
            <a:lvl2pPr marL="457200" algn="l" rtl="0" eaLnBrk="0" fontAlgn="base" hangingPunct="0">
              <a:spcBef>
                <a:spcPct val="0"/>
              </a:spcBef>
              <a:spcAft>
                <a:spcPct val="0"/>
              </a:spcAft>
              <a:buFont typeface="Wingdings" pitchFamily="2" charset="2"/>
              <a:buChar char="§"/>
              <a:defRPr kern="1200">
                <a:solidFill>
                  <a:srgbClr val="FFFF00"/>
                </a:solidFill>
                <a:effectLst>
                  <a:outerShdw blurRad="38100" dist="38100" dir="2700000" algn="tl">
                    <a:srgbClr val="000000">
                      <a:alpha val="43137"/>
                    </a:srgbClr>
                  </a:outerShdw>
                </a:effectLst>
                <a:latin typeface="Arial" charset="0"/>
                <a:ea typeface="+mn-ea"/>
                <a:cs typeface="+mn-cs"/>
              </a:defRPr>
            </a:lvl2pPr>
            <a:lvl3pPr marL="914400" algn="l" rtl="0" eaLnBrk="0" fontAlgn="base" hangingPunct="0">
              <a:spcBef>
                <a:spcPct val="0"/>
              </a:spcBef>
              <a:spcAft>
                <a:spcPct val="0"/>
              </a:spcAft>
              <a:buFont typeface="Wingdings" pitchFamily="2" charset="2"/>
              <a:buChar char="§"/>
              <a:defRPr kern="1200">
                <a:solidFill>
                  <a:srgbClr val="FFFF00"/>
                </a:solidFill>
                <a:effectLst>
                  <a:outerShdw blurRad="38100" dist="38100" dir="2700000" algn="tl">
                    <a:srgbClr val="000000">
                      <a:alpha val="43137"/>
                    </a:srgbClr>
                  </a:outerShdw>
                </a:effectLst>
                <a:latin typeface="Arial" charset="0"/>
                <a:ea typeface="+mn-ea"/>
                <a:cs typeface="+mn-cs"/>
              </a:defRPr>
            </a:lvl3pPr>
            <a:lvl4pPr marL="1371600" algn="l" rtl="0" eaLnBrk="0" fontAlgn="base" hangingPunct="0">
              <a:spcBef>
                <a:spcPct val="0"/>
              </a:spcBef>
              <a:spcAft>
                <a:spcPct val="0"/>
              </a:spcAft>
              <a:buFont typeface="Wingdings" pitchFamily="2" charset="2"/>
              <a:buChar char="§"/>
              <a:defRPr kern="1200">
                <a:solidFill>
                  <a:srgbClr val="FFFF00"/>
                </a:solidFill>
                <a:effectLst>
                  <a:outerShdw blurRad="38100" dist="38100" dir="2700000" algn="tl">
                    <a:srgbClr val="000000">
                      <a:alpha val="43137"/>
                    </a:srgbClr>
                  </a:outerShdw>
                </a:effectLst>
                <a:latin typeface="Arial" charset="0"/>
                <a:ea typeface="+mn-ea"/>
                <a:cs typeface="+mn-cs"/>
              </a:defRPr>
            </a:lvl4pPr>
            <a:lvl5pPr marL="1828800" algn="l" rtl="0" eaLnBrk="0" fontAlgn="base" hangingPunct="0">
              <a:spcBef>
                <a:spcPct val="0"/>
              </a:spcBef>
              <a:spcAft>
                <a:spcPct val="0"/>
              </a:spcAft>
              <a:buFont typeface="Wingdings" pitchFamily="2" charset="2"/>
              <a:buChar char="§"/>
              <a:defRPr kern="1200">
                <a:solidFill>
                  <a:srgbClr val="FFFF00"/>
                </a:solidFill>
                <a:effectLst>
                  <a:outerShdw blurRad="38100" dist="38100" dir="2700000" algn="tl">
                    <a:srgbClr val="000000">
                      <a:alpha val="43137"/>
                    </a:srgbClr>
                  </a:outerShdw>
                </a:effectLst>
                <a:latin typeface="Arial" charset="0"/>
                <a:ea typeface="+mn-ea"/>
                <a:cs typeface="+mn-cs"/>
              </a:defRPr>
            </a:lvl5pPr>
            <a:lvl6pPr marL="2286000" algn="l" defTabSz="914400" rtl="0" eaLnBrk="1" latinLnBrk="0" hangingPunct="1">
              <a:defRPr kern="1200">
                <a:solidFill>
                  <a:srgbClr val="FFFF00"/>
                </a:solidFill>
                <a:effectLst>
                  <a:outerShdw blurRad="38100" dist="38100" dir="2700000" algn="tl">
                    <a:srgbClr val="000000">
                      <a:alpha val="43137"/>
                    </a:srgbClr>
                  </a:outerShdw>
                </a:effectLst>
                <a:latin typeface="Arial" charset="0"/>
                <a:ea typeface="+mn-ea"/>
                <a:cs typeface="+mn-cs"/>
              </a:defRPr>
            </a:lvl6pPr>
            <a:lvl7pPr marL="2743200" algn="l" defTabSz="914400" rtl="0" eaLnBrk="1" latinLnBrk="0" hangingPunct="1">
              <a:defRPr kern="1200">
                <a:solidFill>
                  <a:srgbClr val="FFFF00"/>
                </a:solidFill>
                <a:effectLst>
                  <a:outerShdw blurRad="38100" dist="38100" dir="2700000" algn="tl">
                    <a:srgbClr val="000000">
                      <a:alpha val="43137"/>
                    </a:srgbClr>
                  </a:outerShdw>
                </a:effectLst>
                <a:latin typeface="Arial" charset="0"/>
                <a:ea typeface="+mn-ea"/>
                <a:cs typeface="+mn-cs"/>
              </a:defRPr>
            </a:lvl7pPr>
            <a:lvl8pPr marL="3200400" algn="l" defTabSz="914400" rtl="0" eaLnBrk="1" latinLnBrk="0" hangingPunct="1">
              <a:defRPr kern="1200">
                <a:solidFill>
                  <a:srgbClr val="FFFF00"/>
                </a:solidFill>
                <a:effectLst>
                  <a:outerShdw blurRad="38100" dist="38100" dir="2700000" algn="tl">
                    <a:srgbClr val="000000">
                      <a:alpha val="43137"/>
                    </a:srgbClr>
                  </a:outerShdw>
                </a:effectLst>
                <a:latin typeface="Arial" charset="0"/>
                <a:ea typeface="+mn-ea"/>
                <a:cs typeface="+mn-cs"/>
              </a:defRPr>
            </a:lvl8pPr>
            <a:lvl9pPr marL="3657600" algn="l" defTabSz="914400" rtl="0" eaLnBrk="1" latinLnBrk="0" hangingPunct="1">
              <a:defRPr kern="1200">
                <a:solidFill>
                  <a:srgbClr val="FFFF00"/>
                </a:solidFill>
                <a:effectLst>
                  <a:outerShdw blurRad="38100" dist="38100" dir="2700000" algn="tl">
                    <a:srgbClr val="000000">
                      <a:alpha val="43137"/>
                    </a:srgbClr>
                  </a:outerShdw>
                </a:effectLst>
                <a:latin typeface="Arial" charset="0"/>
                <a:ea typeface="+mn-ea"/>
                <a:cs typeface="+mn-cs"/>
              </a:defRPr>
            </a:lvl9pPr>
          </a:lstStyle>
          <a:p>
            <a:pPr>
              <a:buFont typeface="Wingdings" pitchFamily="2" charset="2"/>
              <a:buNone/>
              <a:defRPr/>
            </a:pPr>
            <a:r>
              <a:rPr lang="en-US" dirty="0" smtClean="0">
                <a:solidFill>
                  <a:srgbClr val="000000"/>
                </a:solidFill>
                <a:effectLst/>
              </a:rPr>
              <a:t>Slide </a:t>
            </a:r>
            <a:fld id="{E13BE581-8502-4F0D-A97A-88170EC402A8}" type="slidenum">
              <a:rPr lang="en-US" smtClean="0">
                <a:solidFill>
                  <a:srgbClr val="000000"/>
                </a:solidFill>
                <a:effectLst/>
              </a:rPr>
              <a:pPr>
                <a:buFont typeface="Wingdings" pitchFamily="2" charset="2"/>
                <a:buNone/>
                <a:defRPr/>
              </a:pPr>
              <a:t>61</a:t>
            </a:fld>
            <a:endParaRPr lang="en-US" dirty="0">
              <a:solidFill>
                <a:srgbClr val="000000"/>
              </a:solidFill>
              <a:effectLst/>
            </a:endParaRPr>
          </a:p>
        </p:txBody>
      </p:sp>
    </p:spTree>
    <p:extLst>
      <p:ext uri="{BB962C8B-B14F-4D97-AF65-F5344CB8AC3E}">
        <p14:creationId xmlns:p14="http://schemas.microsoft.com/office/powerpoint/2010/main" val="125160376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9136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5881" y="152400"/>
            <a:ext cx="8229600" cy="808038"/>
          </a:xfrm>
        </p:spPr>
        <p:txBody>
          <a:bodyPr/>
          <a:lstStyle/>
          <a:p>
            <a:pPr eaLnBrk="1" hangingPunct="1"/>
            <a:r>
              <a:rPr lang="en-US" altLang="en-US" sz="3200" dirty="0"/>
              <a:t>Energy Efficiency Program Highlights</a:t>
            </a:r>
          </a:p>
        </p:txBody>
      </p:sp>
      <p:pic>
        <p:nvPicPr>
          <p:cNvPr id="18436" name="Picture 6" descr="GWP_Logo_White.png                                             000FB06DOneTouch4 Plus-1               7C2604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0650" y="260350"/>
            <a:ext cx="1109663"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Slide Number Placeholder 5"/>
          <p:cNvSpPr txBox="1">
            <a:spLocks/>
          </p:cNvSpPr>
          <p:nvPr/>
        </p:nvSpPr>
        <p:spPr bwMode="auto">
          <a:xfrm>
            <a:off x="7010400" y="64008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rgbClr val="111111"/>
                </a:solidFill>
                <a:latin typeface="Avenir LT Std 45 Book" pitchFamily="34" charset="0"/>
              </a:defRPr>
            </a:lvl1pPr>
            <a:lvl2pPr marL="742950" indent="-285750" eaLnBrk="0" hangingPunct="0">
              <a:spcBef>
                <a:spcPct val="20000"/>
              </a:spcBef>
              <a:buChar char="–"/>
              <a:defRPr sz="2800">
                <a:solidFill>
                  <a:srgbClr val="111111"/>
                </a:solidFill>
                <a:latin typeface="Avenir LT Std 45 Book" pitchFamily="34" charset="0"/>
              </a:defRPr>
            </a:lvl2pPr>
            <a:lvl3pPr marL="1143000" indent="-228600" eaLnBrk="0" hangingPunct="0">
              <a:spcBef>
                <a:spcPct val="20000"/>
              </a:spcBef>
              <a:buChar char="•"/>
              <a:defRPr sz="2400">
                <a:solidFill>
                  <a:srgbClr val="111111"/>
                </a:solidFill>
                <a:latin typeface="Avenir LT Std 45 Book" pitchFamily="34" charset="0"/>
              </a:defRPr>
            </a:lvl3pPr>
            <a:lvl4pPr marL="1600200" indent="-228600" eaLnBrk="0" hangingPunct="0">
              <a:spcBef>
                <a:spcPct val="20000"/>
              </a:spcBef>
              <a:buChar char="–"/>
              <a:defRPr sz="2000">
                <a:solidFill>
                  <a:srgbClr val="111111"/>
                </a:solidFill>
                <a:latin typeface="Avenir LT Std 45 Book" pitchFamily="34" charset="0"/>
              </a:defRPr>
            </a:lvl4pPr>
            <a:lvl5pPr marL="2057400" indent="-228600" eaLnBrk="0" hangingPunct="0">
              <a:spcBef>
                <a:spcPct val="20000"/>
              </a:spcBef>
              <a:buChar char="»"/>
              <a:defRPr sz="2000">
                <a:solidFill>
                  <a:srgbClr val="111111"/>
                </a:solidFill>
                <a:latin typeface="Avenir LT Std 45 Book" pitchFamily="34" charset="0"/>
              </a:defRPr>
            </a:lvl5pPr>
            <a:lvl6pPr marL="2514600" indent="-228600" eaLnBrk="0" fontAlgn="base" hangingPunct="0">
              <a:spcBef>
                <a:spcPct val="20000"/>
              </a:spcBef>
              <a:spcAft>
                <a:spcPct val="0"/>
              </a:spcAft>
              <a:buChar char="»"/>
              <a:defRPr sz="2000">
                <a:solidFill>
                  <a:srgbClr val="111111"/>
                </a:solidFill>
                <a:latin typeface="Avenir LT Std 45 Book" pitchFamily="34" charset="0"/>
              </a:defRPr>
            </a:lvl6pPr>
            <a:lvl7pPr marL="2971800" indent="-228600" eaLnBrk="0" fontAlgn="base" hangingPunct="0">
              <a:spcBef>
                <a:spcPct val="20000"/>
              </a:spcBef>
              <a:spcAft>
                <a:spcPct val="0"/>
              </a:spcAft>
              <a:buChar char="»"/>
              <a:defRPr sz="2000">
                <a:solidFill>
                  <a:srgbClr val="111111"/>
                </a:solidFill>
                <a:latin typeface="Avenir LT Std 45 Book" pitchFamily="34" charset="0"/>
              </a:defRPr>
            </a:lvl7pPr>
            <a:lvl8pPr marL="3429000" indent="-228600" eaLnBrk="0" fontAlgn="base" hangingPunct="0">
              <a:spcBef>
                <a:spcPct val="20000"/>
              </a:spcBef>
              <a:spcAft>
                <a:spcPct val="0"/>
              </a:spcAft>
              <a:buChar char="»"/>
              <a:defRPr sz="2000">
                <a:solidFill>
                  <a:srgbClr val="111111"/>
                </a:solidFill>
                <a:latin typeface="Avenir LT Std 45 Book" pitchFamily="34" charset="0"/>
              </a:defRPr>
            </a:lvl8pPr>
            <a:lvl9pPr marL="3886200" indent="-228600" eaLnBrk="0" fontAlgn="base" hangingPunct="0">
              <a:spcBef>
                <a:spcPct val="20000"/>
              </a:spcBef>
              <a:spcAft>
                <a:spcPct val="0"/>
              </a:spcAft>
              <a:buChar char="»"/>
              <a:defRPr sz="2000">
                <a:solidFill>
                  <a:srgbClr val="111111"/>
                </a:solidFill>
                <a:latin typeface="Avenir LT Std 45 Book" pitchFamily="34" charset="0"/>
              </a:defRPr>
            </a:lvl9pPr>
          </a:lstStyle>
          <a:p>
            <a:pPr algn="ctr" eaLnBrk="1" hangingPunct="1">
              <a:spcBef>
                <a:spcPct val="0"/>
              </a:spcBef>
              <a:buFontTx/>
              <a:buNone/>
            </a:pPr>
            <a:r>
              <a:rPr lang="en-US" altLang="en-US" sz="1800" dirty="0">
                <a:solidFill>
                  <a:schemeClr val="tx1"/>
                </a:solidFill>
                <a:effectLst/>
                <a:latin typeface="Arial" charset="0"/>
              </a:rPr>
              <a:t>Slide </a:t>
            </a:r>
            <a:fld id="{CEFC6507-A79C-4FA6-B27E-15969202C82F}" type="slidenum">
              <a:rPr lang="en-US" altLang="en-US" sz="1800">
                <a:solidFill>
                  <a:schemeClr val="tx1"/>
                </a:solidFill>
                <a:effectLst/>
                <a:latin typeface="Arial" charset="0"/>
              </a:rPr>
              <a:pPr algn="ctr" eaLnBrk="1" hangingPunct="1">
                <a:spcBef>
                  <a:spcPct val="0"/>
                </a:spcBef>
                <a:buFontTx/>
                <a:buNone/>
              </a:pPr>
              <a:t>7</a:t>
            </a:fld>
            <a:endParaRPr lang="en-US" altLang="en-US" sz="1800" dirty="0">
              <a:solidFill>
                <a:schemeClr val="tx1"/>
              </a:solidFill>
              <a:effectLst/>
              <a:latin typeface="Arial" charset="0"/>
            </a:endParaRPr>
          </a:p>
        </p:txBody>
      </p:sp>
      <p:sp>
        <p:nvSpPr>
          <p:cNvPr id="5" name="Rectangle 4"/>
          <p:cNvSpPr txBox="1">
            <a:spLocks/>
          </p:cNvSpPr>
          <p:nvPr/>
        </p:nvSpPr>
        <p:spPr bwMode="auto">
          <a:xfrm>
            <a:off x="457200" y="1371600"/>
            <a:ext cx="6781800" cy="5039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111111"/>
                </a:solidFill>
                <a:latin typeface="+mn-lt"/>
                <a:ea typeface="+mn-ea"/>
                <a:cs typeface="+mn-cs"/>
              </a:defRPr>
            </a:lvl1pPr>
            <a:lvl2pPr marL="742950" indent="-285750" algn="l" rtl="0" eaLnBrk="0" fontAlgn="base" hangingPunct="0">
              <a:spcBef>
                <a:spcPct val="20000"/>
              </a:spcBef>
              <a:spcAft>
                <a:spcPct val="0"/>
              </a:spcAft>
              <a:buChar char="–"/>
              <a:defRPr sz="2800">
                <a:solidFill>
                  <a:srgbClr val="111111"/>
                </a:solidFill>
                <a:latin typeface="+mn-lt"/>
              </a:defRPr>
            </a:lvl2pPr>
            <a:lvl3pPr marL="1143000" indent="-228600" algn="l" rtl="0" eaLnBrk="0" fontAlgn="base" hangingPunct="0">
              <a:spcBef>
                <a:spcPct val="20000"/>
              </a:spcBef>
              <a:spcAft>
                <a:spcPct val="0"/>
              </a:spcAft>
              <a:buChar char="•"/>
              <a:defRPr sz="2400">
                <a:solidFill>
                  <a:srgbClr val="111111"/>
                </a:solidFill>
                <a:latin typeface="+mn-lt"/>
              </a:defRPr>
            </a:lvl3pPr>
            <a:lvl4pPr marL="1600200" indent="-228600" algn="l" rtl="0" eaLnBrk="0" fontAlgn="base" hangingPunct="0">
              <a:spcBef>
                <a:spcPct val="20000"/>
              </a:spcBef>
              <a:spcAft>
                <a:spcPct val="0"/>
              </a:spcAft>
              <a:buChar char="–"/>
              <a:defRPr sz="2000">
                <a:solidFill>
                  <a:srgbClr val="111111"/>
                </a:solidFill>
                <a:latin typeface="+mn-lt"/>
              </a:defRPr>
            </a:lvl4pPr>
            <a:lvl5pPr marL="2057400" indent="-228600" algn="l" rtl="0" eaLnBrk="0" fontAlgn="base" hangingPunct="0">
              <a:spcBef>
                <a:spcPct val="20000"/>
              </a:spcBef>
              <a:spcAft>
                <a:spcPct val="0"/>
              </a:spcAft>
              <a:buChar char="»"/>
              <a:defRPr sz="2000">
                <a:solidFill>
                  <a:srgbClr val="111111"/>
                </a:solidFill>
                <a:latin typeface="+mn-lt"/>
              </a:defRPr>
            </a:lvl5pPr>
            <a:lvl6pPr marL="2514600" indent="-228600" algn="l" rtl="0" fontAlgn="base">
              <a:spcBef>
                <a:spcPct val="20000"/>
              </a:spcBef>
              <a:spcAft>
                <a:spcPct val="0"/>
              </a:spcAft>
              <a:buChar char="»"/>
              <a:defRPr sz="2000">
                <a:solidFill>
                  <a:srgbClr val="111111"/>
                </a:solidFill>
                <a:latin typeface="+mn-lt"/>
              </a:defRPr>
            </a:lvl6pPr>
            <a:lvl7pPr marL="2971800" indent="-228600" algn="l" rtl="0" fontAlgn="base">
              <a:spcBef>
                <a:spcPct val="20000"/>
              </a:spcBef>
              <a:spcAft>
                <a:spcPct val="0"/>
              </a:spcAft>
              <a:buChar char="»"/>
              <a:defRPr sz="2000">
                <a:solidFill>
                  <a:srgbClr val="111111"/>
                </a:solidFill>
                <a:latin typeface="+mn-lt"/>
              </a:defRPr>
            </a:lvl7pPr>
            <a:lvl8pPr marL="3429000" indent="-228600" algn="l" rtl="0" fontAlgn="base">
              <a:spcBef>
                <a:spcPct val="20000"/>
              </a:spcBef>
              <a:spcAft>
                <a:spcPct val="0"/>
              </a:spcAft>
              <a:buChar char="»"/>
              <a:defRPr sz="2000">
                <a:solidFill>
                  <a:srgbClr val="111111"/>
                </a:solidFill>
                <a:latin typeface="+mn-lt"/>
              </a:defRPr>
            </a:lvl8pPr>
            <a:lvl9pPr marL="3886200" indent="-228600" algn="l" rtl="0" fontAlgn="base">
              <a:spcBef>
                <a:spcPct val="20000"/>
              </a:spcBef>
              <a:spcAft>
                <a:spcPct val="0"/>
              </a:spcAft>
              <a:buChar char="»"/>
              <a:defRPr sz="2000">
                <a:solidFill>
                  <a:srgbClr val="111111"/>
                </a:solidFill>
                <a:latin typeface="+mn-lt"/>
              </a:defRPr>
            </a:lvl9pPr>
          </a:lstStyle>
          <a:p>
            <a:pPr eaLnBrk="1" hangingPunct="1">
              <a:spcBef>
                <a:spcPts val="1200"/>
              </a:spcBef>
              <a:buFont typeface="Arial" panose="020B0604020202020204" pitchFamily="34" charset="0"/>
              <a:buChar char="•"/>
            </a:pPr>
            <a:r>
              <a:rPr lang="en-US" altLang="en-US" sz="2000" kern="0" dirty="0">
                <a:effectLst/>
              </a:rPr>
              <a:t>GWP programs have consistently ranked among the best in the State in energy savings produced</a:t>
            </a:r>
          </a:p>
          <a:p>
            <a:pPr eaLnBrk="1" hangingPunct="1">
              <a:spcBef>
                <a:spcPts val="1200"/>
              </a:spcBef>
              <a:buFont typeface="Arial" panose="020B0604020202020204" pitchFamily="34" charset="0"/>
              <a:buChar char="•"/>
            </a:pPr>
            <a:r>
              <a:rPr lang="en-US" altLang="en-US" sz="2000" kern="0" dirty="0">
                <a:effectLst/>
              </a:rPr>
              <a:t>Creating a new online market store for customers to purchase discounted energy and water efficiency measures</a:t>
            </a:r>
          </a:p>
          <a:p>
            <a:pPr eaLnBrk="1" hangingPunct="1">
              <a:spcBef>
                <a:spcPts val="1200"/>
              </a:spcBef>
              <a:buFont typeface="Arial" panose="020B0604020202020204" pitchFamily="34" charset="0"/>
              <a:buChar char="•"/>
            </a:pPr>
            <a:r>
              <a:rPr lang="en-US" altLang="en-US" sz="2000" kern="0" dirty="0">
                <a:effectLst/>
              </a:rPr>
              <a:t>Offering new app to help customers better understand and participate in new GWP Time-of-Use electric rate programs</a:t>
            </a:r>
          </a:p>
          <a:p>
            <a:pPr eaLnBrk="1" hangingPunct="1">
              <a:spcBef>
                <a:spcPts val="1200"/>
              </a:spcBef>
              <a:buFont typeface="Arial" panose="020B0604020202020204" pitchFamily="34" charset="0"/>
              <a:buChar char="•"/>
            </a:pPr>
            <a:r>
              <a:rPr lang="en-US" altLang="en-US" sz="2000" kern="0" dirty="0">
                <a:solidFill>
                  <a:schemeClr val="tx1"/>
                </a:solidFill>
                <a:effectLst/>
              </a:rPr>
              <a:t>$4.5 </a:t>
            </a:r>
            <a:r>
              <a:rPr lang="en-US" altLang="en-US" sz="2000" kern="0" dirty="0">
                <a:effectLst/>
              </a:rPr>
              <a:t>million is proposed for energy efficiency and demand reduction programs over the next two years</a:t>
            </a:r>
          </a:p>
          <a:p>
            <a:pPr eaLnBrk="1" hangingPunct="1">
              <a:spcBef>
                <a:spcPts val="1200"/>
              </a:spcBef>
              <a:buFont typeface="Arial" panose="020B0604020202020204" pitchFamily="34" charset="0"/>
              <a:buChar char="•"/>
            </a:pPr>
            <a:endParaRPr lang="en-US" altLang="en-US" sz="2000" kern="0" dirty="0">
              <a:effectLst/>
            </a:endParaRPr>
          </a:p>
        </p:txBody>
      </p:sp>
    </p:spTree>
    <p:extLst>
      <p:ext uri="{BB962C8B-B14F-4D97-AF65-F5344CB8AC3E}">
        <p14:creationId xmlns:p14="http://schemas.microsoft.com/office/powerpoint/2010/main" val="2040855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152400"/>
            <a:ext cx="8229600" cy="808038"/>
          </a:xfrm>
        </p:spPr>
        <p:txBody>
          <a:bodyPr/>
          <a:lstStyle/>
          <a:p>
            <a:pPr eaLnBrk="1" hangingPunct="1"/>
            <a:r>
              <a:rPr lang="en-US" altLang="en-US" sz="3200" dirty="0"/>
              <a:t>Renewable Energy Program Highlights</a:t>
            </a:r>
          </a:p>
        </p:txBody>
      </p:sp>
      <p:pic>
        <p:nvPicPr>
          <p:cNvPr id="18436" name="Picture 6" descr="GWP_Logo_White.png                                             000FB06DOneTouch4 Plus-1               7C2604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0650" y="260350"/>
            <a:ext cx="1109663"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Slide Number Placeholder 5"/>
          <p:cNvSpPr txBox="1">
            <a:spLocks/>
          </p:cNvSpPr>
          <p:nvPr/>
        </p:nvSpPr>
        <p:spPr bwMode="auto">
          <a:xfrm>
            <a:off x="7010400" y="64008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rgbClr val="111111"/>
                </a:solidFill>
                <a:latin typeface="Avenir LT Std 45 Book" pitchFamily="34" charset="0"/>
              </a:defRPr>
            </a:lvl1pPr>
            <a:lvl2pPr marL="742950" indent="-285750" eaLnBrk="0" hangingPunct="0">
              <a:spcBef>
                <a:spcPct val="20000"/>
              </a:spcBef>
              <a:buChar char="–"/>
              <a:defRPr sz="2800">
                <a:solidFill>
                  <a:srgbClr val="111111"/>
                </a:solidFill>
                <a:latin typeface="Avenir LT Std 45 Book" pitchFamily="34" charset="0"/>
              </a:defRPr>
            </a:lvl2pPr>
            <a:lvl3pPr marL="1143000" indent="-228600" eaLnBrk="0" hangingPunct="0">
              <a:spcBef>
                <a:spcPct val="20000"/>
              </a:spcBef>
              <a:buChar char="•"/>
              <a:defRPr sz="2400">
                <a:solidFill>
                  <a:srgbClr val="111111"/>
                </a:solidFill>
                <a:latin typeface="Avenir LT Std 45 Book" pitchFamily="34" charset="0"/>
              </a:defRPr>
            </a:lvl3pPr>
            <a:lvl4pPr marL="1600200" indent="-228600" eaLnBrk="0" hangingPunct="0">
              <a:spcBef>
                <a:spcPct val="20000"/>
              </a:spcBef>
              <a:buChar char="–"/>
              <a:defRPr sz="2000">
                <a:solidFill>
                  <a:srgbClr val="111111"/>
                </a:solidFill>
                <a:latin typeface="Avenir LT Std 45 Book" pitchFamily="34" charset="0"/>
              </a:defRPr>
            </a:lvl4pPr>
            <a:lvl5pPr marL="2057400" indent="-228600" eaLnBrk="0" hangingPunct="0">
              <a:spcBef>
                <a:spcPct val="20000"/>
              </a:spcBef>
              <a:buChar char="»"/>
              <a:defRPr sz="2000">
                <a:solidFill>
                  <a:srgbClr val="111111"/>
                </a:solidFill>
                <a:latin typeface="Avenir LT Std 45 Book" pitchFamily="34" charset="0"/>
              </a:defRPr>
            </a:lvl5pPr>
            <a:lvl6pPr marL="2514600" indent="-228600" eaLnBrk="0" fontAlgn="base" hangingPunct="0">
              <a:spcBef>
                <a:spcPct val="20000"/>
              </a:spcBef>
              <a:spcAft>
                <a:spcPct val="0"/>
              </a:spcAft>
              <a:buChar char="»"/>
              <a:defRPr sz="2000">
                <a:solidFill>
                  <a:srgbClr val="111111"/>
                </a:solidFill>
                <a:latin typeface="Avenir LT Std 45 Book" pitchFamily="34" charset="0"/>
              </a:defRPr>
            </a:lvl6pPr>
            <a:lvl7pPr marL="2971800" indent="-228600" eaLnBrk="0" fontAlgn="base" hangingPunct="0">
              <a:spcBef>
                <a:spcPct val="20000"/>
              </a:spcBef>
              <a:spcAft>
                <a:spcPct val="0"/>
              </a:spcAft>
              <a:buChar char="»"/>
              <a:defRPr sz="2000">
                <a:solidFill>
                  <a:srgbClr val="111111"/>
                </a:solidFill>
                <a:latin typeface="Avenir LT Std 45 Book" pitchFamily="34" charset="0"/>
              </a:defRPr>
            </a:lvl7pPr>
            <a:lvl8pPr marL="3429000" indent="-228600" eaLnBrk="0" fontAlgn="base" hangingPunct="0">
              <a:spcBef>
                <a:spcPct val="20000"/>
              </a:spcBef>
              <a:spcAft>
                <a:spcPct val="0"/>
              </a:spcAft>
              <a:buChar char="»"/>
              <a:defRPr sz="2000">
                <a:solidFill>
                  <a:srgbClr val="111111"/>
                </a:solidFill>
                <a:latin typeface="Avenir LT Std 45 Book" pitchFamily="34" charset="0"/>
              </a:defRPr>
            </a:lvl8pPr>
            <a:lvl9pPr marL="3886200" indent="-228600" eaLnBrk="0" fontAlgn="base" hangingPunct="0">
              <a:spcBef>
                <a:spcPct val="20000"/>
              </a:spcBef>
              <a:spcAft>
                <a:spcPct val="0"/>
              </a:spcAft>
              <a:buChar char="»"/>
              <a:defRPr sz="2000">
                <a:solidFill>
                  <a:srgbClr val="111111"/>
                </a:solidFill>
                <a:latin typeface="Avenir LT Std 45 Book" pitchFamily="34" charset="0"/>
              </a:defRPr>
            </a:lvl9pPr>
          </a:lstStyle>
          <a:p>
            <a:pPr algn="ctr" eaLnBrk="1" hangingPunct="1">
              <a:spcBef>
                <a:spcPct val="0"/>
              </a:spcBef>
              <a:buFontTx/>
              <a:buNone/>
            </a:pPr>
            <a:r>
              <a:rPr lang="en-US" altLang="en-US" sz="1800">
                <a:solidFill>
                  <a:schemeClr val="tx1"/>
                </a:solidFill>
                <a:effectLst/>
                <a:latin typeface="Arial" charset="0"/>
              </a:rPr>
              <a:t>Slide </a:t>
            </a:r>
            <a:fld id="{CEFC6507-A79C-4FA6-B27E-15969202C82F}" type="slidenum">
              <a:rPr lang="en-US" altLang="en-US" sz="1800">
                <a:solidFill>
                  <a:schemeClr val="tx1"/>
                </a:solidFill>
                <a:effectLst/>
                <a:latin typeface="Arial" charset="0"/>
              </a:rPr>
              <a:pPr algn="ctr" eaLnBrk="1" hangingPunct="1">
                <a:spcBef>
                  <a:spcPct val="0"/>
                </a:spcBef>
                <a:buFontTx/>
                <a:buNone/>
              </a:pPr>
              <a:t>8</a:t>
            </a:fld>
            <a:endParaRPr lang="en-US" altLang="en-US" sz="1800">
              <a:solidFill>
                <a:schemeClr val="tx1"/>
              </a:solidFill>
              <a:effectLst/>
              <a:latin typeface="Arial" charset="0"/>
            </a:endParaRPr>
          </a:p>
        </p:txBody>
      </p:sp>
      <p:sp>
        <p:nvSpPr>
          <p:cNvPr id="5" name="Rectangle 4"/>
          <p:cNvSpPr txBox="1">
            <a:spLocks/>
          </p:cNvSpPr>
          <p:nvPr/>
        </p:nvSpPr>
        <p:spPr bwMode="auto">
          <a:xfrm>
            <a:off x="444499" y="1384300"/>
            <a:ext cx="6946901"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111111"/>
                </a:solidFill>
                <a:latin typeface="+mn-lt"/>
                <a:ea typeface="+mn-ea"/>
                <a:cs typeface="+mn-cs"/>
              </a:defRPr>
            </a:lvl1pPr>
            <a:lvl2pPr marL="742950" indent="-285750" algn="l" rtl="0" eaLnBrk="0" fontAlgn="base" hangingPunct="0">
              <a:spcBef>
                <a:spcPct val="20000"/>
              </a:spcBef>
              <a:spcAft>
                <a:spcPct val="0"/>
              </a:spcAft>
              <a:buChar char="–"/>
              <a:defRPr sz="2800">
                <a:solidFill>
                  <a:srgbClr val="111111"/>
                </a:solidFill>
                <a:latin typeface="+mn-lt"/>
              </a:defRPr>
            </a:lvl2pPr>
            <a:lvl3pPr marL="1143000" indent="-228600" algn="l" rtl="0" eaLnBrk="0" fontAlgn="base" hangingPunct="0">
              <a:spcBef>
                <a:spcPct val="20000"/>
              </a:spcBef>
              <a:spcAft>
                <a:spcPct val="0"/>
              </a:spcAft>
              <a:buChar char="•"/>
              <a:defRPr sz="2400">
                <a:solidFill>
                  <a:srgbClr val="111111"/>
                </a:solidFill>
                <a:latin typeface="+mn-lt"/>
              </a:defRPr>
            </a:lvl3pPr>
            <a:lvl4pPr marL="1600200" indent="-228600" algn="l" rtl="0" eaLnBrk="0" fontAlgn="base" hangingPunct="0">
              <a:spcBef>
                <a:spcPct val="20000"/>
              </a:spcBef>
              <a:spcAft>
                <a:spcPct val="0"/>
              </a:spcAft>
              <a:buChar char="–"/>
              <a:defRPr sz="2000">
                <a:solidFill>
                  <a:srgbClr val="111111"/>
                </a:solidFill>
                <a:latin typeface="+mn-lt"/>
              </a:defRPr>
            </a:lvl4pPr>
            <a:lvl5pPr marL="2057400" indent="-228600" algn="l" rtl="0" eaLnBrk="0" fontAlgn="base" hangingPunct="0">
              <a:spcBef>
                <a:spcPct val="20000"/>
              </a:spcBef>
              <a:spcAft>
                <a:spcPct val="0"/>
              </a:spcAft>
              <a:buChar char="»"/>
              <a:defRPr sz="2000">
                <a:solidFill>
                  <a:srgbClr val="111111"/>
                </a:solidFill>
                <a:latin typeface="+mn-lt"/>
              </a:defRPr>
            </a:lvl5pPr>
            <a:lvl6pPr marL="2514600" indent="-228600" algn="l" rtl="0" fontAlgn="base">
              <a:spcBef>
                <a:spcPct val="20000"/>
              </a:spcBef>
              <a:spcAft>
                <a:spcPct val="0"/>
              </a:spcAft>
              <a:buChar char="»"/>
              <a:defRPr sz="2000">
                <a:solidFill>
                  <a:srgbClr val="111111"/>
                </a:solidFill>
                <a:latin typeface="+mn-lt"/>
              </a:defRPr>
            </a:lvl6pPr>
            <a:lvl7pPr marL="2971800" indent="-228600" algn="l" rtl="0" fontAlgn="base">
              <a:spcBef>
                <a:spcPct val="20000"/>
              </a:spcBef>
              <a:spcAft>
                <a:spcPct val="0"/>
              </a:spcAft>
              <a:buChar char="»"/>
              <a:defRPr sz="2000">
                <a:solidFill>
                  <a:srgbClr val="111111"/>
                </a:solidFill>
                <a:latin typeface="+mn-lt"/>
              </a:defRPr>
            </a:lvl7pPr>
            <a:lvl8pPr marL="3429000" indent="-228600" algn="l" rtl="0" fontAlgn="base">
              <a:spcBef>
                <a:spcPct val="20000"/>
              </a:spcBef>
              <a:spcAft>
                <a:spcPct val="0"/>
              </a:spcAft>
              <a:buChar char="»"/>
              <a:defRPr sz="2000">
                <a:solidFill>
                  <a:srgbClr val="111111"/>
                </a:solidFill>
                <a:latin typeface="+mn-lt"/>
              </a:defRPr>
            </a:lvl8pPr>
            <a:lvl9pPr marL="3886200" indent="-228600" algn="l" rtl="0" fontAlgn="base">
              <a:spcBef>
                <a:spcPct val="20000"/>
              </a:spcBef>
              <a:spcAft>
                <a:spcPct val="0"/>
              </a:spcAft>
              <a:buChar char="»"/>
              <a:defRPr sz="2000">
                <a:solidFill>
                  <a:srgbClr val="111111"/>
                </a:solidFill>
                <a:latin typeface="+mn-lt"/>
              </a:defRPr>
            </a:lvl9pPr>
          </a:lstStyle>
          <a:p>
            <a:pPr eaLnBrk="1" hangingPunct="1">
              <a:spcBef>
                <a:spcPts val="1200"/>
              </a:spcBef>
              <a:buFont typeface="Arial" panose="020B0604020202020204" pitchFamily="34" charset="0"/>
              <a:buChar char="•"/>
            </a:pPr>
            <a:r>
              <a:rPr lang="en-US" altLang="en-US" sz="2000" kern="0" dirty="0">
                <a:effectLst/>
              </a:rPr>
              <a:t>As Burbank, Pasadena, others discontinue solar incentive programs, GWP is proposing $2.0 million over the next two years for residential roof top solar</a:t>
            </a:r>
          </a:p>
          <a:p>
            <a:pPr eaLnBrk="1" hangingPunct="1">
              <a:spcBef>
                <a:spcPts val="1200"/>
              </a:spcBef>
              <a:buFont typeface="Arial" panose="020B0604020202020204" pitchFamily="34" charset="0"/>
              <a:buChar char="•"/>
            </a:pPr>
            <a:r>
              <a:rPr lang="en-US" altLang="en-US" sz="2000" kern="0" dirty="0">
                <a:effectLst/>
              </a:rPr>
              <a:t>Restructuring our incentives to reflect market and increase participation</a:t>
            </a:r>
          </a:p>
          <a:p>
            <a:pPr eaLnBrk="1" hangingPunct="1">
              <a:spcBef>
                <a:spcPts val="1200"/>
              </a:spcBef>
              <a:buFont typeface="Arial" panose="020B0604020202020204" pitchFamily="34" charset="0"/>
              <a:buChar char="•"/>
            </a:pPr>
            <a:r>
              <a:rPr lang="en-US" altLang="en-US" sz="2000" kern="0" dirty="0">
                <a:effectLst/>
              </a:rPr>
              <a:t>GWP is proposing $2.0 million over the next two years for a new Community Solar Program to provide solar access to low income, renters, and others that cannot install solar on their roof tops</a:t>
            </a:r>
          </a:p>
          <a:p>
            <a:pPr eaLnBrk="1" hangingPunct="1">
              <a:spcBef>
                <a:spcPts val="1200"/>
              </a:spcBef>
              <a:buFont typeface="Arial" panose="020B0604020202020204" pitchFamily="34" charset="0"/>
              <a:buChar char="•"/>
            </a:pPr>
            <a:r>
              <a:rPr lang="en-US" altLang="en-US" sz="2000" kern="0" dirty="0">
                <a:effectLst/>
              </a:rPr>
              <a:t>A total of </a:t>
            </a:r>
            <a:r>
              <a:rPr lang="en-US" altLang="en-US" sz="2000" kern="0" dirty="0">
                <a:solidFill>
                  <a:schemeClr val="tx1"/>
                </a:solidFill>
                <a:effectLst/>
              </a:rPr>
              <a:t>$4.3 </a:t>
            </a:r>
            <a:r>
              <a:rPr lang="en-US" altLang="en-US" sz="2000" kern="0" dirty="0">
                <a:effectLst/>
              </a:rPr>
              <a:t>million is proposed for renewable energy programs over the next two years</a:t>
            </a:r>
          </a:p>
          <a:p>
            <a:pPr eaLnBrk="1" hangingPunct="1">
              <a:buFont typeface="Arial" panose="020B0604020202020204" pitchFamily="34" charset="0"/>
              <a:buChar char="•"/>
            </a:pPr>
            <a:endParaRPr lang="en-US" altLang="en-US" sz="2000" kern="0" dirty="0">
              <a:effectLst/>
            </a:endParaRPr>
          </a:p>
        </p:txBody>
      </p:sp>
    </p:spTree>
    <p:extLst>
      <p:ext uri="{BB962C8B-B14F-4D97-AF65-F5344CB8AC3E}">
        <p14:creationId xmlns:p14="http://schemas.microsoft.com/office/powerpoint/2010/main" val="5604770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5881" y="260350"/>
            <a:ext cx="8229600" cy="808038"/>
          </a:xfrm>
        </p:spPr>
        <p:txBody>
          <a:bodyPr/>
          <a:lstStyle/>
          <a:p>
            <a:pPr eaLnBrk="1" hangingPunct="1"/>
            <a:r>
              <a:rPr lang="en-US" altLang="en-US" sz="3600" dirty="0"/>
              <a:t>RD&amp;D (Modernization) Highlights</a:t>
            </a:r>
          </a:p>
        </p:txBody>
      </p:sp>
      <p:pic>
        <p:nvPicPr>
          <p:cNvPr id="18436" name="Picture 6" descr="GWP_Logo_White.png                                             000FB06DOneTouch4 Plus-1               7C2604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0650" y="260350"/>
            <a:ext cx="1109663"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Slide Number Placeholder 5"/>
          <p:cNvSpPr txBox="1">
            <a:spLocks/>
          </p:cNvSpPr>
          <p:nvPr/>
        </p:nvSpPr>
        <p:spPr bwMode="auto">
          <a:xfrm>
            <a:off x="7010400" y="64008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rgbClr val="111111"/>
                </a:solidFill>
                <a:latin typeface="Avenir LT Std 45 Book" pitchFamily="34" charset="0"/>
              </a:defRPr>
            </a:lvl1pPr>
            <a:lvl2pPr marL="742950" indent="-285750" eaLnBrk="0" hangingPunct="0">
              <a:spcBef>
                <a:spcPct val="20000"/>
              </a:spcBef>
              <a:buChar char="–"/>
              <a:defRPr sz="2800">
                <a:solidFill>
                  <a:srgbClr val="111111"/>
                </a:solidFill>
                <a:latin typeface="Avenir LT Std 45 Book" pitchFamily="34" charset="0"/>
              </a:defRPr>
            </a:lvl2pPr>
            <a:lvl3pPr marL="1143000" indent="-228600" eaLnBrk="0" hangingPunct="0">
              <a:spcBef>
                <a:spcPct val="20000"/>
              </a:spcBef>
              <a:buChar char="•"/>
              <a:defRPr sz="2400">
                <a:solidFill>
                  <a:srgbClr val="111111"/>
                </a:solidFill>
                <a:latin typeface="Avenir LT Std 45 Book" pitchFamily="34" charset="0"/>
              </a:defRPr>
            </a:lvl3pPr>
            <a:lvl4pPr marL="1600200" indent="-228600" eaLnBrk="0" hangingPunct="0">
              <a:spcBef>
                <a:spcPct val="20000"/>
              </a:spcBef>
              <a:buChar char="–"/>
              <a:defRPr sz="2000">
                <a:solidFill>
                  <a:srgbClr val="111111"/>
                </a:solidFill>
                <a:latin typeface="Avenir LT Std 45 Book" pitchFamily="34" charset="0"/>
              </a:defRPr>
            </a:lvl4pPr>
            <a:lvl5pPr marL="2057400" indent="-228600" eaLnBrk="0" hangingPunct="0">
              <a:spcBef>
                <a:spcPct val="20000"/>
              </a:spcBef>
              <a:buChar char="»"/>
              <a:defRPr sz="2000">
                <a:solidFill>
                  <a:srgbClr val="111111"/>
                </a:solidFill>
                <a:latin typeface="Avenir LT Std 45 Book" pitchFamily="34" charset="0"/>
              </a:defRPr>
            </a:lvl5pPr>
            <a:lvl6pPr marL="2514600" indent="-228600" eaLnBrk="0" fontAlgn="base" hangingPunct="0">
              <a:spcBef>
                <a:spcPct val="20000"/>
              </a:spcBef>
              <a:spcAft>
                <a:spcPct val="0"/>
              </a:spcAft>
              <a:buChar char="»"/>
              <a:defRPr sz="2000">
                <a:solidFill>
                  <a:srgbClr val="111111"/>
                </a:solidFill>
                <a:latin typeface="Avenir LT Std 45 Book" pitchFamily="34" charset="0"/>
              </a:defRPr>
            </a:lvl6pPr>
            <a:lvl7pPr marL="2971800" indent="-228600" eaLnBrk="0" fontAlgn="base" hangingPunct="0">
              <a:spcBef>
                <a:spcPct val="20000"/>
              </a:spcBef>
              <a:spcAft>
                <a:spcPct val="0"/>
              </a:spcAft>
              <a:buChar char="»"/>
              <a:defRPr sz="2000">
                <a:solidFill>
                  <a:srgbClr val="111111"/>
                </a:solidFill>
                <a:latin typeface="Avenir LT Std 45 Book" pitchFamily="34" charset="0"/>
              </a:defRPr>
            </a:lvl7pPr>
            <a:lvl8pPr marL="3429000" indent="-228600" eaLnBrk="0" fontAlgn="base" hangingPunct="0">
              <a:spcBef>
                <a:spcPct val="20000"/>
              </a:spcBef>
              <a:spcAft>
                <a:spcPct val="0"/>
              </a:spcAft>
              <a:buChar char="»"/>
              <a:defRPr sz="2000">
                <a:solidFill>
                  <a:srgbClr val="111111"/>
                </a:solidFill>
                <a:latin typeface="Avenir LT Std 45 Book" pitchFamily="34" charset="0"/>
              </a:defRPr>
            </a:lvl8pPr>
            <a:lvl9pPr marL="3886200" indent="-228600" eaLnBrk="0" fontAlgn="base" hangingPunct="0">
              <a:spcBef>
                <a:spcPct val="20000"/>
              </a:spcBef>
              <a:spcAft>
                <a:spcPct val="0"/>
              </a:spcAft>
              <a:buChar char="»"/>
              <a:defRPr sz="2000">
                <a:solidFill>
                  <a:srgbClr val="111111"/>
                </a:solidFill>
                <a:latin typeface="Avenir LT Std 45 Book" pitchFamily="34" charset="0"/>
              </a:defRPr>
            </a:lvl9pPr>
          </a:lstStyle>
          <a:p>
            <a:pPr algn="ctr" eaLnBrk="1" hangingPunct="1">
              <a:spcBef>
                <a:spcPct val="0"/>
              </a:spcBef>
              <a:buFontTx/>
              <a:buNone/>
            </a:pPr>
            <a:r>
              <a:rPr lang="en-US" altLang="en-US" sz="1800">
                <a:solidFill>
                  <a:schemeClr val="tx1"/>
                </a:solidFill>
                <a:effectLst/>
                <a:latin typeface="Arial" charset="0"/>
              </a:rPr>
              <a:t>Slide </a:t>
            </a:r>
            <a:fld id="{CEFC6507-A79C-4FA6-B27E-15969202C82F}" type="slidenum">
              <a:rPr lang="en-US" altLang="en-US" sz="1800">
                <a:solidFill>
                  <a:schemeClr val="tx1"/>
                </a:solidFill>
                <a:effectLst/>
                <a:latin typeface="Arial" charset="0"/>
              </a:rPr>
              <a:pPr algn="ctr" eaLnBrk="1" hangingPunct="1">
                <a:spcBef>
                  <a:spcPct val="0"/>
                </a:spcBef>
                <a:buFontTx/>
                <a:buNone/>
              </a:pPr>
              <a:t>9</a:t>
            </a:fld>
            <a:endParaRPr lang="en-US" altLang="en-US" sz="1800">
              <a:solidFill>
                <a:schemeClr val="tx1"/>
              </a:solidFill>
              <a:effectLst/>
              <a:latin typeface="Arial" charset="0"/>
            </a:endParaRPr>
          </a:p>
        </p:txBody>
      </p:sp>
      <p:sp>
        <p:nvSpPr>
          <p:cNvPr id="5" name="Rectangle 4"/>
          <p:cNvSpPr txBox="1">
            <a:spLocks/>
          </p:cNvSpPr>
          <p:nvPr/>
        </p:nvSpPr>
        <p:spPr bwMode="auto">
          <a:xfrm>
            <a:off x="457199" y="1368424"/>
            <a:ext cx="6858001" cy="548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111111"/>
                </a:solidFill>
                <a:latin typeface="+mn-lt"/>
                <a:ea typeface="+mn-ea"/>
                <a:cs typeface="+mn-cs"/>
              </a:defRPr>
            </a:lvl1pPr>
            <a:lvl2pPr marL="742950" indent="-285750" algn="l" rtl="0" eaLnBrk="0" fontAlgn="base" hangingPunct="0">
              <a:spcBef>
                <a:spcPct val="20000"/>
              </a:spcBef>
              <a:spcAft>
                <a:spcPct val="0"/>
              </a:spcAft>
              <a:buChar char="–"/>
              <a:defRPr sz="2800">
                <a:solidFill>
                  <a:srgbClr val="111111"/>
                </a:solidFill>
                <a:latin typeface="+mn-lt"/>
              </a:defRPr>
            </a:lvl2pPr>
            <a:lvl3pPr marL="1143000" indent="-228600" algn="l" rtl="0" eaLnBrk="0" fontAlgn="base" hangingPunct="0">
              <a:spcBef>
                <a:spcPct val="20000"/>
              </a:spcBef>
              <a:spcAft>
                <a:spcPct val="0"/>
              </a:spcAft>
              <a:buChar char="•"/>
              <a:defRPr sz="2400">
                <a:solidFill>
                  <a:srgbClr val="111111"/>
                </a:solidFill>
                <a:latin typeface="+mn-lt"/>
              </a:defRPr>
            </a:lvl3pPr>
            <a:lvl4pPr marL="1600200" indent="-228600" algn="l" rtl="0" eaLnBrk="0" fontAlgn="base" hangingPunct="0">
              <a:spcBef>
                <a:spcPct val="20000"/>
              </a:spcBef>
              <a:spcAft>
                <a:spcPct val="0"/>
              </a:spcAft>
              <a:buChar char="–"/>
              <a:defRPr sz="2000">
                <a:solidFill>
                  <a:srgbClr val="111111"/>
                </a:solidFill>
                <a:latin typeface="+mn-lt"/>
              </a:defRPr>
            </a:lvl4pPr>
            <a:lvl5pPr marL="2057400" indent="-228600" algn="l" rtl="0" eaLnBrk="0" fontAlgn="base" hangingPunct="0">
              <a:spcBef>
                <a:spcPct val="20000"/>
              </a:spcBef>
              <a:spcAft>
                <a:spcPct val="0"/>
              </a:spcAft>
              <a:buChar char="»"/>
              <a:defRPr sz="2000">
                <a:solidFill>
                  <a:srgbClr val="111111"/>
                </a:solidFill>
                <a:latin typeface="+mn-lt"/>
              </a:defRPr>
            </a:lvl5pPr>
            <a:lvl6pPr marL="2514600" indent="-228600" algn="l" rtl="0" fontAlgn="base">
              <a:spcBef>
                <a:spcPct val="20000"/>
              </a:spcBef>
              <a:spcAft>
                <a:spcPct val="0"/>
              </a:spcAft>
              <a:buChar char="»"/>
              <a:defRPr sz="2000">
                <a:solidFill>
                  <a:srgbClr val="111111"/>
                </a:solidFill>
                <a:latin typeface="+mn-lt"/>
              </a:defRPr>
            </a:lvl6pPr>
            <a:lvl7pPr marL="2971800" indent="-228600" algn="l" rtl="0" fontAlgn="base">
              <a:spcBef>
                <a:spcPct val="20000"/>
              </a:spcBef>
              <a:spcAft>
                <a:spcPct val="0"/>
              </a:spcAft>
              <a:buChar char="»"/>
              <a:defRPr sz="2000">
                <a:solidFill>
                  <a:srgbClr val="111111"/>
                </a:solidFill>
                <a:latin typeface="+mn-lt"/>
              </a:defRPr>
            </a:lvl7pPr>
            <a:lvl8pPr marL="3429000" indent="-228600" algn="l" rtl="0" fontAlgn="base">
              <a:spcBef>
                <a:spcPct val="20000"/>
              </a:spcBef>
              <a:spcAft>
                <a:spcPct val="0"/>
              </a:spcAft>
              <a:buChar char="»"/>
              <a:defRPr sz="2000">
                <a:solidFill>
                  <a:srgbClr val="111111"/>
                </a:solidFill>
                <a:latin typeface="+mn-lt"/>
              </a:defRPr>
            </a:lvl8pPr>
            <a:lvl9pPr marL="3886200" indent="-228600" algn="l" rtl="0" fontAlgn="base">
              <a:spcBef>
                <a:spcPct val="20000"/>
              </a:spcBef>
              <a:spcAft>
                <a:spcPct val="0"/>
              </a:spcAft>
              <a:buChar char="»"/>
              <a:defRPr sz="2000">
                <a:solidFill>
                  <a:srgbClr val="111111"/>
                </a:solidFill>
                <a:latin typeface="+mn-lt"/>
              </a:defRPr>
            </a:lvl9pPr>
          </a:lstStyle>
          <a:p>
            <a:pPr eaLnBrk="1" hangingPunct="1">
              <a:spcBef>
                <a:spcPts val="1200"/>
              </a:spcBef>
              <a:buFont typeface="Arial" panose="020B0604020202020204" pitchFamily="34" charset="0"/>
              <a:buChar char="•"/>
            </a:pPr>
            <a:r>
              <a:rPr lang="en-US" altLang="en-US" sz="2000" kern="0" dirty="0">
                <a:effectLst/>
              </a:rPr>
              <a:t>New pilot programs are being proposed to facilitate easy customer participation in ongoing programs and new TOU rates, and reduce staff time, including:</a:t>
            </a:r>
          </a:p>
          <a:p>
            <a:pPr marL="857250" lvl="1" indent="-457200" eaLnBrk="1" hangingPunct="1">
              <a:spcBef>
                <a:spcPts val="1200"/>
              </a:spcBef>
              <a:buFont typeface="Arial" panose="020B0604020202020204" pitchFamily="34" charset="0"/>
              <a:buChar char="•"/>
            </a:pPr>
            <a:r>
              <a:rPr lang="en-US" altLang="en-US" sz="1800" kern="0" dirty="0">
                <a:effectLst/>
              </a:rPr>
              <a:t>Peak Time of Use Energy Monitor</a:t>
            </a:r>
          </a:p>
          <a:p>
            <a:pPr marL="857250" lvl="1" indent="-457200" eaLnBrk="1" hangingPunct="1">
              <a:spcBef>
                <a:spcPts val="1200"/>
              </a:spcBef>
              <a:buFont typeface="Arial" panose="020B0604020202020204" pitchFamily="34" charset="0"/>
              <a:buChar char="•"/>
            </a:pPr>
            <a:r>
              <a:rPr lang="en-US" altLang="en-US" sz="1800" kern="0" dirty="0">
                <a:effectLst/>
              </a:rPr>
              <a:t>Online Store for EE &amp; Water Measures</a:t>
            </a:r>
          </a:p>
          <a:p>
            <a:pPr marL="857250" lvl="1" indent="-457200" eaLnBrk="1" hangingPunct="1">
              <a:spcBef>
                <a:spcPts val="1200"/>
              </a:spcBef>
              <a:buFont typeface="Arial" panose="020B0604020202020204" pitchFamily="34" charset="0"/>
              <a:buChar char="•"/>
            </a:pPr>
            <a:r>
              <a:rPr lang="en-US" altLang="en-US" sz="1800" kern="0" dirty="0">
                <a:effectLst/>
              </a:rPr>
              <a:t>Low Income Online Application Portal</a:t>
            </a:r>
          </a:p>
          <a:p>
            <a:pPr eaLnBrk="1" hangingPunct="1">
              <a:spcBef>
                <a:spcPts val="1200"/>
              </a:spcBef>
              <a:buFont typeface="Arial" panose="020B0604020202020204" pitchFamily="34" charset="0"/>
              <a:buChar char="•"/>
            </a:pPr>
            <a:r>
              <a:rPr lang="en-US" altLang="en-US" sz="2000" kern="0" dirty="0">
                <a:solidFill>
                  <a:schemeClr val="tx1"/>
                </a:solidFill>
                <a:effectLst/>
              </a:rPr>
              <a:t>Ongoing programs include the CEIVA Frame, Smart Thermostat, Behavior Demand Response, and EV Charger programs</a:t>
            </a:r>
          </a:p>
          <a:p>
            <a:pPr eaLnBrk="1" hangingPunct="1">
              <a:spcBef>
                <a:spcPts val="1200"/>
              </a:spcBef>
              <a:buFont typeface="Arial" panose="020B0604020202020204" pitchFamily="34" charset="0"/>
              <a:buChar char="•"/>
            </a:pPr>
            <a:r>
              <a:rPr lang="en-US" altLang="en-US" sz="2000" kern="0" dirty="0">
                <a:solidFill>
                  <a:schemeClr val="tx1"/>
                </a:solidFill>
                <a:effectLst/>
              </a:rPr>
              <a:t>A total of $1.7 million is proposed for </a:t>
            </a:r>
            <a:r>
              <a:rPr lang="en-US" altLang="en-US" sz="2000" kern="0" dirty="0" smtClean="0">
                <a:solidFill>
                  <a:schemeClr val="tx1"/>
                </a:solidFill>
                <a:effectLst/>
              </a:rPr>
              <a:t>Research, Development &amp; Demonstration (Modernization) </a:t>
            </a:r>
            <a:r>
              <a:rPr lang="en-US" altLang="en-US" sz="2000" kern="0" dirty="0">
                <a:solidFill>
                  <a:schemeClr val="tx1"/>
                </a:solidFill>
                <a:effectLst/>
              </a:rPr>
              <a:t>programs over the next two years</a:t>
            </a:r>
          </a:p>
          <a:p>
            <a:pPr lvl="1" indent="-342900" eaLnBrk="1" hangingPunct="1">
              <a:spcBef>
                <a:spcPts val="1200"/>
              </a:spcBef>
              <a:buFont typeface="Arial" panose="020B0604020202020204" pitchFamily="34" charset="0"/>
              <a:buChar char="•"/>
            </a:pPr>
            <a:endParaRPr lang="en-US" altLang="en-US" sz="1800" kern="0" dirty="0">
              <a:effectLst/>
            </a:endParaRPr>
          </a:p>
        </p:txBody>
      </p:sp>
    </p:spTree>
    <p:extLst>
      <p:ext uri="{BB962C8B-B14F-4D97-AF65-F5344CB8AC3E}">
        <p14:creationId xmlns:p14="http://schemas.microsoft.com/office/powerpoint/2010/main" val="1863002341"/>
      </p:ext>
    </p:extLst>
  </p:cSld>
  <p:clrMapOvr>
    <a:masterClrMapping/>
  </p:clrMapOvr>
</p:sld>
</file>

<file path=ppt/theme/theme1.xml><?xml version="1.0" encoding="utf-8"?>
<a:theme xmlns:a="http://schemas.openxmlformats.org/drawingml/2006/main" name="Custom Design">
  <a:themeElements>
    <a:clrScheme name="Custom 3">
      <a:dk1>
        <a:srgbClr val="000000"/>
      </a:dk1>
      <a:lt1>
        <a:srgbClr val="FAF1D0"/>
      </a:lt1>
      <a:dk2>
        <a:srgbClr val="FAF1D0"/>
      </a:dk2>
      <a:lt2>
        <a:srgbClr val="FAF1D0"/>
      </a:lt2>
      <a:accent1>
        <a:srgbClr val="FAF1D0"/>
      </a:accent1>
      <a:accent2>
        <a:srgbClr val="FAF1D0"/>
      </a:accent2>
      <a:accent3>
        <a:srgbClr val="FAF1D0"/>
      </a:accent3>
      <a:accent4>
        <a:srgbClr val="FAF1D0"/>
      </a:accent4>
      <a:accent5>
        <a:srgbClr val="FAF1D0"/>
      </a:accent5>
      <a:accent6>
        <a:srgbClr val="FAF1D0"/>
      </a:accent6>
      <a:hlink>
        <a:srgbClr val="FAF1D0"/>
      </a:hlink>
      <a:folHlink>
        <a:srgbClr val="FAF1D0"/>
      </a:folHlink>
    </a:clrScheme>
    <a:fontScheme name="Custom Design">
      <a:majorFont>
        <a:latin typeface="Avenir LT Std 65 Medium"/>
        <a:ea typeface=""/>
        <a:cs typeface=""/>
      </a:majorFont>
      <a:minorFont>
        <a:latin typeface="Avenir LT Std 45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26943</TotalTime>
  <Words>2806</Words>
  <Application>Microsoft Office PowerPoint</Application>
  <PresentationFormat>On-screen Show (4:3)</PresentationFormat>
  <Paragraphs>568</Paragraphs>
  <Slides>62</Slides>
  <Notes>50</Notes>
  <HiddenSlides>0</HiddenSlides>
  <MMClips>0</MMClips>
  <ScaleCrop>false</ScaleCrop>
  <HeadingPairs>
    <vt:vector size="4" baseType="variant">
      <vt:variant>
        <vt:lpstr>Theme</vt:lpstr>
      </vt:variant>
      <vt:variant>
        <vt:i4>1</vt:i4>
      </vt:variant>
      <vt:variant>
        <vt:lpstr>Slide Titles</vt:lpstr>
      </vt:variant>
      <vt:variant>
        <vt:i4>62</vt:i4>
      </vt:variant>
    </vt:vector>
  </HeadingPairs>
  <TitlesOfParts>
    <vt:vector size="63" baseType="lpstr">
      <vt:lpstr>Custom Design</vt:lpstr>
      <vt:lpstr>City of Glendale</vt:lpstr>
      <vt:lpstr>FY 2018-19 Proposed Rate Plans Agenda</vt:lpstr>
      <vt:lpstr>PowerPoint Presentation</vt:lpstr>
      <vt:lpstr>Background</vt:lpstr>
      <vt:lpstr>Proposed Budget and Fund Balance</vt:lpstr>
      <vt:lpstr>Proposed Budget</vt:lpstr>
      <vt:lpstr>Energy Efficiency Program Highlights</vt:lpstr>
      <vt:lpstr>Renewable Energy Program Highlights</vt:lpstr>
      <vt:lpstr>RD&amp;D (Modernization) Highlights</vt:lpstr>
      <vt:lpstr>Low Income Program Highlights</vt:lpstr>
      <vt:lpstr>Detailed PBC Approved and Proposed Budgets ($1000s)</vt:lpstr>
      <vt:lpstr>Detailed Approved and Proposed PBC Budgets ($1000s)</vt:lpstr>
      <vt:lpstr>Detailed Approved and Proposed PBC Budgets ($1000s)</vt:lpstr>
      <vt:lpstr>Detailed Approved and Proposed PBC Budgets ($1000s)</vt:lpstr>
      <vt:lpstr>PowerPoint Presentation</vt:lpstr>
      <vt:lpstr>PowerPoint Presentation</vt:lpstr>
      <vt:lpstr>Background</vt:lpstr>
      <vt:lpstr>Background</vt:lpstr>
      <vt:lpstr>Background</vt:lpstr>
      <vt:lpstr>Financial Plan Development</vt:lpstr>
      <vt:lpstr>Financial Plan Development</vt:lpstr>
      <vt:lpstr>PowerPoint Presentation</vt:lpstr>
      <vt:lpstr>Changes from Previous COSA</vt:lpstr>
      <vt:lpstr>Changes from Previous COSA</vt:lpstr>
      <vt:lpstr>Proposed Revenue Adjustments</vt:lpstr>
      <vt:lpstr>Major Findings and Recommendations</vt:lpstr>
      <vt:lpstr>Major Findings and Recommendations</vt:lpstr>
      <vt:lpstr>Annual Water Demand (HCF)</vt:lpstr>
      <vt:lpstr>Single Family Bill Impact</vt:lpstr>
      <vt:lpstr>Single Family Bill Comparison</vt:lpstr>
      <vt:lpstr>PowerPoint Presentation</vt:lpstr>
      <vt:lpstr>PowerPoint Presentation</vt:lpstr>
      <vt:lpstr>GWP Electric Rate Structure</vt:lpstr>
      <vt:lpstr>Changes from Previous COSA</vt:lpstr>
      <vt:lpstr>Changes from Previous COSA</vt:lpstr>
      <vt:lpstr>Proposed Revenue Adjustments</vt:lpstr>
      <vt:lpstr>Major Findings and Recommendations</vt:lpstr>
      <vt:lpstr>Revenue Adjustments/ Prop 26 Structural Changes</vt:lpstr>
      <vt:lpstr>Electric Demand (MWh)</vt:lpstr>
      <vt:lpstr>Residential Monthly Bill</vt:lpstr>
      <vt:lpstr>Low Income Monthly Bill</vt:lpstr>
      <vt:lpstr>Residential L1-A Bill Comparisons</vt:lpstr>
      <vt:lpstr>PowerPoint Presentation</vt:lpstr>
      <vt:lpstr>Background</vt:lpstr>
      <vt:lpstr>Overview of Glendale Wastewater System</vt:lpstr>
      <vt:lpstr>Wastewater Rate History</vt:lpstr>
      <vt:lpstr>Proposal to Increase Wastewater Rates</vt:lpstr>
      <vt:lpstr>PowerPoint Presentation</vt:lpstr>
      <vt:lpstr>PowerPoint Presentation</vt:lpstr>
      <vt:lpstr>Costs to Treat Glendale Wastewater</vt:lpstr>
      <vt:lpstr>PowerPoint Presentation</vt:lpstr>
      <vt:lpstr>New Major LAG CIP Costs  For FY 2018/19 and FY 2019/20</vt:lpstr>
      <vt:lpstr>PowerPoint Presentation</vt:lpstr>
      <vt:lpstr>PowerPoint Presentation</vt:lpstr>
      <vt:lpstr>Monthly Average Bills for Single Family Residential and Multi-family </vt:lpstr>
      <vt:lpstr>Comparison of a Single Family Monthly Average Bill* with Six Other Cities (under Proposed Rate)</vt:lpstr>
      <vt:lpstr>Summary</vt:lpstr>
      <vt:lpstr>Summary of Residential Rates: Before &amp; After</vt:lpstr>
      <vt:lpstr>Summary of Residential Rates: Before &amp; After</vt:lpstr>
      <vt:lpstr>Utility Rates Meeting Schedule</vt:lpstr>
      <vt:lpstr>FY 2018-19 Budget Adoption Calendar</vt:lpstr>
      <vt:lpstr>PowerPoint Presentation</vt:lpstr>
    </vt:vector>
  </TitlesOfParts>
  <Company>CITY OF GLENDALE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Budget Study Session 2009-10</dc:title>
  <dc:creator>Budget</dc:creator>
  <cp:lastModifiedBy>Jacobsen, Jason</cp:lastModifiedBy>
  <cp:revision>2047</cp:revision>
  <cp:lastPrinted>2018-05-08T15:03:16Z</cp:lastPrinted>
  <dcterms:created xsi:type="dcterms:W3CDTF">2009-04-29T22:49:38Z</dcterms:created>
  <dcterms:modified xsi:type="dcterms:W3CDTF">2018-05-10T16:31:32Z</dcterms:modified>
</cp:coreProperties>
</file>