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107" r:id="rId1"/>
    <p:sldMasterId id="2147488121" r:id="rId2"/>
    <p:sldMasterId id="2147488135" r:id="rId3"/>
    <p:sldMasterId id="2147488149" r:id="rId4"/>
  </p:sldMasterIdLst>
  <p:notesMasterIdLst>
    <p:notesMasterId r:id="rId61"/>
  </p:notesMasterIdLst>
  <p:handoutMasterIdLst>
    <p:handoutMasterId r:id="rId62"/>
  </p:handoutMasterIdLst>
  <p:sldIdLst>
    <p:sldId id="1499" r:id="rId5"/>
    <p:sldId id="1213" r:id="rId6"/>
    <p:sldId id="1235" r:id="rId7"/>
    <p:sldId id="1548" r:id="rId8"/>
    <p:sldId id="1549" r:id="rId9"/>
    <p:sldId id="1550" r:id="rId10"/>
    <p:sldId id="1551" r:id="rId11"/>
    <p:sldId id="1552" r:id="rId12"/>
    <p:sldId id="1553" r:id="rId13"/>
    <p:sldId id="1554" r:id="rId14"/>
    <p:sldId id="1547" r:id="rId15"/>
    <p:sldId id="1412" r:id="rId16"/>
    <p:sldId id="1539" r:id="rId17"/>
    <p:sldId id="1538" r:id="rId18"/>
    <p:sldId id="1540" r:id="rId19"/>
    <p:sldId id="1541" r:id="rId20"/>
    <p:sldId id="1423" r:id="rId21"/>
    <p:sldId id="1425" r:id="rId22"/>
    <p:sldId id="1515" r:id="rId23"/>
    <p:sldId id="1543" r:id="rId24"/>
    <p:sldId id="1545" r:id="rId25"/>
    <p:sldId id="1414" r:id="rId26"/>
    <p:sldId id="1546" r:id="rId27"/>
    <p:sldId id="1415" r:id="rId28"/>
    <p:sldId id="1419" r:id="rId29"/>
    <p:sldId id="1507" r:id="rId30"/>
    <p:sldId id="1544" r:id="rId31"/>
    <p:sldId id="1440" r:id="rId32"/>
    <p:sldId id="1555" r:id="rId33"/>
    <p:sldId id="1556" r:id="rId34"/>
    <p:sldId id="1557" r:id="rId35"/>
    <p:sldId id="1558" r:id="rId36"/>
    <p:sldId id="1559" r:id="rId37"/>
    <p:sldId id="1560" r:id="rId38"/>
    <p:sldId id="1561" r:id="rId39"/>
    <p:sldId id="1562" r:id="rId40"/>
    <p:sldId id="1563" r:id="rId41"/>
    <p:sldId id="1564" r:id="rId42"/>
    <p:sldId id="1565" r:id="rId43"/>
    <p:sldId id="1566" r:id="rId44"/>
    <p:sldId id="1567" r:id="rId45"/>
    <p:sldId id="1568" r:id="rId46"/>
    <p:sldId id="1569" r:id="rId47"/>
    <p:sldId id="1570" r:id="rId48"/>
    <p:sldId id="1571" r:id="rId49"/>
    <p:sldId id="1572" r:id="rId50"/>
    <p:sldId id="1573" r:id="rId51"/>
    <p:sldId id="1574" r:id="rId52"/>
    <p:sldId id="1575" r:id="rId53"/>
    <p:sldId id="1576" r:id="rId54"/>
    <p:sldId id="1577" r:id="rId55"/>
    <p:sldId id="1478" r:id="rId56"/>
    <p:sldId id="1578" r:id="rId57"/>
    <p:sldId id="1409" r:id="rId58"/>
    <p:sldId id="1514" r:id="rId59"/>
    <p:sldId id="1579" r:id="rId6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48BB142-CACD-4F97-A376-AA9583925F7E}">
          <p14:sldIdLst>
            <p14:sldId id="1499"/>
            <p14:sldId id="1213"/>
            <p14:sldId id="1235"/>
            <p14:sldId id="1548"/>
            <p14:sldId id="1549"/>
            <p14:sldId id="1550"/>
            <p14:sldId id="1551"/>
            <p14:sldId id="1552"/>
            <p14:sldId id="1553"/>
            <p14:sldId id="1554"/>
            <p14:sldId id="1547"/>
            <p14:sldId id="1412"/>
            <p14:sldId id="1539"/>
            <p14:sldId id="1538"/>
            <p14:sldId id="1540"/>
            <p14:sldId id="1541"/>
            <p14:sldId id="1423"/>
            <p14:sldId id="1425"/>
            <p14:sldId id="1515"/>
            <p14:sldId id="1543"/>
            <p14:sldId id="1545"/>
            <p14:sldId id="1414"/>
            <p14:sldId id="1546"/>
            <p14:sldId id="1415"/>
            <p14:sldId id="1419"/>
            <p14:sldId id="1507"/>
            <p14:sldId id="1544"/>
            <p14:sldId id="1440"/>
            <p14:sldId id="1555"/>
            <p14:sldId id="1556"/>
            <p14:sldId id="1557"/>
            <p14:sldId id="1558"/>
            <p14:sldId id="1559"/>
            <p14:sldId id="1560"/>
            <p14:sldId id="1561"/>
            <p14:sldId id="1562"/>
            <p14:sldId id="1563"/>
            <p14:sldId id="1564"/>
            <p14:sldId id="1565"/>
            <p14:sldId id="1566"/>
            <p14:sldId id="1567"/>
            <p14:sldId id="1568"/>
            <p14:sldId id="1569"/>
            <p14:sldId id="1570"/>
            <p14:sldId id="1571"/>
            <p14:sldId id="1572"/>
            <p14:sldId id="1573"/>
            <p14:sldId id="1574"/>
            <p14:sldId id="1575"/>
            <p14:sldId id="1576"/>
            <p14:sldId id="1577"/>
            <p14:sldId id="1478"/>
            <p14:sldId id="1578"/>
            <p14:sldId id="1409"/>
            <p14:sldId id="1514"/>
            <p14:sldId id="15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C7"/>
    <a:srgbClr val="21578A"/>
    <a:srgbClr val="0099FF"/>
    <a:srgbClr val="0000FF"/>
    <a:srgbClr val="428DD2"/>
    <a:srgbClr val="7CB0E0"/>
    <a:srgbClr val="FFF3E1"/>
    <a:srgbClr val="FFFF00"/>
    <a:srgbClr val="EAAB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 autoAdjust="0"/>
    <p:restoredTop sz="99818" autoAdjust="0"/>
  </p:normalViewPr>
  <p:slideViewPr>
    <p:cSldViewPr>
      <p:cViewPr>
        <p:scale>
          <a:sx n="100" d="100"/>
          <a:sy n="100" d="100"/>
        </p:scale>
        <p:origin x="-175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68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defTabSz="933167" eaLnBrk="1" hangingPunct="1">
              <a:buFontTx/>
              <a:buNone/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/>
              <a:t>Budget Study Session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4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algn="r" defTabSz="933167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defTabSz="933167" eaLnBrk="1" hangingPunct="1">
              <a:buFontTx/>
              <a:buNone/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15, 2018</a:t>
            </a: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4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algn="r" defTabSz="933167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67D01DB8-B59C-4F86-88A3-29B4F51BF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4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61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4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3E713C2-4FD9-4497-A588-C05F5803E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54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4F35-917D-4471-836C-A9F8050215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6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2C561B2-4310-4856-94FC-069552824BDE}" type="slidenum">
              <a:rPr lang="en-US" b="0" smtClean="0">
                <a:solidFill>
                  <a:prstClr val="black"/>
                </a:solidFill>
              </a:rPr>
              <a:pPr/>
              <a:t>17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2C561B2-4310-4856-94FC-069552824BDE}" type="slidenum">
              <a:rPr lang="en-US" b="0" smtClean="0">
                <a:solidFill>
                  <a:prstClr val="black"/>
                </a:solidFill>
              </a:rPr>
              <a:pPr/>
              <a:t>18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56C7F95-A505-4BB7-949C-F8F2A1ED36A7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56C7F95-A505-4BB7-949C-F8F2A1ED36A7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56C7F95-A505-4BB7-949C-F8F2A1ED36A7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56C7F95-A505-4BB7-949C-F8F2A1ED36A7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FC5D52F-D4B5-4DED-AB79-7C84DC69D724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C2C3F5C-A527-4572-84DD-535AC613E0D1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C2C3F5C-A527-4572-84DD-535AC613E0D1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C2C3F5C-A527-4572-84DD-535AC613E0D1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BF3056C6-8F1C-47A2-B08D-6314DC4F1376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82D771-6B65-4346-ABC9-B5E267986A07}" type="slidenum">
              <a:rPr lang="en-US" b="0" smtClean="0">
                <a:solidFill>
                  <a:prstClr val="black"/>
                </a:solidFill>
              </a:rPr>
              <a:pPr/>
              <a:t>28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C275EC-D4A8-4118-A583-8A450CF5D231}" type="slidenum">
              <a:rPr lang="en-US" b="0" smtClean="0">
                <a:solidFill>
                  <a:prstClr val="black"/>
                </a:solidFill>
              </a:rPr>
              <a:pPr/>
              <a:t>29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15997-C961-4FAB-84E0-540C3BA369D9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18D1C9-C5D1-406E-923E-2A1D0424A657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58F004-F259-42DA-9DF3-EE9AAEBDAC2F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C25436-9EBC-4DA4-8DDE-E66CE9A67C58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BCE00B-2B54-4C80-BADC-0CA887434F9E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35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2C684E-7C15-4B34-A0FA-FEBA00FE419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0A54CB-ABC4-4FC1-9596-4C2BCAB2F8BD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9694B5-AF82-44C5-9F2D-91CCC549D9E4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2084A8-4A64-403D-8C75-B07E1CFF0F8B}" type="slidenum">
              <a:rPr lang="en-US" altLang="en-US" b="0" smtClean="0">
                <a:solidFill>
                  <a:srgbClr val="000000"/>
                </a:solidFill>
              </a:rPr>
              <a:pPr/>
              <a:t>3</a:t>
            </a:fld>
            <a:endParaRPr lang="en-US" altLang="en-US" b="0" dirty="0" smtClean="0">
              <a:solidFill>
                <a:srgbClr val="000000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E2B3AA-CA54-4F23-B5D6-2C4007BD1A94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39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A20477-AE2E-4564-90ED-1887A36D512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5DD05-D5FE-457E-AB24-9DDA5DFF82B9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FA955F-D27B-425B-98F3-8A4A09E8F560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42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80FC03-C292-4618-9E47-EF0B608981A5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753F1D-31A2-4AEE-9BCE-37AAB83AF13F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C60CD3-B88C-4E1F-AF27-B6B2E14EFE94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46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B2FE27-2428-4C3D-83C7-C41CD907688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10BE5D-DDCF-4BD7-8C53-2FA0069CE6CD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48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120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6D8892-C061-438F-AB60-EDB974141FF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49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2084A8-4A64-403D-8C75-B07E1CFF0F8B}" type="slidenum">
              <a:rPr lang="en-US" altLang="en-US" b="0" smtClean="0">
                <a:solidFill>
                  <a:srgbClr val="000000"/>
                </a:solidFill>
              </a:rPr>
              <a:pPr/>
              <a:t>11</a:t>
            </a:fld>
            <a:endParaRPr lang="en-US" altLang="en-US" b="0" dirty="0" smtClean="0">
              <a:solidFill>
                <a:srgbClr val="000000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52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53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898C24-C074-4770-A92F-6F24323CB739}" type="slidenum">
              <a:rPr lang="en-US" b="0" smtClean="0">
                <a:solidFill>
                  <a:prstClr val="black"/>
                </a:solidFill>
              </a:rPr>
              <a:pPr/>
              <a:t>54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56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12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13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14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15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16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00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4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0CFD87F-0353-40F2-BDE8-022005F15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23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2595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6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6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6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51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82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5713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9055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3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7AE05D22-3A56-4925-9216-A2C97DFE3230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7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615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4550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0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105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8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088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6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5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780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178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578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40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63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F63F5D74-FD05-4677-BA40-5A376142011A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5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39CD2A2-9EDD-4115-8DF2-5CBC2B1DC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44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3357352-67D4-4E5D-96DB-0F23C7D2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5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2488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7692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830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07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23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4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02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2113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8966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743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174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281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84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264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94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08" r:id="rId1"/>
    <p:sldLayoutId id="2147488109" r:id="rId2"/>
    <p:sldLayoutId id="2147488110" r:id="rId3"/>
    <p:sldLayoutId id="2147488111" r:id="rId4"/>
    <p:sldLayoutId id="2147488112" r:id="rId5"/>
    <p:sldLayoutId id="2147488113" r:id="rId6"/>
    <p:sldLayoutId id="2147488114" r:id="rId7"/>
    <p:sldLayoutId id="2147488115" r:id="rId8"/>
    <p:sldLayoutId id="2147488116" r:id="rId9"/>
    <p:sldLayoutId id="2147488117" r:id="rId10"/>
    <p:sldLayoutId id="2147488118" r:id="rId11"/>
    <p:sldLayoutId id="214748812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22" r:id="rId1"/>
    <p:sldLayoutId id="2147488123" r:id="rId2"/>
    <p:sldLayoutId id="2147488124" r:id="rId3"/>
    <p:sldLayoutId id="2147488125" r:id="rId4"/>
    <p:sldLayoutId id="2147488126" r:id="rId5"/>
    <p:sldLayoutId id="2147488127" r:id="rId6"/>
    <p:sldLayoutId id="2147488128" r:id="rId7"/>
    <p:sldLayoutId id="2147488129" r:id="rId8"/>
    <p:sldLayoutId id="2147488130" r:id="rId9"/>
    <p:sldLayoutId id="2147488131" r:id="rId10"/>
    <p:sldLayoutId id="2147488132" r:id="rId11"/>
    <p:sldLayoutId id="2147488133" r:id="rId12"/>
    <p:sldLayoutId id="214748813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36" r:id="rId1"/>
    <p:sldLayoutId id="2147488137" r:id="rId2"/>
    <p:sldLayoutId id="2147488138" r:id="rId3"/>
    <p:sldLayoutId id="2147488139" r:id="rId4"/>
    <p:sldLayoutId id="2147488140" r:id="rId5"/>
    <p:sldLayoutId id="2147488141" r:id="rId6"/>
    <p:sldLayoutId id="2147488142" r:id="rId7"/>
    <p:sldLayoutId id="2147488143" r:id="rId8"/>
    <p:sldLayoutId id="2147488144" r:id="rId9"/>
    <p:sldLayoutId id="2147488145" r:id="rId10"/>
    <p:sldLayoutId id="2147488146" r:id="rId11"/>
    <p:sldLayoutId id="2147488147" r:id="rId12"/>
    <p:sldLayoutId id="2147488162" r:id="rId13"/>
    <p:sldLayoutId id="2147488163" r:id="rId14"/>
    <p:sldLayoutId id="2147488164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50" r:id="rId1"/>
    <p:sldLayoutId id="2147488151" r:id="rId2"/>
    <p:sldLayoutId id="2147488152" r:id="rId3"/>
    <p:sldLayoutId id="2147488153" r:id="rId4"/>
    <p:sldLayoutId id="2147488154" r:id="rId5"/>
    <p:sldLayoutId id="2147488155" r:id="rId6"/>
    <p:sldLayoutId id="2147488156" r:id="rId7"/>
    <p:sldLayoutId id="2147488157" r:id="rId8"/>
    <p:sldLayoutId id="2147488158" r:id="rId9"/>
    <p:sldLayoutId id="2147488159" r:id="rId10"/>
    <p:sldLayoutId id="21474881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7572" y="1624794"/>
            <a:ext cx="7620000" cy="218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dirty="0" smtClean="0">
                <a:effectLst/>
                <a:latin typeface="Avenir LT Std 65 Medium"/>
              </a:rPr>
              <a:t> </a:t>
            </a:r>
            <a:endParaRPr lang="en-US" altLang="en-US" sz="3600" dirty="0">
              <a:effectLst/>
              <a:latin typeface="Avenir LT Std 65 Medium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venir LT Std 65 Medium"/>
              </a:rPr>
              <a:t>City of Glendale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/>
                <a:latin typeface="Avenir LT Std 65 Medium"/>
              </a:rPr>
              <a:t>Budget Study Session </a:t>
            </a:r>
            <a:r>
              <a:rPr lang="en-US" altLang="en-US" sz="3200" dirty="0" smtClean="0">
                <a:solidFill>
                  <a:schemeClr val="tx1"/>
                </a:solidFill>
                <a:effectLst/>
                <a:latin typeface="Avenir LT Std 65 Medium"/>
              </a:rPr>
              <a:t>#3</a:t>
            </a:r>
            <a:endParaRPr lang="en-US" altLang="en-US" sz="3200" dirty="0">
              <a:solidFill>
                <a:schemeClr val="tx1"/>
              </a:solidFill>
              <a:effectLst/>
              <a:latin typeface="Avenir LT Std 65 Medium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  <a:effectLst/>
                <a:latin typeface="Avenir LT Std 65 Medium"/>
              </a:rPr>
              <a:t>May 15, 2018</a:t>
            </a:r>
            <a:endParaRPr lang="en-US" altLang="en-US" sz="2800" dirty="0">
              <a:solidFill>
                <a:srgbClr val="0070C0"/>
              </a:solidFill>
              <a:effectLst/>
              <a:latin typeface="Avenir LT Std 65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38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832490"/>
              </p:ext>
            </p:extLst>
          </p:nvPr>
        </p:nvGraphicFramePr>
        <p:xfrm>
          <a:off x="152400" y="944778"/>
          <a:ext cx="8915400" cy="5456022"/>
        </p:xfrm>
        <a:graphic>
          <a:graphicData uri="http://schemas.openxmlformats.org/drawingml/2006/table">
            <a:tbl>
              <a:tblPr/>
              <a:tblGrid>
                <a:gridCol w="4572000"/>
                <a:gridCol w="1524000"/>
                <a:gridCol w="16764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Riverwalk LA Outfall Bridge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 Fund 405)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640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30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Regional Fund (Fund 255)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1,846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231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3,461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361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Safe Routes to School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Special Grants Fund (Fund 252)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461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37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Reimbursement Fund (Fund 409)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2,612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479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Grant Fund (Fund 216)**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563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M Local Return Fund (Fund 222)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3,636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658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34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Verdugo Park North Community Building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 Fund 405)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2,000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1,965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Recreation Fund (Fund 501)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2,500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2,420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564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  Remaining budget assumes all current encumbrances will be expensed by 6/30/18</a:t>
            </a:r>
          </a:p>
          <a:p>
            <a:pPr>
              <a:buNone/>
            </a:pPr>
            <a:r>
              <a:rPr lang="en-US" sz="1000" dirty="0">
                <a:solidFill>
                  <a:srgbClr val="0070C0"/>
                </a:solidFill>
                <a:effectLst/>
              </a:rPr>
              <a:t>** Non-CIP Fund</a:t>
            </a:r>
          </a:p>
          <a:p>
            <a:pPr>
              <a:buNone/>
            </a:pP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10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094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>
              <a:buFontTx/>
              <a:buNone/>
            </a:pP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</a:rPr>
              <a:t>Capital Improvement Program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Projects with Single Funding Source</a:t>
            </a:r>
            <a:endParaRPr lang="en-US" altLang="en-US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79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r>
              <a:rPr lang="en-US" alt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4934901"/>
              </p:ext>
            </p:extLst>
          </p:nvPr>
        </p:nvGraphicFramePr>
        <p:xfrm>
          <a:off x="152400" y="1036166"/>
          <a:ext cx="8915400" cy="4450168"/>
        </p:xfrm>
        <a:graphic>
          <a:graphicData uri="http://schemas.openxmlformats.org/drawingml/2006/table">
            <a:tbl>
              <a:tblPr/>
              <a:tblGrid>
                <a:gridCol w="4648200"/>
                <a:gridCol w="1371600"/>
                <a:gridCol w="17526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CDBG Fund (Fund 201)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Homeless Housing 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370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Measure M Local Return Fund (Fund 222)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Train Station First/Last Mile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711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$             711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26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711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711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26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Regional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 (Fund 255)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Bicycle Facilities Phase 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$              165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$             165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$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Doran/Broadway-Brazil 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Doran St Traffic Signal Modification/Install. &amp; Roadway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1,447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218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I-5 N Mitigation Project Management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I-5 N Mitigation Signal Sync.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12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20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92011132"/>
              </p:ext>
            </p:extLst>
          </p:nvPr>
        </p:nvGraphicFramePr>
        <p:xfrm>
          <a:off x="152400" y="1102870"/>
          <a:ext cx="8839200" cy="4683202"/>
        </p:xfrm>
        <a:graphic>
          <a:graphicData uri="http://schemas.openxmlformats.org/drawingml/2006/table">
            <a:tbl>
              <a:tblPr/>
              <a:tblGrid>
                <a:gridCol w="4495800"/>
                <a:gridCol w="1422621"/>
                <a:gridCol w="1777779"/>
                <a:gridCol w="1143000"/>
              </a:tblGrid>
              <a:tr h="56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Regional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 (Fund 255) Cont.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Pennsylvania Ave Traffic Signal Improvement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San Fernando/Los Angeles Traffic Signals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381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Traffic Signals at Glendale / La Crescenta / Central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1,200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1,130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I-210 Freeway Sound Wall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4,520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4,462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2,723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4,520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Transit Prop C Local Return Fund (Fund 257)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Bus Stop Improvements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$              142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$                  77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Refurb of GTC (Train Station)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500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306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642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383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Cable Access Fund (Fund 280)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GTV6 Control Room Relocation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850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850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0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r">
              <a:buNone/>
              <a:defRPr sz="1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Slide </a:t>
            </a:r>
            <a:fld id="{E0CFD87F-0353-40F2-BDE8-022005F15CC6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6090098"/>
              </p:ext>
            </p:extLst>
          </p:nvPr>
        </p:nvGraphicFramePr>
        <p:xfrm>
          <a:off x="152400" y="1069826"/>
          <a:ext cx="8839200" cy="5483374"/>
        </p:xfrm>
        <a:graphic>
          <a:graphicData uri="http://schemas.openxmlformats.org/drawingml/2006/table">
            <a:tbl>
              <a:tblPr/>
              <a:tblGrid>
                <a:gridCol w="4458032"/>
                <a:gridCol w="1460389"/>
                <a:gridCol w="1701579"/>
                <a:gridCol w="1219200"/>
              </a:tblGrid>
              <a:tr h="56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 General Fund (Fund 401)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Branch Libraries</a:t>
                      </a: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$             974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$                452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Fire Station 26 </a:t>
                      </a:r>
                      <a:r>
                        <a:rPr lang="en-US" sz="1400" dirty="0" smtClean="0"/>
                        <a:t>Reconstruction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278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200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Fire Station 28 Reconstruction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Fire Station 29 Reconstruction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1,000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943 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Montrose Branch Library</a:t>
                      </a: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253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Pacific Community Center Construction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3,469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2,630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Replacement of FS 21 Compressor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Rockhaven Rehabilitation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1,006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76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Signal Power Backup System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484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Street Improvements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Training Center Burn Building Reconstruction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Verdugo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 Renovation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ADA Facility Modification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Park Block Project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513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153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2,000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City Hall Building Renovation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593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1,500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14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82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83406154"/>
              </p:ext>
            </p:extLst>
          </p:nvPr>
        </p:nvGraphicFramePr>
        <p:xfrm>
          <a:off x="152400" y="1219200"/>
          <a:ext cx="8839200" cy="5031764"/>
        </p:xfrm>
        <a:graphic>
          <a:graphicData uri="http://schemas.openxmlformats.org/drawingml/2006/table">
            <a:tbl>
              <a:tblPr/>
              <a:tblGrid>
                <a:gridCol w="4458032"/>
                <a:gridCol w="1460389"/>
                <a:gridCol w="1701579"/>
                <a:gridCol w="1219200"/>
              </a:tblGrid>
              <a:tr h="56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 General Fund (Fund 401)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+mn-cs"/>
                        </a:rPr>
                        <a:t> Cont.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Illuminated Street Sign Replacement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1,300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447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100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Lower Scholl Renovation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350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293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100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Nibley</a:t>
                      </a:r>
                      <a:r>
                        <a:rPr lang="en-US" sz="1400" baseline="0" dirty="0" smtClean="0"/>
                        <a:t> Restroom Renovation</a:t>
                      </a:r>
                      <a:endParaRPr lang="en-US" sz="1400" dirty="0" smtClean="0"/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250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244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100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Parks Unanticipated Repairs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1,200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172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Brand</a:t>
                      </a:r>
                      <a:r>
                        <a:rPr lang="en-US" sz="1400" baseline="0" dirty="0" smtClean="0"/>
                        <a:t> Park Restroom Renovation</a:t>
                      </a:r>
                      <a:endParaRPr lang="en-US" sz="1400" dirty="0" smtClean="0"/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Fire Station 25 Remodel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50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Installation of Garage Gates at Police Building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Installation of Safety Bollards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Maryland Paseo Alley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3,000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MSB Tenant Improvements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Purchase of Maryland Retail Units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Annual Transfer for Landfill Post Closure Fund (403)</a:t>
                      </a: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31,850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31,850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4,560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48,632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39,365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14,973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311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15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43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5765371"/>
              </p:ext>
            </p:extLst>
          </p:nvPr>
        </p:nvGraphicFramePr>
        <p:xfrm>
          <a:off x="152400" y="963158"/>
          <a:ext cx="8839200" cy="4828076"/>
        </p:xfrm>
        <a:graphic>
          <a:graphicData uri="http://schemas.openxmlformats.org/drawingml/2006/table">
            <a:tbl>
              <a:tblPr/>
              <a:tblGrid>
                <a:gridCol w="4458032"/>
                <a:gridCol w="1460389"/>
                <a:gridCol w="1701579"/>
                <a:gridCol w="1219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State Gas Tax Fund (Fund 402)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1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Glendale Narrows Riverwalk Phase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$       100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$            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$           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Kenneth Road Rehab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  500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Traffic Signal Installations / Various 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                404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                 150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Gutter Construction Program**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3,972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463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Sidewalk Maintenance Program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3,350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238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Slurry Seal Maintenance Program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1,630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285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Street Reconstruction Program**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6,682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Street Resurfacing Program**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8,647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482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550          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Street Tree Maintenance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2,830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610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Verdugo</a:t>
                      </a:r>
                      <a:r>
                        <a:rPr lang="en-US" sz="1400" baseline="0" dirty="0" smtClean="0"/>
                        <a:t> Blvd Rehabilitation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1,000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Broadway Rehabilitation Phase 1 (Design)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150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Construction Consultants - Mgmt &amp; Inspection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011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Geotechnical Engineering Services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564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   Remaining budget assumes all current encumbrances will be expensed by 6/30/18</a:t>
            </a:r>
          </a:p>
          <a:p>
            <a:pPr>
              <a:buNone/>
            </a:pPr>
            <a:r>
              <a:rPr lang="en-US" sz="1000" dirty="0">
                <a:solidFill>
                  <a:srgbClr val="0070C0"/>
                </a:solidFill>
                <a:effectLst/>
              </a:rPr>
              <a:t>**  Life to Date Project  Budget reflects five-years of appropriation</a:t>
            </a:r>
          </a:p>
          <a:p>
            <a:pPr marL="171450" indent="-171450">
              <a:buFont typeface="Arial" charset="0"/>
              <a:buChar char="•"/>
            </a:pP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16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01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65373" name="Group 1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70778866"/>
              </p:ext>
            </p:extLst>
          </p:nvPr>
        </p:nvGraphicFramePr>
        <p:xfrm>
          <a:off x="152400" y="1066884"/>
          <a:ext cx="8839200" cy="4952916"/>
        </p:xfrm>
        <a:graphic>
          <a:graphicData uri="http://schemas.openxmlformats.org/drawingml/2006/table">
            <a:tbl>
              <a:tblPr/>
              <a:tblGrid>
                <a:gridCol w="4419600"/>
                <a:gridCol w="1446414"/>
                <a:gridCol w="1753986"/>
                <a:gridCol w="1219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State Gas Tax Fund (Fund 402) Cont.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Highland</a:t>
                      </a:r>
                      <a:r>
                        <a:rPr lang="en-US" sz="1400" baseline="0" dirty="0" smtClean="0"/>
                        <a:t> Avenue Rehabilitation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 1,150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   San Fernando Rehabilitation Phase 3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2,200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Traffic Signal Installation/</a:t>
                      </a:r>
                      <a:r>
                        <a:rPr lang="en-US" sz="1400" baseline="0" dirty="0" smtClean="0"/>
                        <a:t>Jackson &amp; California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28,165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2,528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7,610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Parks Development Impact Fee Fund (Fund 405)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Carr Park Outdoor Fitness Center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65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25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Central Park Plaza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2,242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Cerritos Elementary Multi-Purpose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3,439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3,294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Maple Park All Inclusive Playground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744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Mid City Park Development Master Plan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Outdoor Fitness Equipment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110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40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3895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Planning and Design Studies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84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17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55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65373" name="Group 1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3988260"/>
              </p:ext>
            </p:extLst>
          </p:nvPr>
        </p:nvGraphicFramePr>
        <p:xfrm>
          <a:off x="152400" y="1066800"/>
          <a:ext cx="8839200" cy="4495782"/>
        </p:xfrm>
        <a:graphic>
          <a:graphicData uri="http://schemas.openxmlformats.org/drawingml/2006/table">
            <a:tbl>
              <a:tblPr/>
              <a:tblGrid>
                <a:gridCol w="4572000"/>
                <a:gridCol w="1371600"/>
                <a:gridCol w="1676400"/>
                <a:gridCol w="1219200"/>
              </a:tblGrid>
              <a:tr h="51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Parks Development Impact Fee Fund (Fund 405)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Cont.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Sports Complex Batting Cage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400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379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Verdugo Park All Inclusive Playground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809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Wilson Middle School Multi-Use Field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4,898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13,464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12,621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Reimbursement Fund (Fund 409)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Various Improvements to GPD Building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242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Burbank-Glendale Tr. System Coordination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602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Los Feliz Entryway Improvement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North Verdugo Road Safety Improvement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Riverside-Western Rehabilitation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1,144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  266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1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18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47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1998755"/>
              </p:ext>
            </p:extLst>
          </p:nvPr>
        </p:nvGraphicFramePr>
        <p:xfrm>
          <a:off x="152400" y="1066782"/>
          <a:ext cx="8839199" cy="4191032"/>
        </p:xfrm>
        <a:graphic>
          <a:graphicData uri="http://schemas.openxmlformats.org/drawingml/2006/table">
            <a:tbl>
              <a:tblPr/>
              <a:tblGrid>
                <a:gridCol w="4294126"/>
                <a:gridCol w="1509681"/>
                <a:gridCol w="1663793"/>
                <a:gridCol w="1371599"/>
              </a:tblGrid>
              <a:tr h="57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FY2018-19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San Fernando Corridor Tax Share Fund (Fund 410)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Flower Street Improvement &amp; Widening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400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386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400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  $                386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 $     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18123"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Recreation Fund (Fund 501)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Ballfield Renovation Program</a:t>
                      </a: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100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-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Sports Complex Concession Renovation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466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Upper Scholl Canyon Renovation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650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548      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4548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1,250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  $             1,019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 $                  -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45485"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Hazardous Disposal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Fund (Fund 510)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Ventilation System Replacement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35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35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-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35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35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-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355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</a:rPr>
              <a:t>* </a:t>
            </a:r>
            <a:r>
              <a:rPr lang="en-US" sz="1000" dirty="0" smtClean="0">
                <a:solidFill>
                  <a:srgbClr val="0070C0"/>
                </a:solidFill>
                <a:effectLst/>
              </a:rPr>
              <a:t>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19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7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9575" y="1371600"/>
            <a:ext cx="8305800" cy="4530725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effectLst/>
              </a:rPr>
              <a:t>Capital </a:t>
            </a:r>
            <a:r>
              <a:rPr lang="en-US" sz="2400" dirty="0">
                <a:effectLst/>
              </a:rPr>
              <a:t>Improvement </a:t>
            </a:r>
            <a:r>
              <a:rPr lang="en-US" sz="2400" dirty="0" smtClean="0">
                <a:effectLst/>
              </a:rPr>
              <a:t>Program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ffectLst/>
              </a:rPr>
              <a:t>Projects with Multiple Funding Sources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ffectLst/>
              </a:rPr>
              <a:t>Projects with Single Funding Source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ffectLst/>
              </a:rPr>
              <a:t>Recap by Fund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effectLst/>
              </a:rPr>
              <a:t>Proposed Citywide Fee Changes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Follow-up Items from Previous Study Sessions</a:t>
            </a:r>
            <a:endParaRPr lang="en-US" sz="2400" dirty="0" smtClean="0">
              <a:effectLst/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effectLst/>
              </a:rPr>
              <a:t>Budget Adoption Calendar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effectLst/>
              </a:rPr>
              <a:t>Questions &amp; Comments</a:t>
            </a:r>
          </a:p>
          <a:p>
            <a:pPr marL="0" indent="0">
              <a:buNone/>
              <a:defRPr/>
            </a:pPr>
            <a:endParaRPr lang="en-US" sz="2400" dirty="0" smtClean="0"/>
          </a:p>
        </p:txBody>
      </p:sp>
      <p:sp>
        <p:nvSpPr>
          <p:cNvPr id="460965" name="Rectangle 165"/>
          <p:cNvSpPr>
            <a:spLocks noChangeArrowheads="1"/>
          </p:cNvSpPr>
          <p:nvPr/>
        </p:nvSpPr>
        <p:spPr bwMode="auto">
          <a:xfrm>
            <a:off x="295275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Proposed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91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2498401"/>
              </p:ext>
            </p:extLst>
          </p:nvPr>
        </p:nvGraphicFramePr>
        <p:xfrm>
          <a:off x="152400" y="990600"/>
          <a:ext cx="8839199" cy="5264795"/>
        </p:xfrm>
        <a:graphic>
          <a:graphicData uri="http://schemas.openxmlformats.org/drawingml/2006/table">
            <a:tbl>
              <a:tblPr/>
              <a:tblGrid>
                <a:gridCol w="4294126"/>
                <a:gridCol w="1509681"/>
                <a:gridCol w="1688466"/>
                <a:gridCol w="1346926"/>
              </a:tblGrid>
              <a:tr h="57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FY2018-19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Parking Fund (Fund 520)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Downtown Parking Improvements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$         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    190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              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Exchange Parking Str.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Parking Lot Resurfacing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 38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Parking Structure Imp. 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Parking</a:t>
                      </a:r>
                      <a:r>
                        <a:rPr lang="en-US" sz="1400" baseline="0" dirty="0" smtClean="0"/>
                        <a:t> Lot &amp; Meter Improvement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116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300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2,950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  998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300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4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Sewer Fund (Fund 525)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45373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Bioswale 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Brand Storm Water Lift</a:t>
                      </a:r>
                      <a:r>
                        <a:rPr lang="en-US" sz="1400" baseline="0" dirty="0" smtClean="0"/>
                        <a:t> Station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115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115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Chevy Chase Sewer Diversion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23,608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Emergency Sewer and SD Repair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Pacific &amp; Burchett WW Cap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1,580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PW Yard Recycled Water Main Ext.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San Fernando &amp; Highland Drain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675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355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</a:rPr>
              <a:t>* </a:t>
            </a:r>
            <a:r>
              <a:rPr lang="en-US" sz="1000" dirty="0" smtClean="0">
                <a:solidFill>
                  <a:srgbClr val="0070C0"/>
                </a:solidFill>
                <a:effectLst/>
              </a:rPr>
              <a:t>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20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30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939671"/>
              </p:ext>
            </p:extLst>
          </p:nvPr>
        </p:nvGraphicFramePr>
        <p:xfrm>
          <a:off x="152401" y="1039366"/>
          <a:ext cx="8839200" cy="4523252"/>
        </p:xfrm>
        <a:graphic>
          <a:graphicData uri="http://schemas.openxmlformats.org/drawingml/2006/table">
            <a:tbl>
              <a:tblPr/>
              <a:tblGrid>
                <a:gridCol w="4093796"/>
                <a:gridCol w="1652039"/>
                <a:gridCol w="1648496"/>
                <a:gridCol w="1444869"/>
              </a:tblGrid>
              <a:tr h="557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Sewer Fund (Fund 525) Cont.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Sludge and Debris Drying Facility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$               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$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  -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Storm Water</a:t>
                      </a:r>
                      <a:r>
                        <a:rPr lang="en-US" sz="1400" baseline="0" dirty="0" smtClean="0"/>
                        <a:t> Pollutant Treatment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Tyburn Street Wastewater Cap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Wastewater Capacity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4,862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Corrugated Metal Pipe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629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              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Doran Pump Station Rehab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2,327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     52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Hyperion Waste Water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23,253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1,871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LA-Glendale Water Reclaim Plant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21,500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5,715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12,804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Sewer Reconstruction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7,065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997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        150</a:t>
                      </a:r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Wastewater Shop Tennant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91,037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12,905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15,736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29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246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21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03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79447427"/>
              </p:ext>
            </p:extLst>
          </p:nvPr>
        </p:nvGraphicFramePr>
        <p:xfrm>
          <a:off x="228600" y="990599"/>
          <a:ext cx="8762998" cy="5029278"/>
        </p:xfrm>
        <a:graphic>
          <a:graphicData uri="http://schemas.openxmlformats.org/drawingml/2006/table">
            <a:tbl>
              <a:tblPr/>
              <a:tblGrid>
                <a:gridCol w="4257108"/>
                <a:gridCol w="1496666"/>
                <a:gridCol w="1673910"/>
                <a:gridCol w="1335314"/>
              </a:tblGrid>
              <a:tr h="228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FY2018-19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Refuse Disposal Fund (Fund 530)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Beverage Container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479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Scholl Canyon Landfill Exp. Environmental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1,020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590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Annual Cal-Recycle Grant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102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  47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55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Automated Container and Refuse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700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700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2,301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1,432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405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Depreciation Fund (Fund 583) 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  <a:r>
                        <a:rPr lang="en-US" sz="1400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Management:</a:t>
                      </a:r>
                      <a:endParaRPr lang="en-US" sz="140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Grayson Repower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13,119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483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 -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Overhaul Reserve Gas Turbine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1,722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Repairs to Unit 8A &amp; 8BC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21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Unit 9 Catalyst Replacement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479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Biogas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Renewable Generation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21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Unit 9 Modifications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1,486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</a:rPr>
              <a:t>* </a:t>
            </a:r>
            <a:r>
              <a:rPr lang="en-US" sz="1000" dirty="0" smtClean="0">
                <a:solidFill>
                  <a:srgbClr val="0070C0"/>
                </a:solidFill>
                <a:effectLst/>
              </a:rPr>
              <a:t>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22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65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14666276"/>
              </p:ext>
            </p:extLst>
          </p:nvPr>
        </p:nvGraphicFramePr>
        <p:xfrm>
          <a:off x="228600" y="1066800"/>
          <a:ext cx="8762998" cy="5394974"/>
        </p:xfrm>
        <a:graphic>
          <a:graphicData uri="http://schemas.openxmlformats.org/drawingml/2006/table">
            <a:tbl>
              <a:tblPr/>
              <a:tblGrid>
                <a:gridCol w="4257108"/>
                <a:gridCol w="1496666"/>
                <a:gridCol w="1673910"/>
                <a:gridCol w="1335314"/>
              </a:tblGrid>
              <a:tr h="228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FY2018-19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Depreciation Fund (Fund 583)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+mn-cs"/>
                        </a:rPr>
                        <a:t>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ont.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Distribution: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AMI Modernization IT Support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1,133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186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AMI SG DMS-OMS System Integration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1,109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Conservation Voltage Reduction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E-Care Upgrade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Vehicle Program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05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Emergency System Improvement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808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643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Feeder Conversion 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Tropico Substation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1,951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715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Fiber Plan Implementation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GIS Web Viewer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Howard Roofing Replacement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155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35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Howard Substation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IVR Upgrade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Meter Data Analytics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Cable Replacements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1,244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67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500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</a:rPr>
              <a:t>* </a:t>
            </a:r>
            <a:r>
              <a:rPr lang="en-US" sz="1000" dirty="0" smtClean="0">
                <a:solidFill>
                  <a:srgbClr val="0070C0"/>
                </a:solidFill>
                <a:effectLst/>
              </a:rPr>
              <a:t>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23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4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4893214"/>
              </p:ext>
            </p:extLst>
          </p:nvPr>
        </p:nvGraphicFramePr>
        <p:xfrm>
          <a:off x="152400" y="990600"/>
          <a:ext cx="8839201" cy="5132726"/>
        </p:xfrm>
        <a:graphic>
          <a:graphicData uri="http://schemas.openxmlformats.org/drawingml/2006/table">
            <a:tbl>
              <a:tblPr/>
              <a:tblGrid>
                <a:gridCol w="4213076"/>
                <a:gridCol w="1645423"/>
                <a:gridCol w="1685301"/>
                <a:gridCol w="1295401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Electric Depreciation Fund (Fund 583) Cont.</a:t>
                      </a: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r>
                        <a:rPr lang="en-US" sz="1400" u="sng" dirty="0" smtClean="0"/>
                        <a:t>Distribution:</a:t>
                      </a:r>
                      <a:endParaRPr lang="en-US" sz="1400" u="sng" dirty="0"/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5" marB="4570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Capacity Bank Conversion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1,387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1,187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250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Deteriorated Pole Replacements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Vault Replacements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Feeder Refusing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Install Streetlights-Annual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110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5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200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Meter Purchases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300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300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Reclosers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702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7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200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Streetlight Electric Services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Transformer Purchases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Transmission Line Upgrade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Air Way Interconnection Improvements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1,600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Circuit Breaker Replacement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05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Grandview-Montrose Transmission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300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355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24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25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59589527"/>
              </p:ext>
            </p:extLst>
          </p:nvPr>
        </p:nvGraphicFramePr>
        <p:xfrm>
          <a:off x="152400" y="1161694"/>
          <a:ext cx="8686800" cy="5092062"/>
        </p:xfrm>
        <a:graphic>
          <a:graphicData uri="http://schemas.openxmlformats.org/drawingml/2006/table">
            <a:tbl>
              <a:tblPr/>
              <a:tblGrid>
                <a:gridCol w="4174067"/>
                <a:gridCol w="1684432"/>
                <a:gridCol w="1680820"/>
                <a:gridCol w="1147481"/>
              </a:tblGrid>
              <a:tr h="522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FY 2018-19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Depreciation Fund (Fund 583) Cont.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Distribution: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Power Plant Emergency Repair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        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500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Relay Protection Improvement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36,160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8,862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8,600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3370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33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Customer Paid Capital Fund (Fund 585)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9,935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1,317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2,000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33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AMI Modernization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     453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$                  377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Cap Recycled Hydrants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Chevy Oaks Recycled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Project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Dunsmore Tank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Rehab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203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203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-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Fern Lane</a:t>
                      </a:r>
                      <a:r>
                        <a:rPr lang="en-US" sz="1400" baseline="0" dirty="0" smtClean="0"/>
                        <a:t> RW Tank Rehab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Glorietta</a:t>
                      </a:r>
                      <a:r>
                        <a:rPr lang="en-US" sz="1400" baseline="0" dirty="0" smtClean="0"/>
                        <a:t> Well 6 Rehab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Glorietta Well Replacement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355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25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9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1454328"/>
              </p:ext>
            </p:extLst>
          </p:nvPr>
        </p:nvGraphicFramePr>
        <p:xfrm>
          <a:off x="152400" y="1066800"/>
          <a:ext cx="8763000" cy="4176128"/>
        </p:xfrm>
        <a:graphic>
          <a:graphicData uri="http://schemas.openxmlformats.org/drawingml/2006/table">
            <a:tbl>
              <a:tblPr/>
              <a:tblGrid>
                <a:gridCol w="4174066"/>
                <a:gridCol w="1684432"/>
                <a:gridCol w="1680820"/>
                <a:gridCol w="1223682"/>
              </a:tblGrid>
              <a:tr h="504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FY 2018-19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 Cont.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Glenoaks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968 Pump Replace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276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Grandview RW Tank Rehab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301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301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Hoover, Toll &amp; Keppel Recycle Water Main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2,970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992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Potable Water Tank Rehab Program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Recycled Services/Meters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Slope Repair at Verdugo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365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28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Transportation Equipment</a:t>
                      </a: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203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14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Glendale Heights Tank Replacement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Grandview Pump Station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112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109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100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Pipeline</a:t>
                      </a:r>
                      <a:r>
                        <a:rPr lang="en-US" sz="1400" baseline="0" dirty="0" smtClean="0"/>
                        <a:t> Management Program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201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4,700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Potable Hydrants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26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45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2042029"/>
              </p:ext>
            </p:extLst>
          </p:nvPr>
        </p:nvGraphicFramePr>
        <p:xfrm>
          <a:off x="152400" y="1242346"/>
          <a:ext cx="8686800" cy="4472654"/>
        </p:xfrm>
        <a:graphic>
          <a:graphicData uri="http://schemas.openxmlformats.org/drawingml/2006/table">
            <a:tbl>
              <a:tblPr/>
              <a:tblGrid>
                <a:gridCol w="4174066"/>
                <a:gridCol w="1684432"/>
                <a:gridCol w="1680820"/>
                <a:gridCol w="1147482"/>
              </a:tblGrid>
              <a:tr h="504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FY 2018-19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 Cont.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Pump Replacement Program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450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Site Repairs at Various Locations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1,310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Western Pump Station Replacement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1,065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Valve Replacement</a:t>
                      </a: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1,240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Facility Security</a:t>
                      </a:r>
                      <a:r>
                        <a:rPr lang="en-US" sz="1400" baseline="0" dirty="0" smtClean="0"/>
                        <a:t> &amp; Landscape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Meter &amp; Equip</a:t>
                      </a:r>
                      <a:r>
                        <a:rPr lang="en-US" sz="1400" baseline="0" dirty="0" smtClean="0"/>
                        <a:t> Endpoint Replace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  Service Line Replacement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Water System Optimization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11,224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4,785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7,650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664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Customer Paid Capital Fund (Fund 595)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6,492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1,098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1,471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27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22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/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with Single Funding Source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by Fund</a:t>
            </a:r>
            <a: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  <a:endParaRPr lang="en-US" altLang="en-US" sz="1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7703" name="Group 29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32349979"/>
              </p:ext>
            </p:extLst>
          </p:nvPr>
        </p:nvGraphicFramePr>
        <p:xfrm>
          <a:off x="228600" y="1139392"/>
          <a:ext cx="8762999" cy="4194608"/>
        </p:xfrm>
        <a:graphic>
          <a:graphicData uri="http://schemas.openxmlformats.org/drawingml/2006/table">
            <a:tbl>
              <a:tblPr/>
              <a:tblGrid>
                <a:gridCol w="4340551"/>
                <a:gridCol w="1392252"/>
                <a:gridCol w="1734797"/>
                <a:gridCol w="1295399"/>
              </a:tblGrid>
              <a:tr h="55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Remaining Budget 3/31/18*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Fleet Management Fund (Fund 601)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In-Ground Vehicle Lift Replacement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225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  225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Chip Key Card Reader Kiosk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435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 435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ISD Infrastructure Fund (Fund 603)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Copper and Fiber Optic Cabling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                25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25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Disaster Recovery Site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446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Replace Building Wiring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872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Fiber Optic Connectivity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075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1,397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  490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      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042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28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rgbClr val="0070C0"/>
                </a:solidFill>
                <a:effectLst/>
              </a:rPr>
              <a:t>FY 2018-19 Capital Improvement Program Recap</a:t>
            </a:r>
            <a:r>
              <a:rPr lang="en-US" altLang="en-US" sz="2900" dirty="0" smtClean="0">
                <a:solidFill>
                  <a:srgbClr val="0070C0"/>
                </a:solidFill>
                <a:effectLst/>
              </a:rPr>
              <a:t/>
            </a:r>
            <a:br>
              <a:rPr lang="en-US" altLang="en-US" sz="2900" dirty="0" smtClean="0">
                <a:solidFill>
                  <a:srgbClr val="0070C0"/>
                </a:solidFill>
                <a:effectLst/>
              </a:rPr>
            </a:br>
            <a:r>
              <a:rPr lang="en-US" altLang="en-US" sz="14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575597" name="Group 10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46441668"/>
              </p:ext>
            </p:extLst>
          </p:nvPr>
        </p:nvGraphicFramePr>
        <p:xfrm>
          <a:off x="1981200" y="1082040"/>
          <a:ext cx="5257800" cy="4937760"/>
        </p:xfrm>
        <a:graphic>
          <a:graphicData uri="http://schemas.openxmlformats.org/drawingml/2006/table">
            <a:tbl>
              <a:tblPr/>
              <a:tblGrid>
                <a:gridCol w="4114800"/>
                <a:gridCol w="1143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 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CDBG Fund (Fund 201)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408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 M Local Return Fund (Fund 222)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 R Regional Fund ( Fund 255)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4,520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Cable Access Fund (Fund 280)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 (Fund 401)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19,173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Gas Tax Fund (Fund 402)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7,610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Parks Development Impact Fee Fund (Fund 405)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Parking Fund (Fund 520)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Sewer Fund (Fund 525)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15,736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Refuse Disposal Fund (Fund 530)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 Utility (Fund 583 and Fund 585)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10,942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 Utility (Fund 593 and Fund 595)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9,229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ISD Infrastructure Fund (Fund 603)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Grand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70,816   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29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18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>
              <a:buFontTx/>
              <a:buNone/>
            </a:pP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</a:rPr>
              <a:t>Capital Improvement Program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Projects with Multiple Funding Sources</a:t>
            </a:r>
            <a:endParaRPr lang="en-US" altLang="en-US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76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rial" charset="0"/>
              </a:rPr>
              <a:t>Proposed Citywide Fee Changes</a:t>
            </a: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/>
                <a:latin typeface="Arial" charset="0"/>
              </a:rPr>
              <a:t>FY 2018-19</a:t>
            </a:r>
            <a:r>
              <a:rPr lang="en-US" altLang="en-US" sz="3600" dirty="0"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kern="1200" dirty="0">
                <a:solidFill>
                  <a:srgbClr val="0070C0"/>
                </a:solidFill>
                <a:latin typeface="Arial" charset="0"/>
              </a:rPr>
              <a:t>Proposition 26</a:t>
            </a:r>
          </a:p>
          <a:p>
            <a:pPr marL="796925" lvl="1" indent="-452438"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Passed in 2010, provided new definition of the term “Tax”, which means, all Fees are Taxes with </a:t>
            </a:r>
            <a:r>
              <a:rPr lang="en-U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exceptions.</a:t>
            </a:r>
          </a:p>
          <a:p>
            <a:pPr lvl="1" eaLnBrk="1" hangingPunct="1">
              <a:buClr>
                <a:srgbClr val="FFFFFF"/>
              </a:buClr>
              <a:buSzPct val="90000"/>
              <a:defRPr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Benefit/Privilege (permits, franchises)</a:t>
            </a: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Service/Product (utility charges, park &amp; rec. fees)</a:t>
            </a: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Regulatory Fees for licenses &amp; permits (permits, inspections)</a:t>
            </a: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for entry, use or purchase of government property (parks &amp; rec. entrance fees, equipment rental, some franchises)</a:t>
            </a: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 &amp; penalties</a:t>
            </a:r>
          </a:p>
          <a:p>
            <a:pPr marL="685800" lvl="1" indent="-342900" eaLnBrk="1" hangingPunct="1"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Fees imposed as a condition of property development (limited to cost by other law)</a:t>
            </a:r>
          </a:p>
          <a:p>
            <a:pPr marL="685800" lvl="1" indent="-342900" eaLnBrk="1" hangingPunct="1">
              <a:spcAft>
                <a:spcPts val="1200"/>
              </a:spcAft>
              <a:buFontTx/>
              <a:buAutoNum type="arabicParenR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 &amp; property-related fees subject to Prop. 218 (limited to cost by 218)</a:t>
            </a:r>
          </a:p>
          <a:p>
            <a:pPr marL="796925" lvl="1" indent="-452438"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fees don’t fall within one of the seven exceptions listed above, then Prop. 26 defines it as a Tax for which voter approval is required under Prop. 218</a:t>
            </a: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Citywide User Fees, Fines, Rates &amp; Charges</a:t>
            </a:r>
            <a:r>
              <a:rPr lang="en-US" altLang="en-US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latin typeface="Arial" charset="0"/>
                <a:cs typeface="Arial" charset="0"/>
              </a:rPr>
              <a:t>Fee Setting Guidance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31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52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Citywide User Fees, Fines, Rates &amp; Charges</a:t>
            </a:r>
            <a:br>
              <a:rPr lang="en-US" altLang="en-US" sz="2800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latin typeface="Arial" charset="0"/>
                <a:cs typeface="Arial" charset="0"/>
              </a:rPr>
              <a:t>Fee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475"/>
            <a:ext cx="8610600" cy="3616325"/>
          </a:xfrm>
        </p:spPr>
        <p:txBody>
          <a:bodyPr/>
          <a:lstStyle/>
          <a:p>
            <a:pPr marL="285750" lvl="1" indent="-342900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kern="12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User Fees: </a:t>
            </a:r>
          </a:p>
          <a:p>
            <a:pPr lvl="1" eaLnBrk="1" hangingPunct="1"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fee or rate charged to an individual or group that receives a 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Benefit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services provided by the City</a:t>
            </a:r>
          </a:p>
          <a:p>
            <a:pPr marL="0" lvl="1" indent="0" eaLnBrk="1" hangingPunct="1">
              <a:buSzPct val="90000"/>
              <a:buFontTx/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342900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kern="12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User Fee is Not a Tax: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is usually a discretionary activity requested by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</a:t>
            </a:r>
          </a:p>
          <a:p>
            <a:pPr marL="342900" lvl="1" indent="0" eaLnBrk="1" hangingPunct="1">
              <a:buSzPct val="90000"/>
              <a:buFontTx/>
              <a:buNone/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User Fee does not cover the City’s full cost for the services, taxes (General Fund) pay for the remainder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32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38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943600" y="18256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u="sng" dirty="0">
                <a:solidFill>
                  <a:schemeClr val="tx1"/>
                </a:solidFill>
                <a:effectLst/>
                <a:latin typeface="Arial" charset="0"/>
              </a:rPr>
              <a:t>Examples</a:t>
            </a:r>
            <a:endParaRPr lang="en-US" altLang="en-US" sz="2000" u="sng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943600" y="2346573"/>
            <a:ext cx="29718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venir LT Std 65 Medium" pitchFamily="34" charset="0"/>
              <a:buAutoNum type="arabicParenR"/>
            </a:pPr>
            <a:r>
              <a:rPr lang="en-US" altLang="en-US" sz="1800" dirty="0">
                <a:solidFill>
                  <a:schemeClr val="tx1"/>
                </a:solidFill>
                <a:effectLst/>
                <a:latin typeface="Arial" charset="0"/>
              </a:rPr>
              <a:t>Building </a:t>
            </a:r>
            <a:r>
              <a:rPr lang="en-US" altLang="en-US" sz="1800" dirty="0" smtClean="0">
                <a:solidFill>
                  <a:schemeClr val="tx1"/>
                </a:solidFill>
                <a:effectLst/>
                <a:latin typeface="Arial" charset="0"/>
              </a:rPr>
              <a:t>Permits</a:t>
            </a:r>
            <a:endParaRPr lang="en-US" altLang="en-US" sz="1800" dirty="0">
              <a:solidFill>
                <a:schemeClr val="tx1"/>
              </a:solidFill>
              <a:effectLst/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Avenir LT Std 65 Medium" pitchFamily="34" charset="0"/>
              <a:buAutoNum type="arabicParenR"/>
            </a:pPr>
            <a:r>
              <a:rPr lang="en-US" altLang="en-US" sz="1800" dirty="0">
                <a:solidFill>
                  <a:schemeClr val="tx1"/>
                </a:solidFill>
                <a:effectLst/>
                <a:latin typeface="Arial" charset="0"/>
              </a:rPr>
              <a:t>Youth Programs</a:t>
            </a:r>
          </a:p>
          <a:p>
            <a:pPr eaLnBrk="1" hangingPunct="1">
              <a:spcBef>
                <a:spcPct val="50000"/>
              </a:spcBef>
              <a:buFont typeface="Avenir LT Std 65 Medium" pitchFamily="34" charset="0"/>
              <a:buAutoNum type="arabicParenR"/>
            </a:pPr>
            <a:r>
              <a:rPr lang="en-US" altLang="en-US" sz="1800" dirty="0">
                <a:solidFill>
                  <a:schemeClr val="tx1"/>
                </a:solidFill>
                <a:effectLst/>
                <a:latin typeface="Arial" charset="0"/>
              </a:rPr>
              <a:t>Historic Preservation</a:t>
            </a:r>
          </a:p>
          <a:p>
            <a:pPr eaLnBrk="1" hangingPunct="1">
              <a:spcBef>
                <a:spcPct val="50000"/>
              </a:spcBef>
              <a:buFont typeface="Avenir LT Std 65 Medium" pitchFamily="34" charset="0"/>
              <a:buAutoNum type="arabicParenR"/>
            </a:pPr>
            <a:r>
              <a:rPr lang="en-US" altLang="en-US" sz="1800" dirty="0">
                <a:solidFill>
                  <a:schemeClr val="tx1"/>
                </a:solidFill>
                <a:effectLst/>
                <a:latin typeface="Arial" charset="0"/>
              </a:rPr>
              <a:t>Police Patrol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Citywide User Fees, Fines, Rates &amp; Charges</a:t>
            </a:r>
            <a:b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kern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Fee Setting Guidelines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3124200" y="11382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effectLst/>
                <a:latin typeface="Arial" charset="0"/>
              </a:rPr>
              <a:t>Fee vs. Tax</a:t>
            </a:r>
          </a:p>
        </p:txBody>
      </p:sp>
      <p:graphicFrame>
        <p:nvGraphicFramePr>
          <p:cNvPr id="8199" name="Object 2"/>
          <p:cNvGraphicFramePr>
            <a:graphicFrameLocks noChangeAspect="1"/>
          </p:cNvGraphicFramePr>
          <p:nvPr/>
        </p:nvGraphicFramePr>
        <p:xfrm>
          <a:off x="406400" y="1549400"/>
          <a:ext cx="5203825" cy="479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5" imgW="5200339" imgH="4791871" progId="Excel.Chart.8">
                  <p:embed/>
                </p:oleObj>
              </mc:Choice>
              <mc:Fallback>
                <p:oleObj r:id="rId5" imgW="5200339" imgH="479187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5203825" cy="479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33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01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524000"/>
            <a:ext cx="8610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u="sng" dirty="0">
                <a:solidFill>
                  <a:schemeClr val="tx1"/>
                </a:solidFill>
                <a:effectLst/>
                <a:latin typeface="Arial" charset="0"/>
              </a:rPr>
              <a:t>Total Number of Fees for City Services - 2,322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No Changes – 1,453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Fee Deletion – 7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Decreases to Existing Fees – 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Increase to Existing Fees – 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CPI </a:t>
            </a:r>
            <a:r>
              <a:rPr lang="en-US" altLang="en-US" sz="2000" dirty="0" smtClean="0">
                <a:solidFill>
                  <a:schemeClr val="tx1"/>
                </a:solidFill>
                <a:effectLst/>
                <a:latin typeface="Arial" charset="0"/>
              </a:rPr>
              <a:t>Adjustments to </a:t>
            </a: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Existing Fees – 835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New Fees – 18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Citywide User Fees, Fines, Rates &amp; Charges</a:t>
            </a:r>
            <a:b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kern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 2018-19 Proposed Fee Changes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34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47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lang="en-US" altLang="en-US" sz="3600" dirty="0">
                <a:solidFill>
                  <a:srgbClr val="0070C0"/>
                </a:solidFill>
                <a:effectLst/>
                <a:latin typeface="Arial" charset="0"/>
              </a:rPr>
              <a:t>Deletion of Existing Fees</a:t>
            </a:r>
          </a:p>
        </p:txBody>
      </p:sp>
    </p:spTree>
    <p:extLst>
      <p:ext uri="{BB962C8B-B14F-4D97-AF65-F5344CB8AC3E}">
        <p14:creationId xmlns:p14="http://schemas.microsoft.com/office/powerpoint/2010/main" val="7558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93436036"/>
              </p:ext>
            </p:extLst>
          </p:nvPr>
        </p:nvGraphicFramePr>
        <p:xfrm>
          <a:off x="269875" y="1371600"/>
          <a:ext cx="8721726" cy="4435476"/>
        </p:xfrm>
        <a:graphic>
          <a:graphicData uri="http://schemas.openxmlformats.org/drawingml/2006/table">
            <a:tbl>
              <a:tblPr/>
              <a:tblGrid>
                <a:gridCol w="566841"/>
                <a:gridCol w="685925"/>
                <a:gridCol w="4267977"/>
                <a:gridCol w="1905347"/>
                <a:gridCol w="1295636"/>
              </a:tblGrid>
              <a:tr h="628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Fee#</a:t>
                      </a:r>
                    </a:p>
                  </a:txBody>
                  <a:tcPr marL="91457" marR="91457"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L="91457" marR="91457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L="91457" marR="91457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L="91457" marR="91457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L="91457" marR="91457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85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L="91457" marR="9145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of Way Improvements – Address Painting Permit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PW/Engineering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$228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L="91457" marR="9145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 Library Auditorium – Dressing Room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Library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Event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L="91457" marR="9145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Lost/Destroyed Materials and Supplies Brand Slides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Library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Each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7" marR="9145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Certification of Documents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CDD/Planning 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$533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310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marL="91457" marR="9145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Vegetation Management Program: Fire company annual inspection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Hourly Rate</a:t>
                      </a:r>
                    </a:p>
                  </a:txBody>
                  <a:tcPr marL="91457" marR="9145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11311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  <a:t>Citywide User Fees, Rates and Charges</a:t>
            </a:r>
            <a:b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</a:br>
            <a:r>
              <a:rPr lang="en-US" altLang="en-US" sz="2400" dirty="0">
                <a:effectLst/>
                <a:latin typeface="Arial" charset="0"/>
              </a:rPr>
              <a:t>Deletion of Existing Fees (1 of 2)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36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3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  <a:t>Citywide User Fees, Rates and Charges</a:t>
            </a:r>
            <a:r>
              <a:rPr lang="en-US" altLang="en-US" sz="2800" dirty="0">
                <a:solidFill>
                  <a:srgbClr val="FFFFFF"/>
                </a:solidFill>
                <a:effectLst/>
                <a:latin typeface="Arial" charset="0"/>
              </a:rPr>
              <a:t/>
            </a:r>
            <a:br>
              <a:rPr lang="en-US" altLang="en-US" sz="2800" dirty="0">
                <a:solidFill>
                  <a:srgbClr val="FFFFFF"/>
                </a:solidFill>
                <a:effectLst/>
                <a:latin typeface="Arial" charset="0"/>
              </a:rPr>
            </a:br>
            <a:r>
              <a:rPr lang="en-US" altLang="en-US" sz="2400" dirty="0">
                <a:effectLst/>
                <a:latin typeface="Arial" charset="0"/>
              </a:rPr>
              <a:t>Deletion of Existing Fees (2 of 2)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</p:nvPr>
        </p:nvGraphicFramePr>
        <p:xfrm>
          <a:off x="211138" y="1600200"/>
          <a:ext cx="8721725" cy="4029406"/>
        </p:xfrm>
        <a:graphic>
          <a:graphicData uri="http://schemas.openxmlformats.org/drawingml/2006/table">
            <a:tbl>
              <a:tblPr/>
              <a:tblGrid>
                <a:gridCol w="626383"/>
                <a:gridCol w="685925"/>
                <a:gridCol w="4496354"/>
                <a:gridCol w="1617427"/>
                <a:gridCol w="1295636"/>
              </a:tblGrid>
              <a:tr h="627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L="91457" marR="91457"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L="91457" marR="91457"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L="91457" marR="91457"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L="91457" marR="91457"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L="91457" marR="91457"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54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L="91457" marR="9145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Hazardous Materials and Disclosure Program: Permit to store, transport on-site, dispense, use or handle hazardous liquids, solids or gases: Category I: Liquid (Gals) 0-20; Solids (lbs.) 0-200; Gases (Cubic Ft.) 0-100; includes periodic inspection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Fire/ Misc.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$256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Facility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846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L="91457" marR="9145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Hazardous Materials and Disclosure Program: Permit to store, transport on-site, dispense, use or handle hazardous liquids, solids or gases: Category II: Liquid (Gals) 21-54; Solids (lbs.) 201-500; Gases (Cubic Ft.) 101-200; includes periodic inspection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 Misc.</a:t>
                      </a: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Facility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7" marR="9145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37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1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venir LT Std 65 Medium" pitchFamily="34" charset="0"/>
              </a:rPr>
              <a:t> Decreases to Existing Fees </a:t>
            </a:r>
          </a:p>
        </p:txBody>
      </p:sp>
    </p:spTree>
    <p:extLst>
      <p:ext uri="{BB962C8B-B14F-4D97-AF65-F5344CB8AC3E}">
        <p14:creationId xmlns:p14="http://schemas.microsoft.com/office/powerpoint/2010/main" val="32524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 smtClean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</a:t>
            </a: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Fees</a:t>
            </a:r>
            <a:r>
              <a:rPr lang="en-US" altLang="en-US" sz="2800" dirty="0" smtClean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, Rates and Charges</a:t>
            </a:r>
            <a: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</a:br>
            <a:r>
              <a:rPr lang="en-US" altLang="en-US" sz="2400" dirty="0" smtClean="0">
                <a:effectLst/>
                <a:latin typeface="Arial" charset="0"/>
              </a:rPr>
              <a:t>Decreases to Existing Fees (1 of 2)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07588434"/>
              </p:ext>
            </p:extLst>
          </p:nvPr>
        </p:nvGraphicFramePr>
        <p:xfrm>
          <a:off x="190500" y="1188716"/>
          <a:ext cx="8801100" cy="4309880"/>
        </p:xfrm>
        <a:graphic>
          <a:graphicData uri="http://schemas.openxmlformats.org/drawingml/2006/table">
            <a:tbl>
              <a:tblPr/>
              <a:tblGrid>
                <a:gridCol w="1333500"/>
                <a:gridCol w="762000"/>
                <a:gridCol w="838200"/>
                <a:gridCol w="1905000"/>
                <a:gridCol w="1524000"/>
                <a:gridCol w="1219200"/>
                <a:gridCol w="1219200"/>
              </a:tblGrid>
              <a:tr h="368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43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Filming Application - Fire Review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MS/Filming &amp; Special Event Fees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Application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$113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Application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77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Fee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Collection Agency Fee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Flat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Flat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35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Overdue Materials </a:t>
                      </a:r>
                      <a:r>
                        <a:rPr kumimoji="0" lang="en-US" sz="16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$10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$5 maximum - Adult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52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Overdue Materials </a:t>
                      </a:r>
                      <a:r>
                        <a:rPr kumimoji="0" lang="en-US" sz="16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$6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$2.50 maximum -Juvenile/Teen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39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15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469792"/>
              </p:ext>
            </p:extLst>
          </p:nvPr>
        </p:nvGraphicFramePr>
        <p:xfrm>
          <a:off x="152400" y="1066800"/>
          <a:ext cx="8915400" cy="5364464"/>
        </p:xfrm>
        <a:graphic>
          <a:graphicData uri="http://schemas.openxmlformats.org/drawingml/2006/table">
            <a:tbl>
              <a:tblPr/>
              <a:tblGrid>
                <a:gridCol w="4648200"/>
                <a:gridCol w="1447800"/>
                <a:gridCol w="16764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Beeline Maintenance &amp; 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Local Return Fund (Fund 254)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9,026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1,221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Transit Prop A Local Return Fund (Fund 256)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3,376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3,376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Reimbursement Fund (Fund 409)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8,491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20,893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4,641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Central Library Renovation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7,949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29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 Development Impact Fee Fund (Fund 407)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2,601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698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10,550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727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Citywide Playground Equipment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Recreation Fund (Fund 501)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150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83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Quimby Fee Fund (Fund 408)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200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982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83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200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355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4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4053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  <a:t>Citywide User Fees, Rates and Charges</a:t>
            </a:r>
            <a:b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</a:br>
            <a:r>
              <a:rPr lang="en-US" altLang="en-US" sz="2400" dirty="0">
                <a:effectLst/>
                <a:latin typeface="Arial" charset="0"/>
              </a:rPr>
              <a:t>Decreases to Existing Fees (2 of 2) 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</p:nvPr>
        </p:nvGraphicFramePr>
        <p:xfrm>
          <a:off x="266700" y="1733550"/>
          <a:ext cx="8724900" cy="2914650"/>
        </p:xfrm>
        <a:graphic>
          <a:graphicData uri="http://schemas.openxmlformats.org/drawingml/2006/table">
            <a:tbl>
              <a:tblPr/>
              <a:tblGrid>
                <a:gridCol w="1257300"/>
                <a:gridCol w="609600"/>
                <a:gridCol w="685800"/>
                <a:gridCol w="2971800"/>
                <a:gridCol w="762000"/>
                <a:gridCol w="1219200"/>
                <a:gridCol w="1219200"/>
              </a:tblGrid>
              <a:tr h="62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86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Industrial Waste and Pretreatment Program. Permit to discharge industrial waste into the sanitary sewer or storm drain system for a Categorical facility (pursuant to EPA Standards). Includes annual permit inspections and sampling fee.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Fire/ Misc.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$10,918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Facility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$8,734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Facility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40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24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venir LT Std 65 Medium" pitchFamily="34" charset="0"/>
              </a:rPr>
              <a:t> Increases to Existing Fees </a:t>
            </a:r>
          </a:p>
        </p:txBody>
      </p:sp>
    </p:spTree>
    <p:extLst>
      <p:ext uri="{BB962C8B-B14F-4D97-AF65-F5344CB8AC3E}">
        <p14:creationId xmlns:p14="http://schemas.microsoft.com/office/powerpoint/2010/main" val="6146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  <a:t>Citywide User Fees, Rates and Charges</a:t>
            </a:r>
            <a:r>
              <a:rPr lang="en-US" altLang="en-US" sz="2400" dirty="0">
                <a:solidFill>
                  <a:srgbClr val="FFFFFF"/>
                </a:solidFill>
                <a:effectLst/>
                <a:latin typeface="Arial" charset="0"/>
              </a:rPr>
              <a:t/>
            </a:r>
            <a:br>
              <a:rPr lang="en-US" altLang="en-US" sz="2400" dirty="0">
                <a:solidFill>
                  <a:srgbClr val="FFFFFF"/>
                </a:solidFill>
                <a:effectLst/>
                <a:latin typeface="Arial" charset="0"/>
              </a:rPr>
            </a:br>
            <a:r>
              <a:rPr lang="en-US" altLang="en-US" sz="2400" dirty="0">
                <a:effectLst/>
                <a:latin typeface="Arial" charset="0"/>
              </a:rPr>
              <a:t>Increases to Existing Fees 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70027667"/>
              </p:ext>
            </p:extLst>
          </p:nvPr>
        </p:nvGraphicFramePr>
        <p:xfrm>
          <a:off x="228600" y="1371600"/>
          <a:ext cx="8763000" cy="4224338"/>
        </p:xfrm>
        <a:graphic>
          <a:graphicData uri="http://schemas.openxmlformats.org/drawingml/2006/table">
            <a:tbl>
              <a:tblPr/>
              <a:tblGrid>
                <a:gridCol w="1371600"/>
                <a:gridCol w="609600"/>
                <a:gridCol w="685800"/>
                <a:gridCol w="2819400"/>
                <a:gridCol w="1143000"/>
                <a:gridCol w="1066800"/>
                <a:gridCol w="1066800"/>
              </a:tblGrid>
              <a:tr h="627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 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871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Government 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Notary Fees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Citywide/Misc. Fees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Signature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Signature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69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Market Research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Orange Street Parking Structure (222 N. Orange St.) Monthly Parking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PW/ Parking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Month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Month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8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Dept. Fee Review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Smoking Signs - Each Additional Sign (External Cost of Sign)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CDD/N.S.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$23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69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Dept. Fee Review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Smoking Permitted Area Sign - Each Additional Sign (External Cost of Sign)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CDD/N.S.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Sign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42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62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venir LT Std 65 Medium" pitchFamily="34" charset="0"/>
              </a:rPr>
              <a:t> CPI </a:t>
            </a:r>
            <a:r>
              <a:rPr lang="en-US" altLang="en-US" sz="3600" dirty="0" smtClean="0">
                <a:solidFill>
                  <a:srgbClr val="0070C0"/>
                </a:solidFill>
                <a:effectLst/>
                <a:latin typeface="Avenir LT Std 65 Medium" pitchFamily="34" charset="0"/>
              </a:rPr>
              <a:t>Adjustments to </a:t>
            </a:r>
            <a:r>
              <a:rPr lang="en-US" altLang="en-US" sz="3600" dirty="0">
                <a:solidFill>
                  <a:srgbClr val="0070C0"/>
                </a:solidFill>
                <a:effectLst/>
                <a:latin typeface="Avenir LT Std 65 Medium" pitchFamily="34" charset="0"/>
              </a:rPr>
              <a:t>Existing Fees </a:t>
            </a:r>
          </a:p>
        </p:txBody>
      </p:sp>
    </p:spTree>
    <p:extLst>
      <p:ext uri="{BB962C8B-B14F-4D97-AF65-F5344CB8AC3E}">
        <p14:creationId xmlns:p14="http://schemas.microsoft.com/office/powerpoint/2010/main" val="17217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Citywide User Fees, Fines, Rates &amp; Charges</a:t>
            </a:r>
            <a:br>
              <a:rPr lang="en-US" altLang="en-US" sz="2800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latin typeface="Arial" charset="0"/>
                <a:cs typeface="Arial" charset="0"/>
              </a:rPr>
              <a:t>CPI Increases to Existing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475"/>
            <a:ext cx="8610600" cy="3616325"/>
          </a:xfrm>
        </p:spPr>
        <p:txBody>
          <a:bodyPr/>
          <a:lstStyle/>
          <a:p>
            <a:pPr marL="285750" lvl="1" indent="-342900" eaLnBrk="1" hangingPunct="1">
              <a:buSzPct val="90000"/>
              <a:buFont typeface="Arial" panose="020B0604020202020204" pitchFamily="34" charset="0"/>
              <a:buChar char="•"/>
              <a:defRPr/>
            </a:pPr>
            <a:endParaRPr lang="en-US" sz="2200" kern="1200" dirty="0" smtClean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lvl="1" indent="-342900" eaLnBrk="1" hangingPunct="1">
              <a:buSzPct val="90000"/>
              <a:buFont typeface="Arial" panose="020B0604020202020204" pitchFamily="34" charset="0"/>
              <a:buChar char="•"/>
              <a:defRPr/>
            </a:pPr>
            <a:endParaRPr lang="en-US" sz="2200" kern="1200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1" indent="-342900">
              <a:spcBef>
                <a:spcPct val="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Consumer Price Index (CPI) adjustment of 3.5% (Issued by the Bureau of Labor Statistics for the month ending January 2018) applied to 835 fees </a:t>
            </a:r>
          </a:p>
          <a:p>
            <a:pPr marL="0" lvl="1" indent="0" eaLnBrk="1" hangingPunct="1">
              <a:buSzPct val="90000"/>
              <a:buFontTx/>
              <a:buNone/>
              <a:defRPr/>
            </a:pPr>
            <a:endParaRPr lang="en-US" sz="2200" kern="1200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 eaLnBrk="1" hangingPunct="1"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CPI Increases were applied to fees charged by the following Departments: Community Development, Fire, Glendale Water and Power, Library, Arts and Culture, Police, Public Works and other Miscellaneous fees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44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36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  <a:defRPr/>
            </a:pPr>
            <a:endParaRPr lang="en-US" altLang="en-US" sz="36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  <a:defRPr/>
            </a:pPr>
            <a:r>
              <a:rPr lang="en-US" altLang="en-US" sz="3600" dirty="0" smtClean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New Proposed </a:t>
            </a:r>
            <a:r>
              <a:rPr lang="en-US" altLang="en-US" sz="36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Fees </a:t>
            </a:r>
          </a:p>
        </p:txBody>
      </p:sp>
    </p:spTree>
    <p:extLst>
      <p:ext uri="{BB962C8B-B14F-4D97-AF65-F5344CB8AC3E}">
        <p14:creationId xmlns:p14="http://schemas.microsoft.com/office/powerpoint/2010/main" val="4253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  <a:t>Citywide User Fees, Rates and Charges</a:t>
            </a:r>
            <a:br>
              <a:rPr lang="en-US" altLang="en-US" sz="2800" dirty="0">
                <a:solidFill>
                  <a:srgbClr val="0070C0"/>
                </a:solidFill>
                <a:effectLst/>
                <a:latin typeface="Arial" charset="0"/>
              </a:rPr>
            </a:br>
            <a:r>
              <a:rPr lang="en-US" altLang="en-US" sz="2400" dirty="0">
                <a:effectLst/>
                <a:latin typeface="Arial" charset="0"/>
              </a:rPr>
              <a:t>New Proposed Fees (1 of 3)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32503947"/>
              </p:ext>
            </p:extLst>
          </p:nvPr>
        </p:nvGraphicFramePr>
        <p:xfrm>
          <a:off x="228600" y="1465263"/>
          <a:ext cx="8707438" cy="4265302"/>
        </p:xfrm>
        <a:graphic>
          <a:graphicData uri="http://schemas.openxmlformats.org/drawingml/2006/table">
            <a:tbl>
              <a:tblPr/>
              <a:tblGrid>
                <a:gridCol w="564292"/>
                <a:gridCol w="730992"/>
                <a:gridCol w="4516814"/>
                <a:gridCol w="1523863"/>
                <a:gridCol w="1371477"/>
              </a:tblGrid>
              <a:tr h="609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L="91439" marR="91439"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L="91439" marR="91439"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L="91439" marR="91439"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L="91439" marR="91439"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 Fee</a:t>
                      </a:r>
                    </a:p>
                  </a:txBody>
                  <a:tcPr marL="91439" marR="91439"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15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Review for Fences &amp; Walls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CDD/Planning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California Environmental Report System (CERS) Fee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Hour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California Environmental Report System (CERS) Non-Compliance Fee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$398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Per Facility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California Accidental Release Prevention (CalARP) Program: Level 1 Operational Permit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$1,040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Per Facility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183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California Accidental Release Prevention (CalARP) Program: Level 2 Operational Permit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$1,040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Per Facility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27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</a:t>
                      </a:r>
                    </a:p>
                  </a:txBody>
                  <a:tcPr marL="91439" marR="91439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California Accidental Release Prevention (CalARP) Program: Level 3 Operational Permit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Fire/Misc.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$1,429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Per Facility</a:t>
                      </a:r>
                    </a:p>
                  </a:txBody>
                  <a:tcPr marL="91439" marR="91439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46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19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Rates and Charges</a:t>
            </a:r>
            <a: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</a:br>
            <a:r>
              <a:rPr lang="en-US" altLang="en-US" sz="2400" dirty="0" smtClean="0">
                <a:effectLst/>
                <a:latin typeface="Arial" charset="0"/>
              </a:rPr>
              <a:t>New Proposed Fees (2 of 3)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</p:nvPr>
        </p:nvGraphicFramePr>
        <p:xfrm>
          <a:off x="452438" y="1355725"/>
          <a:ext cx="8462962" cy="4179888"/>
        </p:xfrm>
        <a:graphic>
          <a:graphicData uri="http://schemas.openxmlformats.org/drawingml/2006/table">
            <a:tbl>
              <a:tblPr/>
              <a:tblGrid>
                <a:gridCol w="609576"/>
                <a:gridCol w="761969"/>
                <a:gridCol w="3205587"/>
                <a:gridCol w="1371230"/>
                <a:gridCol w="2514600"/>
              </a:tblGrid>
              <a:tr h="6280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L="91443" marR="91443" marT="45747" marB="4574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L="91443" marR="91443" marT="45747" marB="457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L="91443" marR="91443" marT="45747" marB="457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L="91443" marR="91443" marT="45747" marB="457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Proposed Fee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1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/ 2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/ 3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rd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</a:p>
                  </a:txBody>
                  <a:tcPr marL="91443" marR="91443" marT="45747" marB="457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Street Use Permit Required  BSC.V1.3308.3.1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Street Use Permit Posting  BSC.V1.3308.3.2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 Within Motorized Vehicle GMC.5.08.320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55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Prohibitions of Sales on Private Property GMC.5.08.330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Place of Amusement – Permit Required GMC.5.48.010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330</a:t>
                      </a:r>
                    </a:p>
                  </a:txBody>
                  <a:tcPr marL="91443" marR="91443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Tree Prohibitions GMC.12.40.030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$400 / $1,000 / $2,000</a:t>
                      </a:r>
                    </a:p>
                  </a:txBody>
                  <a:tcPr marL="91443" marR="91443"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47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8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Rates and Charges</a:t>
            </a:r>
            <a: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  <a:latin typeface="Arial" charset="0"/>
              </a:rPr>
            </a:br>
            <a:r>
              <a:rPr lang="en-US" altLang="en-US" sz="2400" dirty="0" smtClean="0">
                <a:effectLst/>
                <a:latin typeface="Arial" charset="0"/>
              </a:rPr>
              <a:t>New Proposed Fees (3 of 3)</a:t>
            </a: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</p:nvPr>
        </p:nvGraphicFramePr>
        <p:xfrm>
          <a:off x="509588" y="1371600"/>
          <a:ext cx="8405812" cy="4648223"/>
        </p:xfrm>
        <a:graphic>
          <a:graphicData uri="http://schemas.openxmlformats.org/drawingml/2006/table">
            <a:tbl>
              <a:tblPr/>
              <a:tblGrid>
                <a:gridCol w="609576"/>
                <a:gridCol w="761969"/>
                <a:gridCol w="3300280"/>
                <a:gridCol w="1219387"/>
                <a:gridCol w="2514600"/>
              </a:tblGrid>
              <a:tr h="685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L="91443" marR="91443" marT="45728" marB="4572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L="91443" marR="91443" marT="45728" marB="4572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</a:t>
                      </a:r>
                    </a:p>
                  </a:txBody>
                  <a:tcPr marL="91443" marR="91443" marT="45728" marB="4572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Dept/Div</a:t>
                      </a:r>
                    </a:p>
                  </a:txBody>
                  <a:tcPr marL="91443" marR="91443" marT="45728" marB="4572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 Fee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/ 2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/ 3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rd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Fine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3" marR="91443" marT="45728" marB="4572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338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Regulations for Landscaping of all parkways GMC.12.48.030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$100  /  $200  /  $500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82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339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Regulations for Landscaping of residential parkways, Excluding mixed use zones GMC.12.48.040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$100  /  $200  /  $500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82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Permit required for certain installations in parkway in any zone GMC.12.48.060.A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$100  /  $200  /  $500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341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Prohibitions in parkway GMC.12.48.070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  /  $200  /  $500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399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Use Permit Required GMC.30.12.020C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 / $400 / $1,000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79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487</a:t>
                      </a:r>
                    </a:p>
                  </a:txBody>
                  <a:tcPr marL="91443" marR="91443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Non-conforming Massage establishments GMC.30.60.030M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CDD/N.S.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 / $400 / $1,000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48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45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4800" y="1524000"/>
            <a:ext cx="8610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u="sng" dirty="0">
                <a:solidFill>
                  <a:schemeClr val="tx1"/>
                </a:solidFill>
                <a:effectLst/>
                <a:latin typeface="Arial" charset="0"/>
              </a:rPr>
              <a:t>Total Number of Fees for City Services - 2,322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No Changes – 1,453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Fee Deletion – 7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Decreases to Existing Fees – 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Increase to Existing Fees – 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CPI </a:t>
            </a:r>
            <a:r>
              <a:rPr lang="en-US" altLang="en-US" sz="2000" dirty="0" smtClean="0">
                <a:solidFill>
                  <a:schemeClr val="tx1"/>
                </a:solidFill>
                <a:effectLst/>
                <a:latin typeface="Arial" charset="0"/>
              </a:rPr>
              <a:t>Adjustments to </a:t>
            </a: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Existing Fees – 835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New Fees – 18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Fines, Rates &amp; Charges</a:t>
            </a:r>
            <a:br>
              <a:rPr 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kern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 2018-19 Proposed Fee Changes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49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2344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888731"/>
              </p:ext>
            </p:extLst>
          </p:nvPr>
        </p:nvGraphicFramePr>
        <p:xfrm>
          <a:off x="152400" y="1036166"/>
          <a:ext cx="8763000" cy="4480714"/>
        </p:xfrm>
        <a:graphic>
          <a:graphicData uri="http://schemas.openxmlformats.org/drawingml/2006/table">
            <a:tbl>
              <a:tblPr/>
              <a:tblGrid>
                <a:gridCol w="4572000"/>
                <a:gridCol w="1374370"/>
                <a:gridCol w="167363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Deukmejian Nature Education Center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500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500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(Fund 405)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2,500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1,401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3,000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1,901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Fitness in the Park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 Fund 405)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40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40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CIP Reimbursement Fund ( Fund 409)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195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195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Fremont Park Renovation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2,000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2,000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4,000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 Fund 405)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3,165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6,150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5,165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5,500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5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8655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Rates &amp; Charges </a:t>
            </a:r>
            <a:r>
              <a:rPr lang="en-US" altLang="en-US" sz="2800" dirty="0" smtClean="0">
                <a:solidFill>
                  <a:srgbClr val="FFFFFF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Arial"/>
              </a:rPr>
              <a:t>By Fee Category</a:t>
            </a:r>
            <a:endParaRPr lang="en-US" altLang="en-US" sz="2000" kern="0" dirty="0"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79524758"/>
              </p:ext>
            </p:extLst>
          </p:nvPr>
        </p:nvGraphicFramePr>
        <p:xfrm>
          <a:off x="1676400" y="1751013"/>
          <a:ext cx="5791199" cy="4192589"/>
        </p:xfrm>
        <a:graphic>
          <a:graphicData uri="http://schemas.openxmlformats.org/drawingml/2006/table">
            <a:tbl>
              <a:tblPr/>
              <a:tblGrid>
                <a:gridCol w="2316482"/>
                <a:gridCol w="1388774"/>
                <a:gridCol w="2085943"/>
              </a:tblGrid>
              <a:tr h="620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Category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Revenue Estimates by Fee Category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36,245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CPI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579,027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Deletes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 Changes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2,322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688,278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50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1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+mn-lt"/>
              </a:rPr>
              <a:t>By Fund Type</a:t>
            </a:r>
            <a:endParaRPr lang="en-US" altLang="en-US" sz="2000" kern="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</p:nvPr>
        </p:nvGraphicFramePr>
        <p:xfrm>
          <a:off x="914400" y="2090738"/>
          <a:ext cx="7315199" cy="2176462"/>
        </p:xfrm>
        <a:graphic>
          <a:graphicData uri="http://schemas.openxmlformats.org/drawingml/2006/table">
            <a:tbl>
              <a:tblPr/>
              <a:tblGrid>
                <a:gridCol w="1981203"/>
                <a:gridCol w="1371599"/>
                <a:gridCol w="1336512"/>
                <a:gridCol w="1236742"/>
                <a:gridCol w="1389143"/>
              </a:tblGrid>
              <a:tr h="6279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Estimated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Revenue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General Fund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2,500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254,945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-           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257,445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Non-General Funds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82,558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360,327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430,833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95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615,272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688,278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 algn="r"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None/>
                <a:defRPr/>
              </a:pPr>
              <a:t>51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65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Questions 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&amp;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 Comments</a:t>
            </a:r>
          </a:p>
        </p:txBody>
      </p:sp>
    </p:spTree>
    <p:extLst>
      <p:ext uri="{BB962C8B-B14F-4D97-AF65-F5344CB8AC3E}">
        <p14:creationId xmlns:p14="http://schemas.microsoft.com/office/powerpoint/2010/main" val="15535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4572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ctr">
              <a:buNone/>
              <a:defRPr sz="280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r>
              <a:rPr lang="en-US" dirty="0" smtClean="0"/>
              <a:t>Follow-up </a:t>
            </a:r>
            <a:r>
              <a:rPr lang="en-US" dirty="0"/>
              <a:t>Items from Previous Study Sessions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219200"/>
            <a:ext cx="86106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  <a:defRPr/>
            </a:pP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Council has received or will 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receiving information on </a:t>
            </a: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follow-up items:</a:t>
            </a: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543050" algn="l"/>
              </a:tabLst>
              <a:defRPr/>
            </a:pPr>
            <a:endParaRPr lang="en-US" sz="1900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Vacancy data by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pPr marL="457200" lvl="1" indent="0">
              <a:lnSpc>
                <a:spcPct val="80000"/>
              </a:lnSpc>
              <a:buSzPct val="90000"/>
              <a:buNone/>
              <a:tabLst>
                <a:tab pos="1543050" algn="l"/>
              </a:tabLst>
              <a:defRPr/>
            </a:pP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Comparison of the FY 2018-19 General Fund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proposed budget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2016-17 and FY 2017-18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General Fund adopted budgets</a:t>
            </a:r>
          </a:p>
          <a:p>
            <a:pPr lv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 Rates Stabilization Fund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</a:p>
          <a:p>
            <a:pPr lvl="2">
              <a:lnSpc>
                <a:spcPct val="80000"/>
              </a:lnSpc>
              <a:buSzPct val="90000"/>
              <a:buFont typeface="Arial" panose="020B0604020202020204" pitchFamily="34" charset="0"/>
              <a:buChar char="•"/>
              <a:tabLst>
                <a:tab pos="1543050" algn="l"/>
              </a:tabLst>
              <a:defRPr/>
            </a:pPr>
            <a:r>
              <a:rPr lang="en-US" sz="1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Submitted to Council on May 11, 2018</a:t>
            </a:r>
          </a:p>
          <a:p>
            <a:pPr lv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GWP maintenance &amp; operation detail and rates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1543050" algn="l"/>
              </a:tabLst>
              <a:defRPr/>
            </a:pPr>
            <a:endParaRPr lang="en-US" sz="1900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53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2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228600" y="2133600"/>
            <a:ext cx="8610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Aft>
                <a:spcPct val="60000"/>
              </a:spcAft>
              <a:buFontTx/>
              <a:buNone/>
            </a:pPr>
            <a:r>
              <a:rPr lang="en-US" sz="3600" dirty="0" smtClean="0">
                <a:solidFill>
                  <a:srgbClr val="0070C0"/>
                </a:solidFill>
                <a:effectLst/>
                <a:latin typeface="Arial"/>
              </a:rPr>
              <a:t>Budget Adoption Calendar</a:t>
            </a: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2800" dirty="0" smtClean="0">
              <a:solidFill>
                <a:srgbClr val="0070C0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3600" dirty="0">
              <a:solidFill>
                <a:srgbClr val="0070C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9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 Adoption Calendar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1900" dirty="0" smtClean="0"/>
              <a:t>May 1, Budget Study Session #1, 9:00 a.m.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/>
              <a:t>Proposed General Fund Budget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/>
              <a:t>Revenue Estimates &amp; Opportunities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/>
              <a:t>Organizational Profile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/>
              <a:t>Summary of All Funds by Type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/>
              <a:t>Department </a:t>
            </a:r>
            <a:r>
              <a:rPr lang="en-US" sz="1800" dirty="0" smtClean="0"/>
              <a:t>Dashboards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1900" dirty="0" smtClean="0"/>
              <a:t>May 8, Budget Study Session #2, 10:00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 smtClean="0"/>
              <a:t>GWP Public Benefits Charge Discussion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 smtClean="0"/>
              <a:t>Proposed Utility Rate Increases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1900" dirty="0"/>
              <a:t>May 15, Budget Study Session #3, 9:00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Proposed Capital Improvement Projects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Citywide Fee Discussion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sz="1900" dirty="0" smtClean="0"/>
              <a:t>May </a:t>
            </a:r>
            <a:r>
              <a:rPr lang="en-US" sz="1900" dirty="0"/>
              <a:t>22, Budget Hearing, 6:00 p.m</a:t>
            </a:r>
            <a:r>
              <a:rPr lang="en-US" sz="1900" dirty="0" smtClean="0"/>
              <a:t>.</a:t>
            </a:r>
            <a:endParaRPr lang="en-US" sz="19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sz="1900" dirty="0"/>
              <a:t>June 5, Budget Adoption, 6:00 p.m.</a:t>
            </a:r>
          </a:p>
        </p:txBody>
      </p:sp>
    </p:spTree>
    <p:extLst>
      <p:ext uri="{BB962C8B-B14F-4D97-AF65-F5344CB8AC3E}">
        <p14:creationId xmlns:p14="http://schemas.microsoft.com/office/powerpoint/2010/main" val="34774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Questions 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&amp;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 Comments</a:t>
            </a:r>
          </a:p>
        </p:txBody>
      </p:sp>
    </p:spTree>
    <p:extLst>
      <p:ext uri="{BB962C8B-B14F-4D97-AF65-F5344CB8AC3E}">
        <p14:creationId xmlns:p14="http://schemas.microsoft.com/office/powerpoint/2010/main" val="24002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720245"/>
              </p:ext>
            </p:extLst>
          </p:nvPr>
        </p:nvGraphicFramePr>
        <p:xfrm>
          <a:off x="152400" y="1036166"/>
          <a:ext cx="8915400" cy="4633080"/>
        </p:xfrm>
        <a:graphic>
          <a:graphicData uri="http://schemas.openxmlformats.org/drawingml/2006/table">
            <a:tbl>
              <a:tblPr/>
              <a:tblGrid>
                <a:gridCol w="4648200"/>
                <a:gridCol w="1447800"/>
                <a:gridCol w="16764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GHS Tennis Court Renovation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834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495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Parks Development Impact Fee Fund ( Fund 405)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1,184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839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Glendale Police Department Museum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42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22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CIP Reimbursement Fund (Fund 409)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247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22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Glendale Sub-Regional Traffic Management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174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172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CIP Reimbursement Fund (Fund 409)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696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 694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6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420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17614"/>
              </p:ext>
            </p:extLst>
          </p:nvPr>
        </p:nvGraphicFramePr>
        <p:xfrm>
          <a:off x="152400" y="1036166"/>
          <a:ext cx="8839200" cy="4633080"/>
        </p:xfrm>
        <a:graphic>
          <a:graphicData uri="http://schemas.openxmlformats.org/drawingml/2006/table">
            <a:tbl>
              <a:tblPr/>
              <a:tblGrid>
                <a:gridCol w="4499956"/>
                <a:gridCol w="1446414"/>
                <a:gridCol w="1687484"/>
                <a:gridCol w="120534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Glorietta Park Lighting &amp; Irrigation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650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   5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Recreation Fund (Fund 501)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710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   41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Grandview / Sonora RR Crossing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Special Grants Fund (Fund 252)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2,107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 41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 R Regional Fund (Fund 255)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393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6,657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 434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Jail Security System Upgrade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450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450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Police Special Grant Fund (Fund 261)**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500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  Remaining budget assumes all current encumbrances will be expensed by 6/30/18</a:t>
            </a:r>
          </a:p>
          <a:p>
            <a:pPr>
              <a:buNone/>
            </a:pPr>
            <a:r>
              <a:rPr lang="en-US" sz="1000" dirty="0">
                <a:solidFill>
                  <a:srgbClr val="0070C0"/>
                </a:solidFill>
                <a:effectLst/>
              </a:rPr>
              <a:t>** Non-CIP Fund</a:t>
            </a:r>
          </a:p>
          <a:p>
            <a:pPr>
              <a:buNone/>
            </a:pP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7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178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315011"/>
              </p:ext>
            </p:extLst>
          </p:nvPr>
        </p:nvGraphicFramePr>
        <p:xfrm>
          <a:off x="152400" y="914400"/>
          <a:ext cx="8839200" cy="5395300"/>
        </p:xfrm>
        <a:graphic>
          <a:graphicData uri="http://schemas.openxmlformats.org/drawingml/2006/table">
            <a:tbl>
              <a:tblPr/>
              <a:tblGrid>
                <a:gridCol w="4499956"/>
                <a:gridCol w="1446414"/>
                <a:gridCol w="1687484"/>
                <a:gridCol w="120534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New Telephone System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Depreciation Fund (Fund 583)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342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450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Ocean View Blvd. Rehabilitation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Regional Fund (Fund 255)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1,000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       69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State Gas Tax Fund (Fund 402)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       1,200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  73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Pacific Park Playground/ Pool Shade Structure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General Fund (Fund 401)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122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122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CDBG Fund (Fund 201)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          276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276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38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Pacific Park Splash Pad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F7FC7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CDBG Fund (Fund 201)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370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370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Recreation Fund (Fund 501)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          734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734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9525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  Remaining budget assumes all current encumbrances will be expensed by 6/30/18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8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555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Projects with Multiple Funding Sources</a:t>
            </a:r>
            <a: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 by Project</a:t>
            </a:r>
            <a: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kern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(In Thousands)</a:t>
            </a:r>
          </a:p>
        </p:txBody>
      </p:sp>
      <p:graphicFrame>
        <p:nvGraphicFramePr>
          <p:cNvPr id="4" name="Group 4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347191"/>
              </p:ext>
            </p:extLst>
          </p:nvPr>
        </p:nvGraphicFramePr>
        <p:xfrm>
          <a:off x="152400" y="990600"/>
          <a:ext cx="8839200" cy="5395062"/>
        </p:xfrm>
        <a:graphic>
          <a:graphicData uri="http://schemas.openxmlformats.org/drawingml/2006/table">
            <a:tbl>
              <a:tblPr/>
              <a:tblGrid>
                <a:gridCol w="4499956"/>
                <a:gridCol w="1446414"/>
                <a:gridCol w="1687484"/>
                <a:gridCol w="120534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Budget 3/31/18*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FY 2018-19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Pennsylvania Rehabilitation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State Gas Tax Fund (Fund 402)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 130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                          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12" marB="4571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Reimbursement Fund (Fund 409)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296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   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Perkins Tenant Improvements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Depreciation Fund (Fund 583)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995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1,276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   78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Perkins Water Feature Renovation</a:t>
                      </a: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 Depreciation Fund (Fund 583)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304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107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Depreciation Fund (Fund 593)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42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390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     173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Arterial Traffic Performance Meas. System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 R Regional Fund (Fund 255)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100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100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66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CIP Reimbursement Fund (Fund 409)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33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631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   631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F7FC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70C0"/>
                </a:solidFill>
                <a:effectLst/>
              </a:rPr>
              <a:t>* Remaining budget assumes all current encumbrances will be expensed by 6/30/18</a:t>
            </a:r>
            <a:endParaRPr lang="en-US" sz="10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/>
              </a:rPr>
              <a:t>Slide </a:t>
            </a:r>
            <a:fld id="{E0CFD87F-0353-40F2-BDE8-022005F15CC6}" type="slidenum">
              <a:rPr lang="en-US" sz="1600" smtClean="0">
                <a:solidFill>
                  <a:schemeClr val="tx1"/>
                </a:solidFill>
                <a:effectLst/>
              </a:rPr>
              <a:pPr algn="r">
                <a:buFont typeface="Wingdings" pitchFamily="2" charset="2"/>
                <a:buNone/>
                <a:defRPr/>
              </a:pPr>
              <a:t>9</a:t>
            </a:fld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771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29439</TotalTime>
  <Words>5480</Words>
  <Application>Microsoft Office PowerPoint</Application>
  <PresentationFormat>On-screen Show (4:3)</PresentationFormat>
  <Paragraphs>1845</Paragraphs>
  <Slides>56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Custom Design</vt:lpstr>
      <vt:lpstr>1_Custom Design</vt:lpstr>
      <vt:lpstr>2_Custom Design</vt:lpstr>
      <vt:lpstr>3_Custom Design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PowerPoint Presentation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Projects with Single Funding Source Project Summary by Fund (In Thousands)</vt:lpstr>
      <vt:lpstr>FY 2018-19 Capital Improvement Program Recap (In Thousands)</vt:lpstr>
      <vt:lpstr>PowerPoint Presentation</vt:lpstr>
      <vt:lpstr>Citywide User Fees, Fines, Rates &amp; Charges Fee Setting Guidance</vt:lpstr>
      <vt:lpstr>Citywide User Fees, Fines, Rates &amp; Charges Fee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Citywide User Fees, Fines, Rates &amp; Charges CPI Increases to Existing Fees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 2018-19 Budget Adoption Calendar</vt:lpstr>
      <vt:lpstr>PowerPoint Presentation</vt:lpstr>
    </vt:vector>
  </TitlesOfParts>
  <Company>CITY OF GLENDALE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Study Session 2009-10</dc:title>
  <dc:creator>Budget</dc:creator>
  <cp:lastModifiedBy>Isayan, Adrine</cp:lastModifiedBy>
  <cp:revision>2176</cp:revision>
  <cp:lastPrinted>2018-05-15T14:18:49Z</cp:lastPrinted>
  <dcterms:created xsi:type="dcterms:W3CDTF">2009-04-29T22:49:38Z</dcterms:created>
  <dcterms:modified xsi:type="dcterms:W3CDTF">2018-05-16T17:47:30Z</dcterms:modified>
</cp:coreProperties>
</file>