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8107" r:id="rId1"/>
    <p:sldMasterId id="2147488121" r:id="rId2"/>
    <p:sldMasterId id="2147488135" r:id="rId3"/>
    <p:sldMasterId id="2147488149" r:id="rId4"/>
  </p:sldMasterIdLst>
  <p:notesMasterIdLst>
    <p:notesMasterId r:id="rId61"/>
  </p:notesMasterIdLst>
  <p:handoutMasterIdLst>
    <p:handoutMasterId r:id="rId62"/>
  </p:handoutMasterIdLst>
  <p:sldIdLst>
    <p:sldId id="1499" r:id="rId5"/>
    <p:sldId id="1213" r:id="rId6"/>
    <p:sldId id="1235" r:id="rId7"/>
    <p:sldId id="1548" r:id="rId8"/>
    <p:sldId id="1549" r:id="rId9"/>
    <p:sldId id="1550" r:id="rId10"/>
    <p:sldId id="1551" r:id="rId11"/>
    <p:sldId id="1552" r:id="rId12"/>
    <p:sldId id="1553" r:id="rId13"/>
    <p:sldId id="1554" r:id="rId14"/>
    <p:sldId id="1547" r:id="rId15"/>
    <p:sldId id="1412" r:id="rId16"/>
    <p:sldId id="1539" r:id="rId17"/>
    <p:sldId id="1538" r:id="rId18"/>
    <p:sldId id="1540" r:id="rId19"/>
    <p:sldId id="1541" r:id="rId20"/>
    <p:sldId id="1423" r:id="rId21"/>
    <p:sldId id="1425" r:id="rId22"/>
    <p:sldId id="1515" r:id="rId23"/>
    <p:sldId id="1543" r:id="rId24"/>
    <p:sldId id="1545" r:id="rId25"/>
    <p:sldId id="1414" r:id="rId26"/>
    <p:sldId id="1546" r:id="rId27"/>
    <p:sldId id="1415" r:id="rId28"/>
    <p:sldId id="1419" r:id="rId29"/>
    <p:sldId id="1507" r:id="rId30"/>
    <p:sldId id="1544" r:id="rId31"/>
    <p:sldId id="1440" r:id="rId32"/>
    <p:sldId id="1555" r:id="rId33"/>
    <p:sldId id="1556" r:id="rId34"/>
    <p:sldId id="1557" r:id="rId35"/>
    <p:sldId id="1558" r:id="rId36"/>
    <p:sldId id="1559" r:id="rId37"/>
    <p:sldId id="1560" r:id="rId38"/>
    <p:sldId id="1561" r:id="rId39"/>
    <p:sldId id="1562" r:id="rId40"/>
    <p:sldId id="1563" r:id="rId41"/>
    <p:sldId id="1564" r:id="rId42"/>
    <p:sldId id="1565" r:id="rId43"/>
    <p:sldId id="1566" r:id="rId44"/>
    <p:sldId id="1567" r:id="rId45"/>
    <p:sldId id="1568" r:id="rId46"/>
    <p:sldId id="1569" r:id="rId47"/>
    <p:sldId id="1570" r:id="rId48"/>
    <p:sldId id="1571" r:id="rId49"/>
    <p:sldId id="1572" r:id="rId50"/>
    <p:sldId id="1573" r:id="rId51"/>
    <p:sldId id="1574" r:id="rId52"/>
    <p:sldId id="1575" r:id="rId53"/>
    <p:sldId id="1576" r:id="rId54"/>
    <p:sldId id="1577" r:id="rId55"/>
    <p:sldId id="1478" r:id="rId56"/>
    <p:sldId id="1578" r:id="rId57"/>
    <p:sldId id="1409" r:id="rId58"/>
    <p:sldId id="1514" r:id="rId59"/>
    <p:sldId id="1579" r:id="rId60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buFont typeface="Wingdings" pitchFamily="2" charset="2"/>
      <a:buChar char="§"/>
      <a:defRPr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Wingdings" pitchFamily="2" charset="2"/>
      <a:buChar char="§"/>
      <a:defRPr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Wingdings" pitchFamily="2" charset="2"/>
      <a:buChar char="§"/>
      <a:defRPr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Wingdings" pitchFamily="2" charset="2"/>
      <a:buChar char="§"/>
      <a:defRPr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Wingdings" pitchFamily="2" charset="2"/>
      <a:buChar char="§"/>
      <a:defRPr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B48BB142-CACD-4F97-A376-AA9583925F7E}">
          <p14:sldIdLst>
            <p14:sldId id="1499"/>
            <p14:sldId id="1213"/>
            <p14:sldId id="1235"/>
            <p14:sldId id="1548"/>
            <p14:sldId id="1549"/>
            <p14:sldId id="1550"/>
            <p14:sldId id="1551"/>
            <p14:sldId id="1552"/>
            <p14:sldId id="1553"/>
            <p14:sldId id="1554"/>
            <p14:sldId id="1547"/>
            <p14:sldId id="1412"/>
            <p14:sldId id="1539"/>
            <p14:sldId id="1538"/>
            <p14:sldId id="1540"/>
            <p14:sldId id="1541"/>
            <p14:sldId id="1423"/>
            <p14:sldId id="1425"/>
            <p14:sldId id="1515"/>
            <p14:sldId id="1543"/>
            <p14:sldId id="1545"/>
            <p14:sldId id="1414"/>
            <p14:sldId id="1546"/>
            <p14:sldId id="1415"/>
            <p14:sldId id="1419"/>
            <p14:sldId id="1507"/>
            <p14:sldId id="1544"/>
            <p14:sldId id="1440"/>
            <p14:sldId id="1555"/>
            <p14:sldId id="1556"/>
            <p14:sldId id="1557"/>
            <p14:sldId id="1558"/>
            <p14:sldId id="1559"/>
            <p14:sldId id="1560"/>
            <p14:sldId id="1561"/>
            <p14:sldId id="1562"/>
            <p14:sldId id="1563"/>
            <p14:sldId id="1564"/>
            <p14:sldId id="1565"/>
            <p14:sldId id="1566"/>
            <p14:sldId id="1567"/>
            <p14:sldId id="1568"/>
            <p14:sldId id="1569"/>
            <p14:sldId id="1570"/>
            <p14:sldId id="1571"/>
            <p14:sldId id="1572"/>
            <p14:sldId id="1573"/>
            <p14:sldId id="1574"/>
            <p14:sldId id="1575"/>
            <p14:sldId id="1576"/>
            <p14:sldId id="1577"/>
            <p14:sldId id="1478"/>
            <p14:sldId id="1578"/>
            <p14:sldId id="1409"/>
            <p14:sldId id="1514"/>
            <p14:sldId id="157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7FC7"/>
    <a:srgbClr val="21578A"/>
    <a:srgbClr val="0099FF"/>
    <a:srgbClr val="0000FF"/>
    <a:srgbClr val="428DD2"/>
    <a:srgbClr val="7CB0E0"/>
    <a:srgbClr val="FFF3E1"/>
    <a:srgbClr val="FFFF00"/>
    <a:srgbClr val="EAAB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7" autoAdjust="0"/>
    <p:restoredTop sz="99818" autoAdjust="0"/>
  </p:normalViewPr>
  <p:slideViewPr>
    <p:cSldViewPr>
      <p:cViewPr>
        <p:scale>
          <a:sx n="100" d="100"/>
          <a:sy n="100" d="100"/>
        </p:scale>
        <p:origin x="-1752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68"/>
    </p:cViewPr>
  </p:sorterViewPr>
  <p:notesViewPr>
    <p:cSldViewPr>
      <p:cViewPr varScale="1">
        <p:scale>
          <a:sx n="87" d="100"/>
          <a:sy n="87" d="100"/>
        </p:scale>
        <p:origin x="-3780" y="-7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07" tIns="46654" rIns="93307" bIns="46654" numCol="1" anchor="t" anchorCtr="0" compatLnSpc="1">
            <a:prstTxWarp prst="textNoShape">
              <a:avLst/>
            </a:prstTxWarp>
          </a:bodyPr>
          <a:lstStyle>
            <a:lvl1pPr defTabSz="933167" eaLnBrk="1" hangingPunct="1">
              <a:buFontTx/>
              <a:buNone/>
              <a:defRPr sz="10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r>
              <a:rPr lang="en-US" dirty="0"/>
              <a:t>Budget Study Session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534" y="1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07" tIns="46654" rIns="93307" bIns="46654" numCol="1" anchor="t" anchorCtr="0" compatLnSpc="1">
            <a:prstTxWarp prst="textNoShape">
              <a:avLst/>
            </a:prstTxWarp>
          </a:bodyPr>
          <a:lstStyle>
            <a:lvl1pPr algn="r" defTabSz="933167" eaLnBrk="1" hangingPunct="1">
              <a:buFontTx/>
              <a:buNone/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41739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07" tIns="46654" rIns="93307" bIns="46654" numCol="1" anchor="b" anchorCtr="0" compatLnSpc="1">
            <a:prstTxWarp prst="textNoShape">
              <a:avLst/>
            </a:prstTxWarp>
          </a:bodyPr>
          <a:lstStyle>
            <a:lvl1pPr defTabSz="933167" eaLnBrk="1" hangingPunct="1">
              <a:buFontTx/>
              <a:buNone/>
              <a:defRPr sz="10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r>
              <a:rPr lang="en-US" dirty="0"/>
              <a:t>May </a:t>
            </a:r>
            <a:r>
              <a:rPr lang="en-US" dirty="0" smtClean="0"/>
              <a:t>15, 2018</a:t>
            </a:r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534" y="8841739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07" tIns="46654" rIns="93307" bIns="46654" numCol="1" anchor="b" anchorCtr="0" compatLnSpc="1">
            <a:prstTxWarp prst="textNoShape">
              <a:avLst/>
            </a:prstTxWarp>
          </a:bodyPr>
          <a:lstStyle>
            <a:lvl1pPr algn="r" defTabSz="933167" eaLnBrk="1" hangingPunct="1">
              <a:buFontTx/>
              <a:buNone/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67D01DB8-B59C-4F86-88A3-29B4F51BF6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418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eaLnBrk="1" hangingPunct="1">
              <a:buFontTx/>
              <a:buNone/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534" y="1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1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2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946" y="4422461"/>
            <a:ext cx="5617208" cy="4188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2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41739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eaLnBrk="1" hangingPunct="1">
              <a:buFontTx/>
              <a:buNone/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534" y="8841739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13E713C2-4FD9-4497-A588-C05F5803E3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454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34F35-917D-4471-836C-A9F8050215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2467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2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72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0637" indent="-284860">
              <a:defRPr b="1">
                <a:solidFill>
                  <a:schemeClr val="tx1"/>
                </a:solidFill>
                <a:latin typeface="Arial" charset="0"/>
              </a:defRPr>
            </a:lvl2pPr>
            <a:lvl3pPr marL="1139442" indent="-227888">
              <a:defRPr b="1">
                <a:solidFill>
                  <a:schemeClr val="tx1"/>
                </a:solidFill>
                <a:latin typeface="Arial" charset="0"/>
              </a:defRPr>
            </a:lvl3pPr>
            <a:lvl4pPr marL="1595218" indent="-227888">
              <a:defRPr b="1">
                <a:solidFill>
                  <a:schemeClr val="tx1"/>
                </a:solidFill>
                <a:latin typeface="Arial" charset="0"/>
              </a:defRPr>
            </a:lvl4pPr>
            <a:lvl5pPr marL="2050995" indent="-227888">
              <a:defRPr b="1">
                <a:solidFill>
                  <a:schemeClr val="tx1"/>
                </a:solidFill>
                <a:latin typeface="Arial" charset="0"/>
              </a:defRPr>
            </a:lvl5pPr>
            <a:lvl6pPr marL="2506772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62548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18325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74101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42C561B2-4310-4856-94FC-069552824BDE}" type="slidenum">
              <a:rPr lang="en-US" b="0" smtClean="0">
                <a:solidFill>
                  <a:prstClr val="black"/>
                </a:solidFill>
              </a:rPr>
              <a:pPr/>
              <a:t>17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2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72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0637" indent="-284860">
              <a:defRPr b="1">
                <a:solidFill>
                  <a:schemeClr val="tx1"/>
                </a:solidFill>
                <a:latin typeface="Arial" charset="0"/>
              </a:defRPr>
            </a:lvl2pPr>
            <a:lvl3pPr marL="1139442" indent="-227888">
              <a:defRPr b="1">
                <a:solidFill>
                  <a:schemeClr val="tx1"/>
                </a:solidFill>
                <a:latin typeface="Arial" charset="0"/>
              </a:defRPr>
            </a:lvl3pPr>
            <a:lvl4pPr marL="1595218" indent="-227888">
              <a:defRPr b="1">
                <a:solidFill>
                  <a:schemeClr val="tx1"/>
                </a:solidFill>
                <a:latin typeface="Arial" charset="0"/>
              </a:defRPr>
            </a:lvl4pPr>
            <a:lvl5pPr marL="2050995" indent="-227888">
              <a:defRPr b="1">
                <a:solidFill>
                  <a:schemeClr val="tx1"/>
                </a:solidFill>
                <a:latin typeface="Arial" charset="0"/>
              </a:defRPr>
            </a:lvl5pPr>
            <a:lvl6pPr marL="2506772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62548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18325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74101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42C561B2-4310-4856-94FC-069552824BDE}" type="slidenum">
              <a:rPr lang="en-US" b="0" smtClean="0">
                <a:solidFill>
                  <a:prstClr val="black"/>
                </a:solidFill>
              </a:rPr>
              <a:pPr/>
              <a:t>18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38100" indent="-283885">
              <a:defRPr>
                <a:solidFill>
                  <a:srgbClr val="FFFF00"/>
                </a:solidFill>
                <a:latin typeface="Arial" charset="0"/>
              </a:defRPr>
            </a:lvl2pPr>
            <a:lvl3pPr marL="1135541" indent="-227108">
              <a:defRPr>
                <a:solidFill>
                  <a:srgbClr val="FFFF00"/>
                </a:solidFill>
                <a:latin typeface="Arial" charset="0"/>
              </a:defRPr>
            </a:lvl3pPr>
            <a:lvl4pPr marL="1589756" indent="-227108">
              <a:defRPr>
                <a:solidFill>
                  <a:srgbClr val="FFFF00"/>
                </a:solidFill>
                <a:latin typeface="Arial" charset="0"/>
              </a:defRPr>
            </a:lvl4pPr>
            <a:lvl5pPr marL="2043972" indent="-227108">
              <a:defRPr>
                <a:solidFill>
                  <a:srgbClr val="FFFF00"/>
                </a:solidFill>
                <a:latin typeface="Arial" charset="0"/>
              </a:defRPr>
            </a:lvl5pPr>
            <a:lvl6pPr marL="2498189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52406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06622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60838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856C7F95-A505-4BB7-949C-F8F2A1ED36A7}" type="slidenum">
              <a:rPr lang="en-US" altLang="en-US" smtClean="0">
                <a:solidFill>
                  <a:prstClr val="black"/>
                </a:solidFill>
              </a:rPr>
              <a:pPr/>
              <a:t>19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38100" indent="-283885">
              <a:defRPr>
                <a:solidFill>
                  <a:srgbClr val="FFFF00"/>
                </a:solidFill>
                <a:latin typeface="Arial" charset="0"/>
              </a:defRPr>
            </a:lvl2pPr>
            <a:lvl3pPr marL="1135541" indent="-227108">
              <a:defRPr>
                <a:solidFill>
                  <a:srgbClr val="FFFF00"/>
                </a:solidFill>
                <a:latin typeface="Arial" charset="0"/>
              </a:defRPr>
            </a:lvl3pPr>
            <a:lvl4pPr marL="1589756" indent="-227108">
              <a:defRPr>
                <a:solidFill>
                  <a:srgbClr val="FFFF00"/>
                </a:solidFill>
                <a:latin typeface="Arial" charset="0"/>
              </a:defRPr>
            </a:lvl4pPr>
            <a:lvl5pPr marL="2043972" indent="-227108">
              <a:defRPr>
                <a:solidFill>
                  <a:srgbClr val="FFFF00"/>
                </a:solidFill>
                <a:latin typeface="Arial" charset="0"/>
              </a:defRPr>
            </a:lvl5pPr>
            <a:lvl6pPr marL="2498189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52406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06622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60838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856C7F95-A505-4BB7-949C-F8F2A1ED36A7}" type="slidenum">
              <a:rPr lang="en-US" altLang="en-US" smtClean="0">
                <a:solidFill>
                  <a:prstClr val="black"/>
                </a:solidFill>
              </a:rPr>
              <a:pPr/>
              <a:t>20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38100" indent="-283885">
              <a:defRPr>
                <a:solidFill>
                  <a:srgbClr val="FFFF00"/>
                </a:solidFill>
                <a:latin typeface="Arial" charset="0"/>
              </a:defRPr>
            </a:lvl2pPr>
            <a:lvl3pPr marL="1135541" indent="-227108">
              <a:defRPr>
                <a:solidFill>
                  <a:srgbClr val="FFFF00"/>
                </a:solidFill>
                <a:latin typeface="Arial" charset="0"/>
              </a:defRPr>
            </a:lvl3pPr>
            <a:lvl4pPr marL="1589756" indent="-227108">
              <a:defRPr>
                <a:solidFill>
                  <a:srgbClr val="FFFF00"/>
                </a:solidFill>
                <a:latin typeface="Arial" charset="0"/>
              </a:defRPr>
            </a:lvl4pPr>
            <a:lvl5pPr marL="2043972" indent="-227108">
              <a:defRPr>
                <a:solidFill>
                  <a:srgbClr val="FFFF00"/>
                </a:solidFill>
                <a:latin typeface="Arial" charset="0"/>
              </a:defRPr>
            </a:lvl5pPr>
            <a:lvl6pPr marL="2498189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52406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06622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60838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856C7F95-A505-4BB7-949C-F8F2A1ED36A7}" type="slidenum">
              <a:rPr lang="en-US" altLang="en-US" smtClean="0">
                <a:solidFill>
                  <a:prstClr val="black"/>
                </a:solidFill>
              </a:rPr>
              <a:pPr/>
              <a:t>22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38100" indent="-283885">
              <a:defRPr>
                <a:solidFill>
                  <a:srgbClr val="FFFF00"/>
                </a:solidFill>
                <a:latin typeface="Arial" charset="0"/>
              </a:defRPr>
            </a:lvl2pPr>
            <a:lvl3pPr marL="1135541" indent="-227108">
              <a:defRPr>
                <a:solidFill>
                  <a:srgbClr val="FFFF00"/>
                </a:solidFill>
                <a:latin typeface="Arial" charset="0"/>
              </a:defRPr>
            </a:lvl3pPr>
            <a:lvl4pPr marL="1589756" indent="-227108">
              <a:defRPr>
                <a:solidFill>
                  <a:srgbClr val="FFFF00"/>
                </a:solidFill>
                <a:latin typeface="Arial" charset="0"/>
              </a:defRPr>
            </a:lvl4pPr>
            <a:lvl5pPr marL="2043972" indent="-227108">
              <a:defRPr>
                <a:solidFill>
                  <a:srgbClr val="FFFF00"/>
                </a:solidFill>
                <a:latin typeface="Arial" charset="0"/>
              </a:defRPr>
            </a:lvl5pPr>
            <a:lvl6pPr marL="2498189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52406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06622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60838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856C7F95-A505-4BB7-949C-F8F2A1ED36A7}" type="slidenum">
              <a:rPr lang="en-US" altLang="en-US" smtClean="0">
                <a:solidFill>
                  <a:prstClr val="black"/>
                </a:solidFill>
              </a:rPr>
              <a:pPr/>
              <a:t>23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38100" indent="-283885">
              <a:defRPr>
                <a:solidFill>
                  <a:srgbClr val="FFFF00"/>
                </a:solidFill>
                <a:latin typeface="Arial" charset="0"/>
              </a:defRPr>
            </a:lvl2pPr>
            <a:lvl3pPr marL="1135541" indent="-227108">
              <a:defRPr>
                <a:solidFill>
                  <a:srgbClr val="FFFF00"/>
                </a:solidFill>
                <a:latin typeface="Arial" charset="0"/>
              </a:defRPr>
            </a:lvl3pPr>
            <a:lvl4pPr marL="1589756" indent="-227108">
              <a:defRPr>
                <a:solidFill>
                  <a:srgbClr val="FFFF00"/>
                </a:solidFill>
                <a:latin typeface="Arial" charset="0"/>
              </a:defRPr>
            </a:lvl4pPr>
            <a:lvl5pPr marL="2043972" indent="-227108">
              <a:defRPr>
                <a:solidFill>
                  <a:srgbClr val="FFFF00"/>
                </a:solidFill>
                <a:latin typeface="Arial" charset="0"/>
              </a:defRPr>
            </a:lvl5pPr>
            <a:lvl6pPr marL="2498189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52406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06622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60838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4FC5D52F-D4B5-4DED-AB79-7C84DC69D724}" type="slidenum">
              <a:rPr lang="en-US" altLang="en-US" smtClean="0">
                <a:solidFill>
                  <a:prstClr val="black"/>
                </a:solidFill>
              </a:rPr>
              <a:pPr/>
              <a:t>24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38100" indent="-283885">
              <a:defRPr>
                <a:solidFill>
                  <a:srgbClr val="FFFF00"/>
                </a:solidFill>
                <a:latin typeface="Arial" charset="0"/>
              </a:defRPr>
            </a:lvl2pPr>
            <a:lvl3pPr marL="1135541" indent="-227108">
              <a:defRPr>
                <a:solidFill>
                  <a:srgbClr val="FFFF00"/>
                </a:solidFill>
                <a:latin typeface="Arial" charset="0"/>
              </a:defRPr>
            </a:lvl3pPr>
            <a:lvl4pPr marL="1589756" indent="-227108">
              <a:defRPr>
                <a:solidFill>
                  <a:srgbClr val="FFFF00"/>
                </a:solidFill>
                <a:latin typeface="Arial" charset="0"/>
              </a:defRPr>
            </a:lvl4pPr>
            <a:lvl5pPr marL="2043972" indent="-227108">
              <a:defRPr>
                <a:solidFill>
                  <a:srgbClr val="FFFF00"/>
                </a:solidFill>
                <a:latin typeface="Arial" charset="0"/>
              </a:defRPr>
            </a:lvl5pPr>
            <a:lvl6pPr marL="2498189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52406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06622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60838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8C2C3F5C-A527-4572-84DD-535AC613E0D1}" type="slidenum">
              <a:rPr lang="en-US" altLang="en-US" smtClean="0">
                <a:solidFill>
                  <a:prstClr val="black"/>
                </a:solidFill>
              </a:rPr>
              <a:pPr/>
              <a:t>25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38100" indent="-283885">
              <a:defRPr>
                <a:solidFill>
                  <a:srgbClr val="FFFF00"/>
                </a:solidFill>
                <a:latin typeface="Arial" charset="0"/>
              </a:defRPr>
            </a:lvl2pPr>
            <a:lvl3pPr marL="1135541" indent="-227108">
              <a:defRPr>
                <a:solidFill>
                  <a:srgbClr val="FFFF00"/>
                </a:solidFill>
                <a:latin typeface="Arial" charset="0"/>
              </a:defRPr>
            </a:lvl3pPr>
            <a:lvl4pPr marL="1589756" indent="-227108">
              <a:defRPr>
                <a:solidFill>
                  <a:srgbClr val="FFFF00"/>
                </a:solidFill>
                <a:latin typeface="Arial" charset="0"/>
              </a:defRPr>
            </a:lvl4pPr>
            <a:lvl5pPr marL="2043972" indent="-227108">
              <a:defRPr>
                <a:solidFill>
                  <a:srgbClr val="FFFF00"/>
                </a:solidFill>
                <a:latin typeface="Arial" charset="0"/>
              </a:defRPr>
            </a:lvl5pPr>
            <a:lvl6pPr marL="2498189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52406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06622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60838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8C2C3F5C-A527-4572-84DD-535AC613E0D1}" type="slidenum">
              <a:rPr lang="en-US" altLang="en-US" smtClean="0">
                <a:solidFill>
                  <a:prstClr val="black"/>
                </a:solidFill>
              </a:rPr>
              <a:pPr/>
              <a:t>26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38100" indent="-283885">
              <a:defRPr>
                <a:solidFill>
                  <a:srgbClr val="FFFF00"/>
                </a:solidFill>
                <a:latin typeface="Arial" charset="0"/>
              </a:defRPr>
            </a:lvl2pPr>
            <a:lvl3pPr marL="1135541" indent="-227108">
              <a:defRPr>
                <a:solidFill>
                  <a:srgbClr val="FFFF00"/>
                </a:solidFill>
                <a:latin typeface="Arial" charset="0"/>
              </a:defRPr>
            </a:lvl3pPr>
            <a:lvl4pPr marL="1589756" indent="-227108">
              <a:defRPr>
                <a:solidFill>
                  <a:srgbClr val="FFFF00"/>
                </a:solidFill>
                <a:latin typeface="Arial" charset="0"/>
              </a:defRPr>
            </a:lvl4pPr>
            <a:lvl5pPr marL="2043972" indent="-227108">
              <a:defRPr>
                <a:solidFill>
                  <a:srgbClr val="FFFF00"/>
                </a:solidFill>
                <a:latin typeface="Arial" charset="0"/>
              </a:defRPr>
            </a:lvl5pPr>
            <a:lvl6pPr marL="2498189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52406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06622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60838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8C2C3F5C-A527-4572-84DD-535AC613E0D1}" type="slidenum">
              <a:rPr lang="en-US" altLang="en-US" smtClean="0">
                <a:solidFill>
                  <a:prstClr val="black"/>
                </a:solidFill>
              </a:rPr>
              <a:pPr/>
              <a:t>27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BF3056C6-8F1C-47A2-B08D-6314DC4F1376}" type="slidenum">
              <a:rPr lang="en-US" altLang="en-US" smtClean="0">
                <a:solidFill>
                  <a:srgbClr val="000000"/>
                </a:solidFill>
              </a:rPr>
              <a:pPr/>
              <a:t>2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8500"/>
            <a:ext cx="4652962" cy="3489325"/>
          </a:xfrm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734" y="4422460"/>
            <a:ext cx="5149637" cy="4188778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12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81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0637" indent="-284860">
              <a:defRPr b="1">
                <a:solidFill>
                  <a:schemeClr val="tx1"/>
                </a:solidFill>
                <a:latin typeface="Arial" charset="0"/>
              </a:defRPr>
            </a:lvl2pPr>
            <a:lvl3pPr marL="1139442" indent="-227888">
              <a:defRPr b="1">
                <a:solidFill>
                  <a:schemeClr val="tx1"/>
                </a:solidFill>
                <a:latin typeface="Arial" charset="0"/>
              </a:defRPr>
            </a:lvl3pPr>
            <a:lvl4pPr marL="1595218" indent="-227888">
              <a:defRPr b="1">
                <a:solidFill>
                  <a:schemeClr val="tx1"/>
                </a:solidFill>
                <a:latin typeface="Arial" charset="0"/>
              </a:defRPr>
            </a:lvl4pPr>
            <a:lvl5pPr marL="2050995" indent="-227888">
              <a:defRPr b="1">
                <a:solidFill>
                  <a:schemeClr val="tx1"/>
                </a:solidFill>
                <a:latin typeface="Arial" charset="0"/>
              </a:defRPr>
            </a:lvl5pPr>
            <a:lvl6pPr marL="2506772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62548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18325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74101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B82D771-6B65-4346-ABC9-B5E267986A07}" type="slidenum">
              <a:rPr lang="en-US" b="0" smtClean="0">
                <a:solidFill>
                  <a:prstClr val="black"/>
                </a:solidFill>
              </a:rPr>
              <a:pPr/>
              <a:t>28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94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89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88" indent="-286150">
              <a:defRPr b="1">
                <a:solidFill>
                  <a:schemeClr val="tx1"/>
                </a:solidFill>
                <a:latin typeface="Arial" charset="0"/>
              </a:defRPr>
            </a:lvl2pPr>
            <a:lvl3pPr marL="1144598" indent="-228919">
              <a:defRPr b="1">
                <a:solidFill>
                  <a:schemeClr val="tx1"/>
                </a:solidFill>
                <a:latin typeface="Arial" charset="0"/>
              </a:defRPr>
            </a:lvl3pPr>
            <a:lvl4pPr marL="1602438" indent="-228919">
              <a:defRPr b="1">
                <a:solidFill>
                  <a:schemeClr val="tx1"/>
                </a:solidFill>
                <a:latin typeface="Arial" charset="0"/>
              </a:defRPr>
            </a:lvl4pPr>
            <a:lvl5pPr marL="2060277" indent="-228919">
              <a:defRPr b="1">
                <a:solidFill>
                  <a:schemeClr val="tx1"/>
                </a:solidFill>
                <a:latin typeface="Arial" charset="0"/>
              </a:defRPr>
            </a:lvl5pPr>
            <a:lvl6pPr marL="2518117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95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79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635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41C275EC-D4A8-4118-A583-8A450CF5D231}" type="slidenum">
              <a:rPr lang="en-US" b="0" smtClean="0">
                <a:solidFill>
                  <a:prstClr val="black"/>
                </a:solidFill>
              </a:rPr>
              <a:pPr/>
              <a:t>29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915997-C961-4FAB-84E0-540C3BA369D9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30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D18D1C9-C5D1-406E-923E-2A1D0424A657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31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C58F004-F259-42DA-9DF3-EE9AAEBDAC2F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33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6868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5C25436-9EBC-4DA4-8DDE-E66CE9A67C58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34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BCE00B-2B54-4C80-BADC-0CA887434F9E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35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D2C684E-7C15-4B34-A0FA-FEBA00FE419B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36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80A54CB-ABC4-4FC1-9596-4C2BCAB2F8BD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37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B9694B5-AF82-44C5-9F2D-91CCC549D9E4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38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88" indent="-286150">
              <a:defRPr b="1">
                <a:solidFill>
                  <a:schemeClr val="tx1"/>
                </a:solidFill>
                <a:latin typeface="Arial" charset="0"/>
              </a:defRPr>
            </a:lvl2pPr>
            <a:lvl3pPr marL="1144598" indent="-228919">
              <a:defRPr b="1">
                <a:solidFill>
                  <a:schemeClr val="tx1"/>
                </a:solidFill>
                <a:latin typeface="Arial" charset="0"/>
              </a:defRPr>
            </a:lvl3pPr>
            <a:lvl4pPr marL="1602438" indent="-228919">
              <a:defRPr b="1">
                <a:solidFill>
                  <a:schemeClr val="tx1"/>
                </a:solidFill>
                <a:latin typeface="Arial" charset="0"/>
              </a:defRPr>
            </a:lvl4pPr>
            <a:lvl5pPr marL="2060277" indent="-228919">
              <a:defRPr b="1">
                <a:solidFill>
                  <a:schemeClr val="tx1"/>
                </a:solidFill>
                <a:latin typeface="Arial" charset="0"/>
              </a:defRPr>
            </a:lvl5pPr>
            <a:lvl6pPr marL="2518117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95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79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635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7C2084A8-4A64-403D-8C75-B07E1CFF0F8B}" type="slidenum">
              <a:rPr lang="en-US" altLang="en-US" b="0" smtClean="0">
                <a:solidFill>
                  <a:srgbClr val="000000"/>
                </a:solidFill>
              </a:rPr>
              <a:pPr/>
              <a:t>3</a:t>
            </a:fld>
            <a:endParaRPr lang="en-US" altLang="en-US" b="0" dirty="0" smtClean="0">
              <a:solidFill>
                <a:srgbClr val="000000"/>
              </a:solidFill>
            </a:endParaRPr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2963" cy="3489325"/>
          </a:xfrm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2462"/>
            <a:ext cx="5150273" cy="4188778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5E2B3AA-CA54-4F23-B5D6-2C4007BD1A94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39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9A20477-AE2E-4564-90ED-1887A36D512B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40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5DD05-D5FE-457E-AB24-9DDA5DFF82B9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41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CFA955F-D27B-425B-98F3-8A4A09E8F560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42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C80FC03-C292-4618-9E47-EF0B608981A5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43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753F1D-31A2-4AEE-9BCE-37AAB83AF13F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45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AC60CD3-B88C-4E1F-AF27-B6B2E14EFE94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46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0B2FE27-2428-4C3D-83C7-C41CD907688B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47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C10BE5D-DDCF-4BD7-8C53-2FA0069CE6CD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48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51204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06D8892-C061-438F-AB60-EDB974141FFB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49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88" indent="-286150">
              <a:defRPr b="1">
                <a:solidFill>
                  <a:schemeClr val="tx1"/>
                </a:solidFill>
                <a:latin typeface="Arial" charset="0"/>
              </a:defRPr>
            </a:lvl2pPr>
            <a:lvl3pPr marL="1144598" indent="-228919">
              <a:defRPr b="1">
                <a:solidFill>
                  <a:schemeClr val="tx1"/>
                </a:solidFill>
                <a:latin typeface="Arial" charset="0"/>
              </a:defRPr>
            </a:lvl3pPr>
            <a:lvl4pPr marL="1602438" indent="-228919">
              <a:defRPr b="1">
                <a:solidFill>
                  <a:schemeClr val="tx1"/>
                </a:solidFill>
                <a:latin typeface="Arial" charset="0"/>
              </a:defRPr>
            </a:lvl4pPr>
            <a:lvl5pPr marL="2060277" indent="-228919">
              <a:defRPr b="1">
                <a:solidFill>
                  <a:schemeClr val="tx1"/>
                </a:solidFill>
                <a:latin typeface="Arial" charset="0"/>
              </a:defRPr>
            </a:lvl5pPr>
            <a:lvl6pPr marL="2518117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95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79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635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7C2084A8-4A64-403D-8C75-B07E1CFF0F8B}" type="slidenum">
              <a:rPr lang="en-US" altLang="en-US" b="0" smtClean="0">
                <a:solidFill>
                  <a:srgbClr val="000000"/>
                </a:solidFill>
              </a:rPr>
              <a:pPr/>
              <a:t>11</a:t>
            </a:fld>
            <a:endParaRPr lang="en-US" altLang="en-US" b="0" dirty="0" smtClean="0">
              <a:solidFill>
                <a:srgbClr val="000000"/>
              </a:solidFill>
            </a:endParaRPr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2963" cy="3489325"/>
          </a:xfrm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2462"/>
            <a:ext cx="5150273" cy="4188778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37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243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FF39D126-0CDF-46FF-AEEF-47A89C2581B7}" type="slidenum">
              <a:rPr lang="en-US" b="0" smtClean="0">
                <a:solidFill>
                  <a:prstClr val="black"/>
                </a:solidFill>
              </a:rPr>
              <a:pPr/>
              <a:t>52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37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243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FF39D126-0CDF-46FF-AEEF-47A89C2581B7}" type="slidenum">
              <a:rPr lang="en-US" b="0" smtClean="0">
                <a:solidFill>
                  <a:prstClr val="black"/>
                </a:solidFill>
              </a:rPr>
              <a:pPr/>
              <a:t>53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09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210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41898C24-C074-4770-A92F-6F24323CB739}" type="slidenum">
              <a:rPr lang="en-US" b="0" smtClean="0">
                <a:solidFill>
                  <a:prstClr val="black"/>
                </a:solidFill>
              </a:rPr>
              <a:pPr/>
              <a:t>54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4764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37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243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FF39D126-0CDF-46FF-AEEF-47A89C2581B7}" type="slidenum">
              <a:rPr lang="en-US" b="0" smtClean="0">
                <a:solidFill>
                  <a:prstClr val="black"/>
                </a:solidFill>
              </a:rPr>
              <a:pPr/>
              <a:t>56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88" indent="-286150">
              <a:defRPr b="1">
                <a:solidFill>
                  <a:schemeClr val="tx1"/>
                </a:solidFill>
                <a:latin typeface="Arial" charset="0"/>
              </a:defRPr>
            </a:lvl2pPr>
            <a:lvl3pPr marL="1144598" indent="-228919">
              <a:defRPr b="1">
                <a:solidFill>
                  <a:schemeClr val="tx1"/>
                </a:solidFill>
                <a:latin typeface="Arial" charset="0"/>
              </a:defRPr>
            </a:lvl3pPr>
            <a:lvl4pPr marL="1602438" indent="-228919">
              <a:defRPr b="1">
                <a:solidFill>
                  <a:schemeClr val="tx1"/>
                </a:solidFill>
                <a:latin typeface="Arial" charset="0"/>
              </a:defRPr>
            </a:lvl4pPr>
            <a:lvl5pPr marL="2060277" indent="-228919">
              <a:defRPr b="1">
                <a:solidFill>
                  <a:schemeClr val="tx1"/>
                </a:solidFill>
                <a:latin typeface="Arial" charset="0"/>
              </a:defRPr>
            </a:lvl5pPr>
            <a:lvl6pPr marL="2518117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95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79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635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9D899B8E-70C3-47DE-BA2E-D21D8C02A319}" type="slidenum">
              <a:rPr lang="en-US" b="0" smtClean="0">
                <a:solidFill>
                  <a:prstClr val="black"/>
                </a:solidFill>
              </a:rPr>
              <a:pPr/>
              <a:t>12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88" indent="-286150">
              <a:defRPr b="1">
                <a:solidFill>
                  <a:schemeClr val="tx1"/>
                </a:solidFill>
                <a:latin typeface="Arial" charset="0"/>
              </a:defRPr>
            </a:lvl2pPr>
            <a:lvl3pPr marL="1144598" indent="-228919">
              <a:defRPr b="1">
                <a:solidFill>
                  <a:schemeClr val="tx1"/>
                </a:solidFill>
                <a:latin typeface="Arial" charset="0"/>
              </a:defRPr>
            </a:lvl3pPr>
            <a:lvl4pPr marL="1602438" indent="-228919">
              <a:defRPr b="1">
                <a:solidFill>
                  <a:schemeClr val="tx1"/>
                </a:solidFill>
                <a:latin typeface="Arial" charset="0"/>
              </a:defRPr>
            </a:lvl4pPr>
            <a:lvl5pPr marL="2060277" indent="-228919">
              <a:defRPr b="1">
                <a:solidFill>
                  <a:schemeClr val="tx1"/>
                </a:solidFill>
                <a:latin typeface="Arial" charset="0"/>
              </a:defRPr>
            </a:lvl5pPr>
            <a:lvl6pPr marL="2518117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95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79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635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9D899B8E-70C3-47DE-BA2E-D21D8C02A319}" type="slidenum">
              <a:rPr lang="en-US" b="0" smtClean="0">
                <a:solidFill>
                  <a:prstClr val="black"/>
                </a:solidFill>
              </a:rPr>
              <a:pPr/>
              <a:t>13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88" indent="-286150">
              <a:defRPr b="1">
                <a:solidFill>
                  <a:schemeClr val="tx1"/>
                </a:solidFill>
                <a:latin typeface="Arial" charset="0"/>
              </a:defRPr>
            </a:lvl2pPr>
            <a:lvl3pPr marL="1144598" indent="-228919">
              <a:defRPr b="1">
                <a:solidFill>
                  <a:schemeClr val="tx1"/>
                </a:solidFill>
                <a:latin typeface="Arial" charset="0"/>
              </a:defRPr>
            </a:lvl3pPr>
            <a:lvl4pPr marL="1602438" indent="-228919">
              <a:defRPr b="1">
                <a:solidFill>
                  <a:schemeClr val="tx1"/>
                </a:solidFill>
                <a:latin typeface="Arial" charset="0"/>
              </a:defRPr>
            </a:lvl4pPr>
            <a:lvl5pPr marL="2060277" indent="-228919">
              <a:defRPr b="1">
                <a:solidFill>
                  <a:schemeClr val="tx1"/>
                </a:solidFill>
                <a:latin typeface="Arial" charset="0"/>
              </a:defRPr>
            </a:lvl5pPr>
            <a:lvl6pPr marL="2518117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95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79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635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9D899B8E-70C3-47DE-BA2E-D21D8C02A319}" type="slidenum">
              <a:rPr lang="en-US" b="0" smtClean="0">
                <a:solidFill>
                  <a:prstClr val="black"/>
                </a:solidFill>
              </a:rPr>
              <a:pPr/>
              <a:t>14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88" indent="-286150">
              <a:defRPr b="1">
                <a:solidFill>
                  <a:schemeClr val="tx1"/>
                </a:solidFill>
                <a:latin typeface="Arial" charset="0"/>
              </a:defRPr>
            </a:lvl2pPr>
            <a:lvl3pPr marL="1144598" indent="-228919">
              <a:defRPr b="1">
                <a:solidFill>
                  <a:schemeClr val="tx1"/>
                </a:solidFill>
                <a:latin typeface="Arial" charset="0"/>
              </a:defRPr>
            </a:lvl3pPr>
            <a:lvl4pPr marL="1602438" indent="-228919">
              <a:defRPr b="1">
                <a:solidFill>
                  <a:schemeClr val="tx1"/>
                </a:solidFill>
                <a:latin typeface="Arial" charset="0"/>
              </a:defRPr>
            </a:lvl4pPr>
            <a:lvl5pPr marL="2060277" indent="-228919">
              <a:defRPr b="1">
                <a:solidFill>
                  <a:schemeClr val="tx1"/>
                </a:solidFill>
                <a:latin typeface="Arial" charset="0"/>
              </a:defRPr>
            </a:lvl5pPr>
            <a:lvl6pPr marL="2518117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95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79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635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9D899B8E-70C3-47DE-BA2E-D21D8C02A319}" type="slidenum">
              <a:rPr lang="en-US" b="0" smtClean="0">
                <a:solidFill>
                  <a:prstClr val="black"/>
                </a:solidFill>
              </a:rPr>
              <a:pPr/>
              <a:t>15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88" indent="-286150">
              <a:defRPr b="1">
                <a:solidFill>
                  <a:schemeClr val="tx1"/>
                </a:solidFill>
                <a:latin typeface="Arial" charset="0"/>
              </a:defRPr>
            </a:lvl2pPr>
            <a:lvl3pPr marL="1144598" indent="-228919">
              <a:defRPr b="1">
                <a:solidFill>
                  <a:schemeClr val="tx1"/>
                </a:solidFill>
                <a:latin typeface="Arial" charset="0"/>
              </a:defRPr>
            </a:lvl3pPr>
            <a:lvl4pPr marL="1602438" indent="-228919">
              <a:defRPr b="1">
                <a:solidFill>
                  <a:schemeClr val="tx1"/>
                </a:solidFill>
                <a:latin typeface="Arial" charset="0"/>
              </a:defRPr>
            </a:lvl4pPr>
            <a:lvl5pPr marL="2060277" indent="-228919">
              <a:defRPr b="1">
                <a:solidFill>
                  <a:schemeClr val="tx1"/>
                </a:solidFill>
                <a:latin typeface="Arial" charset="0"/>
              </a:defRPr>
            </a:lvl5pPr>
            <a:lvl6pPr marL="2518117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95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79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635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9D899B8E-70C3-47DE-BA2E-D21D8C02A319}" type="slidenum">
              <a:rPr lang="en-US" b="0" smtClean="0">
                <a:solidFill>
                  <a:prstClr val="black"/>
                </a:solidFill>
              </a:rPr>
              <a:pPr/>
              <a:t>16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lendale Power Point 2 AV ed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42001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314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0CFD87F-0353-40F2-BDE8-022005F15C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98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lendale Power Point 2 AV ed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57235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115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2595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76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4267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169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651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8829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57131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90556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75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634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>
            <a:lvl1pPr algn="l"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Slide </a:t>
            </a:r>
            <a:fld id="{7AE05D22-3A56-4925-9216-A2C97DFE3230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473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3615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lendale Power Point 2 AV ed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245505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909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71057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8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20889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163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50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67808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11787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90578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4440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639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F63F5D74-FD05-4677-BA40-5A376142011A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950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39CD2A2-9EDD-4115-8DF2-5CBC2B1DC2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9444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3357352-67D4-4E5D-96DB-0F23C7D219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79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54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52488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lendale Power Point 2 AV ed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76925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830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4078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0238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8942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902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621138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789662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743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01746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32813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4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7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384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2646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7942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7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lendale Power Point 2 AV edit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108" r:id="rId1"/>
    <p:sldLayoutId id="2147488109" r:id="rId2"/>
    <p:sldLayoutId id="2147488110" r:id="rId3"/>
    <p:sldLayoutId id="2147488111" r:id="rId4"/>
    <p:sldLayoutId id="2147488112" r:id="rId5"/>
    <p:sldLayoutId id="2147488113" r:id="rId6"/>
    <p:sldLayoutId id="2147488114" r:id="rId7"/>
    <p:sldLayoutId id="2147488115" r:id="rId8"/>
    <p:sldLayoutId id="2147488116" r:id="rId9"/>
    <p:sldLayoutId id="2147488117" r:id="rId10"/>
    <p:sldLayoutId id="2147488118" r:id="rId11"/>
    <p:sldLayoutId id="2147488120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11111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11111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11111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1111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lendale Power Point 2 AV edit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122" r:id="rId1"/>
    <p:sldLayoutId id="2147488123" r:id="rId2"/>
    <p:sldLayoutId id="2147488124" r:id="rId3"/>
    <p:sldLayoutId id="2147488125" r:id="rId4"/>
    <p:sldLayoutId id="2147488126" r:id="rId5"/>
    <p:sldLayoutId id="2147488127" r:id="rId6"/>
    <p:sldLayoutId id="2147488128" r:id="rId7"/>
    <p:sldLayoutId id="2147488129" r:id="rId8"/>
    <p:sldLayoutId id="2147488130" r:id="rId9"/>
    <p:sldLayoutId id="2147488131" r:id="rId10"/>
    <p:sldLayoutId id="2147488132" r:id="rId11"/>
    <p:sldLayoutId id="2147488133" r:id="rId12"/>
    <p:sldLayoutId id="2147488134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11111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11111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11111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1111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lendale Power Point 2 AV edit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136" r:id="rId1"/>
    <p:sldLayoutId id="2147488137" r:id="rId2"/>
    <p:sldLayoutId id="2147488138" r:id="rId3"/>
    <p:sldLayoutId id="2147488139" r:id="rId4"/>
    <p:sldLayoutId id="2147488140" r:id="rId5"/>
    <p:sldLayoutId id="2147488141" r:id="rId6"/>
    <p:sldLayoutId id="2147488142" r:id="rId7"/>
    <p:sldLayoutId id="2147488143" r:id="rId8"/>
    <p:sldLayoutId id="2147488144" r:id="rId9"/>
    <p:sldLayoutId id="2147488145" r:id="rId10"/>
    <p:sldLayoutId id="2147488146" r:id="rId11"/>
    <p:sldLayoutId id="2147488147" r:id="rId12"/>
    <p:sldLayoutId id="2147488162" r:id="rId13"/>
    <p:sldLayoutId id="2147488163" r:id="rId14"/>
    <p:sldLayoutId id="2147488164" r:id="rId1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11111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11111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11111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1111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lendale Power Point 2 AV edit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150" r:id="rId1"/>
    <p:sldLayoutId id="2147488151" r:id="rId2"/>
    <p:sldLayoutId id="2147488152" r:id="rId3"/>
    <p:sldLayoutId id="2147488153" r:id="rId4"/>
    <p:sldLayoutId id="2147488154" r:id="rId5"/>
    <p:sldLayoutId id="2147488155" r:id="rId6"/>
    <p:sldLayoutId id="2147488156" r:id="rId7"/>
    <p:sldLayoutId id="2147488157" r:id="rId8"/>
    <p:sldLayoutId id="2147488158" r:id="rId9"/>
    <p:sldLayoutId id="2147488159" r:id="rId10"/>
    <p:sldLayoutId id="214748816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11111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11111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11111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1111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3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9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9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9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9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9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87572" y="1624794"/>
            <a:ext cx="7620000" cy="2185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3600" dirty="0" smtClean="0">
                <a:effectLst/>
                <a:latin typeface="Avenir LT Std 65 Medium"/>
              </a:rPr>
              <a:t> </a:t>
            </a:r>
            <a:endParaRPr lang="en-US" altLang="en-US" sz="3600" dirty="0">
              <a:effectLst/>
              <a:latin typeface="Avenir LT Std 65 Medium"/>
            </a:endParaRPr>
          </a:p>
          <a:p>
            <a:pPr algn="ctr" eaLnBrk="1" hangingPunct="1">
              <a:buFontTx/>
              <a:buNone/>
            </a:pPr>
            <a:r>
              <a:rPr lang="en-US" altLang="en-US" sz="3600" dirty="0">
                <a:solidFill>
                  <a:srgbClr val="0070C0"/>
                </a:solidFill>
                <a:effectLst/>
                <a:latin typeface="Avenir LT Std 65 Medium"/>
              </a:rPr>
              <a:t>City of Glendale</a:t>
            </a:r>
          </a:p>
          <a:p>
            <a:pPr algn="ctr" eaLnBrk="1" hangingPunct="1">
              <a:buFontTx/>
              <a:buNone/>
            </a:pPr>
            <a:r>
              <a:rPr lang="en-US" altLang="en-US" sz="3200" dirty="0">
                <a:solidFill>
                  <a:schemeClr val="tx1"/>
                </a:solidFill>
                <a:effectLst/>
                <a:latin typeface="Avenir LT Std 65 Medium"/>
              </a:rPr>
              <a:t>Budget Study Session </a:t>
            </a:r>
            <a:r>
              <a:rPr lang="en-US" altLang="en-US" sz="3200" dirty="0" smtClean="0">
                <a:solidFill>
                  <a:schemeClr val="tx1"/>
                </a:solidFill>
                <a:effectLst/>
                <a:latin typeface="Avenir LT Std 65 Medium"/>
              </a:rPr>
              <a:t>#3</a:t>
            </a:r>
            <a:endParaRPr lang="en-US" altLang="en-US" sz="3200" dirty="0">
              <a:solidFill>
                <a:schemeClr val="tx1"/>
              </a:solidFill>
              <a:effectLst/>
              <a:latin typeface="Avenir LT Std 65 Medium"/>
            </a:endParaRPr>
          </a:p>
          <a:p>
            <a:pPr algn="ctr" eaLnBrk="1" hangingPunct="1">
              <a:buFontTx/>
              <a:buNone/>
            </a:pPr>
            <a:r>
              <a:rPr lang="en-US" altLang="en-US" sz="2800" dirty="0" smtClean="0">
                <a:solidFill>
                  <a:srgbClr val="0070C0"/>
                </a:solidFill>
                <a:effectLst/>
                <a:latin typeface="Avenir LT Std 65 Medium"/>
              </a:rPr>
              <a:t>May 15, 2018</a:t>
            </a:r>
            <a:endParaRPr lang="en-US" altLang="en-US" sz="2800" dirty="0">
              <a:solidFill>
                <a:srgbClr val="0070C0"/>
              </a:solidFill>
              <a:effectLst/>
              <a:latin typeface="Avenir LT Std 65 Medium"/>
            </a:endParaRPr>
          </a:p>
        </p:txBody>
      </p:sp>
    </p:spTree>
    <p:extLst>
      <p:ext uri="{BB962C8B-B14F-4D97-AF65-F5344CB8AC3E}">
        <p14:creationId xmlns:p14="http://schemas.microsoft.com/office/powerpoint/2010/main" val="232380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111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Projects with Multiple Funding Sources</a:t>
            </a:r>
            <a:r>
              <a:rPr lang="en-US" altLang="en-US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Summary by Project</a:t>
            </a:r>
            <a:r>
              <a:rPr lang="en-US" altLang="en-US" sz="2000" kern="0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kern="0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kern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</a:p>
        </p:txBody>
      </p:sp>
      <p:graphicFrame>
        <p:nvGraphicFramePr>
          <p:cNvPr id="4" name="Group 4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9832490"/>
              </p:ext>
            </p:extLst>
          </p:nvPr>
        </p:nvGraphicFramePr>
        <p:xfrm>
          <a:off x="152400" y="944778"/>
          <a:ext cx="8915400" cy="5456022"/>
        </p:xfrm>
        <a:graphic>
          <a:graphicData uri="http://schemas.openxmlformats.org/drawingml/2006/table">
            <a:tbl>
              <a:tblPr/>
              <a:tblGrid>
                <a:gridCol w="4572000"/>
                <a:gridCol w="1524000"/>
                <a:gridCol w="1676400"/>
                <a:gridCol w="11430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 To Date Project Budget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 Budget 3/31/18*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FY 2018-19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Riverwalk LA Outfall Bridge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Parks Development Impact Fee Fund ( Fund 405)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640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30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CIP General Fund (Fund 401)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975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Measure R Regional Fund (Fund 255)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1,846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231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3,461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   361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-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1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Safe Routes to School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Special Grants Fund (Fund 252)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461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37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-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CIP Reimbursement Fund (Fund 409)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2,612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479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Grant Fund (Fund 216)**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563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142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Measure M Local Return Fund (Fund 222)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3,636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  658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34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6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Verdugo Park North Community Building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Parks Development Impact Fee Fund ( Fund 405)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2,000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1,965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6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Recreation Fund (Fund 501)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455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2,500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2,420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456402"/>
            <a:ext cx="5105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  Remaining budget assumes all current encumbrances will be expensed by 6/30/18</a:t>
            </a:r>
          </a:p>
          <a:p>
            <a:pPr>
              <a:buNone/>
            </a:pPr>
            <a:r>
              <a:rPr lang="en-US" sz="1000" dirty="0">
                <a:solidFill>
                  <a:srgbClr val="0070C0"/>
                </a:solidFill>
                <a:effectLst/>
              </a:rPr>
              <a:t>** Non-CIP Fund</a:t>
            </a:r>
          </a:p>
          <a:p>
            <a:pPr>
              <a:buNone/>
            </a:pP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algn="r">
              <a:buFont typeface="Wingdings" pitchFamily="2" charset="2"/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Font typeface="Wingdings" pitchFamily="2" charset="2"/>
                <a:buNone/>
                <a:defRPr/>
              </a:pPr>
              <a:t>10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30949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685800" y="1676400"/>
            <a:ext cx="7620000" cy="169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/>
          <a:p>
            <a:pPr algn="ctr" eaLnBrk="1" hangingPunct="1">
              <a:buFontTx/>
              <a:buNone/>
            </a:pPr>
            <a:endParaRPr lang="en-US" altLang="en-US" sz="3600" dirty="0">
              <a:effectLst/>
            </a:endParaRPr>
          </a:p>
          <a:p>
            <a:pPr algn="ctr" eaLnBrk="1" hangingPunct="1">
              <a:buFontTx/>
              <a:buNone/>
            </a:pPr>
            <a:r>
              <a:rPr lang="en-US" altLang="en-US" sz="3600" dirty="0">
                <a:solidFill>
                  <a:srgbClr val="0070C0"/>
                </a:solidFill>
                <a:effectLst/>
              </a:rPr>
              <a:t>Capital Improvement Program</a:t>
            </a:r>
          </a:p>
          <a:p>
            <a:pPr algn="ctr" eaLnBrk="1" hangingPunct="1">
              <a:buFontTx/>
              <a:buNone/>
            </a:pPr>
            <a:r>
              <a:rPr lang="en-US" altLang="en-US" sz="3200" dirty="0" smtClean="0">
                <a:solidFill>
                  <a:schemeClr val="tx1"/>
                </a:solidFill>
                <a:effectLst/>
              </a:rPr>
              <a:t>Projects with Single Funding Source</a:t>
            </a:r>
            <a:endParaRPr lang="en-US" altLang="en-US" sz="24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2793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pPr algn="ctr" eaLnBrk="1" hangingPunct="1"/>
            <a:r>
              <a:rPr lang="en-US" altLang="en-US" sz="24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Projects with Single Funding Source</a:t>
            </a:r>
            <a:r>
              <a:rPr lang="en-US" altLang="en-US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Project Summary by Fund</a:t>
            </a:r>
            <a:r>
              <a:rPr lang="en-US" altLang="en-US" sz="2000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</a:p>
        </p:txBody>
      </p:sp>
      <p:graphicFrame>
        <p:nvGraphicFramePr>
          <p:cNvPr id="648614" name="Group 42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44934901"/>
              </p:ext>
            </p:extLst>
          </p:nvPr>
        </p:nvGraphicFramePr>
        <p:xfrm>
          <a:off x="152400" y="1036166"/>
          <a:ext cx="8915400" cy="4450168"/>
        </p:xfrm>
        <a:graphic>
          <a:graphicData uri="http://schemas.openxmlformats.org/drawingml/2006/table">
            <a:tbl>
              <a:tblPr/>
              <a:tblGrid>
                <a:gridCol w="4648200"/>
                <a:gridCol w="1371600"/>
                <a:gridCol w="1752600"/>
                <a:gridCol w="11430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 To Date Project Budget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 Budget 3/31/18*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FY 2018-19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CDBG Fund (Fund 201)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Homeless Housing Project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370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370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370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370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370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370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Measure M Local Return Fund (Fund 222)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37" marB="457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Train Station First/Last Mile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$              711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$             711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26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711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711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26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Measure R Regional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Fund (Fund 255)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Bicycle Facilities Phase 2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$              165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$             165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$             -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Doran/Broadway-Brazil Grade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Doran St Traffic Signal Modification/Install. &amp; Roadway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1,447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     218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                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I-5 N Mitigation Project Management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71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I-5 N Mitigation Signal Sync.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611779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7" name="Slide Number Placeholder 2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algn="r">
              <a:buFont typeface="Wingdings" pitchFamily="2" charset="2"/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Font typeface="Wingdings" pitchFamily="2" charset="2"/>
                <a:buNone/>
                <a:defRPr/>
              </a:pPr>
              <a:t>12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8205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algn="ctr"/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with Single Funding Source</a:t>
            </a:r>
            <a:b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Summary by Fund</a:t>
            </a:r>
            <a: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  <a:endParaRPr lang="en-US" altLang="en-US" sz="1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48614" name="Group 42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92011132"/>
              </p:ext>
            </p:extLst>
          </p:nvPr>
        </p:nvGraphicFramePr>
        <p:xfrm>
          <a:off x="152400" y="1102870"/>
          <a:ext cx="8839200" cy="4683202"/>
        </p:xfrm>
        <a:graphic>
          <a:graphicData uri="http://schemas.openxmlformats.org/drawingml/2006/table">
            <a:tbl>
              <a:tblPr/>
              <a:tblGrid>
                <a:gridCol w="4495800"/>
                <a:gridCol w="1422621"/>
                <a:gridCol w="1777779"/>
                <a:gridCol w="1143000"/>
              </a:tblGrid>
              <a:tr h="565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Remaining Budget 3/31/18*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Measure R Regional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Fund (Fund 255) Cont.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Pennsylvania Ave Traffic Signal Improvement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$               400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$                400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-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San Fernando/Los Angeles Traffic Signals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381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Traffic Signals at Glendale / La Crescenta / Central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1,200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1,130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I-210 Freeway Sound Wall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4,520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4,462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2,723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4,520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Transit Prop C Local Return Fund (Fund 257)</a:t>
                      </a: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Bus Stop Improvements</a:t>
                      </a: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$              142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$                  77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-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Refurb of GTC (Train Station)</a:t>
                      </a: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500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306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-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642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383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-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Cable Access Fund (Fund 280)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GTV6 Control Room Relocation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850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   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     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850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080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7FC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7FC7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7FC7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7FC7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477000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r">
              <a:buNone/>
              <a:defRPr sz="16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Slide </a:t>
            </a:r>
            <a:fld id="{E0CFD87F-0353-40F2-BDE8-022005F15CC6}" type="slidenum">
              <a:rPr lang="en-US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37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algn="ctr"/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with Single Funding Source</a:t>
            </a:r>
            <a:b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Summary by Fund</a:t>
            </a:r>
            <a: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  <a:endParaRPr lang="en-US" altLang="en-US" sz="1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48614" name="Group 42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06090098"/>
              </p:ext>
            </p:extLst>
          </p:nvPr>
        </p:nvGraphicFramePr>
        <p:xfrm>
          <a:off x="152400" y="1069826"/>
          <a:ext cx="8839200" cy="5483374"/>
        </p:xfrm>
        <a:graphic>
          <a:graphicData uri="http://schemas.openxmlformats.org/drawingml/2006/table">
            <a:tbl>
              <a:tblPr/>
              <a:tblGrid>
                <a:gridCol w="4458032"/>
                <a:gridCol w="1460389"/>
                <a:gridCol w="1701579"/>
                <a:gridCol w="1219200"/>
              </a:tblGrid>
              <a:tr h="565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Remaining Budget 3/31/18*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CIP General Fund (Fund 401)</a:t>
                      </a: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Branch Libraries</a:t>
                      </a: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$             974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$                452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Fire Station 26 </a:t>
                      </a:r>
                      <a:r>
                        <a:rPr lang="en-US" sz="1400" dirty="0" smtClean="0"/>
                        <a:t>Reconstruction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278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200             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-            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Fire Station 28 Reconstruction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Fire Station 29 Reconstruction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1,000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943              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-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Montrose Branch Library</a:t>
                      </a: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253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142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Pacific Community Center Construction</a:t>
                      </a: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3,469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2,630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Replacement of FS 21 Compressor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Rockhaven Rehabilitation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1,006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76         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-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Signal Power Backup System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882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484       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Street Improvements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2,600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Training Center Burn Building Reconstruction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Verdugo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Park Renovation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471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ADA Facility Modification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1,035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Park Block Project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513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153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2,000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City Hall Building Renovation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593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1,500              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611779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14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9820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algn="ctr"/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with Single Funding Source</a:t>
            </a:r>
            <a:b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Summary by Fund</a:t>
            </a:r>
            <a: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  <a:endParaRPr lang="en-US" altLang="en-US" sz="1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48614" name="Group 42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83406154"/>
              </p:ext>
            </p:extLst>
          </p:nvPr>
        </p:nvGraphicFramePr>
        <p:xfrm>
          <a:off x="152400" y="1219200"/>
          <a:ext cx="8839200" cy="5031764"/>
        </p:xfrm>
        <a:graphic>
          <a:graphicData uri="http://schemas.openxmlformats.org/drawingml/2006/table">
            <a:tbl>
              <a:tblPr/>
              <a:tblGrid>
                <a:gridCol w="4458032"/>
                <a:gridCol w="1460389"/>
                <a:gridCol w="1701579"/>
                <a:gridCol w="1219200"/>
              </a:tblGrid>
              <a:tr h="565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Remaining Budget 3/31/18*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CIP General Fund (Fund 401)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+mn-cs"/>
                        </a:rPr>
                        <a:t> Cont.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Illuminated Street Sign Replacement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1,300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447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100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Lower Scholl Renovation</a:t>
                      </a: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350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293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100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Nibley</a:t>
                      </a:r>
                      <a:r>
                        <a:rPr lang="en-US" sz="1400" baseline="0" dirty="0" smtClean="0"/>
                        <a:t> Restroom Renovation</a:t>
                      </a:r>
                      <a:endParaRPr lang="en-US" sz="1400" dirty="0" smtClean="0"/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250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244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100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Parks Unanticipated Repairs</a:t>
                      </a: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1,200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172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150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Brand</a:t>
                      </a:r>
                      <a:r>
                        <a:rPr lang="en-US" sz="1400" baseline="0" dirty="0" smtClean="0"/>
                        <a:t> Park Restroom Renovation</a:t>
                      </a:r>
                      <a:endParaRPr lang="en-US" sz="1400" dirty="0" smtClean="0"/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Fire Station 25 Remodel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50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Installation of Garage Gates at Police Building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Installation of Safety Bollards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Maryland Paseo Alley</a:t>
                      </a: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-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-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3,000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MSB Tenant Improvements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Purchase of Maryland Retail Units</a:t>
                      </a: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1,530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8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Annual Transfer for Landfill Post Closure Fund (403)</a:t>
                      </a:r>
                    </a:p>
                  </a:txBody>
                  <a:tcPr marT="45703" marB="4570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31,850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31,850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4,560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364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48,632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39,365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14,973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6311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7FC7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7FC7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7FC7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477000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15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6438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pPr algn="ctr"/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with Single Funding Source</a:t>
            </a:r>
            <a:b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Summary by Fund</a:t>
            </a:r>
            <a: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  <a:endParaRPr lang="en-US" altLang="en-US" sz="1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48614" name="Group 42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275765371"/>
              </p:ext>
            </p:extLst>
          </p:nvPr>
        </p:nvGraphicFramePr>
        <p:xfrm>
          <a:off x="152400" y="963158"/>
          <a:ext cx="8839200" cy="4828076"/>
        </p:xfrm>
        <a:graphic>
          <a:graphicData uri="http://schemas.openxmlformats.org/drawingml/2006/table">
            <a:tbl>
              <a:tblPr/>
              <a:tblGrid>
                <a:gridCol w="4458032"/>
                <a:gridCol w="1460389"/>
                <a:gridCol w="1701579"/>
                <a:gridCol w="1219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Remaining Budget 3/31/18*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0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State Gas Tax Fund (Fund 402)</a:t>
                      </a: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1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Glendale Narrows Riverwalk Phase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$       100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$            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$           -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49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 Kenneth Road Rehab</a:t>
                      </a:r>
                      <a:endParaRPr lang="en-US" sz="14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                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500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                   500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                 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49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Traffic Signal Installations / Various Locations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aseline="0" dirty="0" smtClean="0"/>
                        <a:t>  </a:t>
                      </a:r>
                      <a:r>
                        <a:rPr lang="en-US" sz="1400" dirty="0" smtClean="0"/>
                        <a:t>                404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aseline="0" dirty="0" smtClean="0"/>
                        <a:t>  </a:t>
                      </a:r>
                      <a:r>
                        <a:rPr lang="en-US" sz="1400" dirty="0" smtClean="0"/>
                        <a:t>                 150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49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Gutter Construction Program**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3,972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463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250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495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Sidewalk Maintenance Program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3,350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238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4958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Slurry Seal Maintenance Program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1,630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285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49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Street Reconstruction Program**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6,682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448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250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49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Street Resurfacing Program**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8,647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 482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550              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49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Street Tree Maintenance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2,830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610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49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 Verdugo</a:t>
                      </a:r>
                      <a:r>
                        <a:rPr lang="en-US" sz="1400" baseline="0" dirty="0" smtClean="0"/>
                        <a:t> Blvd Rehabilitation</a:t>
                      </a:r>
                      <a:endParaRPr lang="en-US" sz="14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50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1,000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49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 Broadway Rehabilitation Phase 1 (Design)</a:t>
                      </a:r>
                      <a:endParaRPr lang="en-US" sz="14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                      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                        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            150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49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 Construction Consultants - Mgmt &amp; Inspection</a:t>
                      </a:r>
                      <a:endParaRPr lang="en-US" sz="14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400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011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 Geotechnical Engineering Services</a:t>
                      </a:r>
                      <a:endParaRPr lang="en-US" sz="14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65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456402"/>
            <a:ext cx="5105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   Remaining budget assumes all current encumbrances will be expensed by 6/30/18</a:t>
            </a:r>
          </a:p>
          <a:p>
            <a:pPr>
              <a:buNone/>
            </a:pPr>
            <a:r>
              <a:rPr lang="en-US" sz="1000" dirty="0">
                <a:solidFill>
                  <a:srgbClr val="0070C0"/>
                </a:solidFill>
                <a:effectLst/>
              </a:rPr>
              <a:t>**  Life to Date Project  Budget reflects five-years of appropriation</a:t>
            </a:r>
          </a:p>
          <a:p>
            <a:pPr marL="171450" indent="-171450">
              <a:buFont typeface="Arial" charset="0"/>
              <a:buChar char="•"/>
            </a:pP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16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1019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algn="ctr"/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with Single Funding Source</a:t>
            </a:r>
            <a:b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Summary by Fund</a:t>
            </a:r>
            <a: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  <a:endParaRPr lang="en-US" altLang="en-US" sz="1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65373" name="Group 12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70778866"/>
              </p:ext>
            </p:extLst>
          </p:nvPr>
        </p:nvGraphicFramePr>
        <p:xfrm>
          <a:off x="152400" y="1066884"/>
          <a:ext cx="8839200" cy="4952916"/>
        </p:xfrm>
        <a:graphic>
          <a:graphicData uri="http://schemas.openxmlformats.org/drawingml/2006/table">
            <a:tbl>
              <a:tblPr/>
              <a:tblGrid>
                <a:gridCol w="4419600"/>
                <a:gridCol w="1446414"/>
                <a:gridCol w="1753986"/>
                <a:gridCol w="1219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Remaining Budget 3/31/18*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FY 2018-19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3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State Gas Tax Fund (Fund 402) Cont.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389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 Highland</a:t>
                      </a:r>
                      <a:r>
                        <a:rPr lang="en-US" sz="1400" baseline="0" dirty="0" smtClean="0"/>
                        <a:t> Avenue Rehabilitation</a:t>
                      </a:r>
                      <a:endParaRPr lang="en-US" sz="14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                      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                        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          1,150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3895"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   San Fernando Rehabilitation Phase 3</a:t>
                      </a:r>
                      <a:endParaRPr lang="en-US" sz="14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                      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                        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           2,200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389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 Traffic Signal Installation/</a:t>
                      </a:r>
                      <a:r>
                        <a:rPr lang="en-US" sz="1400" baseline="0" dirty="0" smtClean="0"/>
                        <a:t>Jackson &amp; California</a:t>
                      </a:r>
                      <a:endParaRPr lang="en-US" sz="14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350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389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28,165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2,528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7,610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498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Tx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0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Parks Development Impact Fee Fund (Fund 405)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3895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Carr Park Outdoor Fitness Center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65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25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3895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Central Park Plaza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2,250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2,242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3895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Cerritos Elementary Multi-Purpose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3,439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3,294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3895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Maple Park All Inclusive Playground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825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744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3895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Mid City Park Development Master Plan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78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3895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Outdoor Fitness Equipment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110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40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3895"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Planning and Design Studies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84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477000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17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1552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algn="ctr"/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with Single Funding Source</a:t>
            </a:r>
            <a:b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Summary by Fund</a:t>
            </a:r>
            <a: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  <a:endParaRPr lang="en-US" altLang="en-US" sz="1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65373" name="Group 12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653988260"/>
              </p:ext>
            </p:extLst>
          </p:nvPr>
        </p:nvGraphicFramePr>
        <p:xfrm>
          <a:off x="152400" y="1066800"/>
          <a:ext cx="8839200" cy="4495782"/>
        </p:xfrm>
        <a:graphic>
          <a:graphicData uri="http://schemas.openxmlformats.org/drawingml/2006/table">
            <a:tbl>
              <a:tblPr/>
              <a:tblGrid>
                <a:gridCol w="4572000"/>
                <a:gridCol w="1371600"/>
                <a:gridCol w="1676400"/>
                <a:gridCol w="1219200"/>
              </a:tblGrid>
              <a:tr h="51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Remaining Budget 3/31/18*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FY 2018-19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Parks Development Impact Fee Fund (Fund 405)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Cont.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Sports Complex Batting Cage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400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379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Verdugo Park All Inclusive Playground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825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809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Wilson Middle School Multi-Use Field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5,050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4,898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  13,464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       12,621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492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CIP Reimbursement Fund (Fund 409)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Various Improvements to GPD Building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242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14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Burbank-Glendale Tr. System Coordination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  602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    59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-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Los Feliz Entryway Improvement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North Verdugo Road Safety Improvement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Riverside-Western Rehabilitation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     1,144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            266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19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477000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18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5476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pPr algn="ctr"/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with Single Funding Source</a:t>
            </a:r>
            <a:b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Summary by Fund</a:t>
            </a:r>
            <a: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  <a:endParaRPr lang="en-US" altLang="en-US" sz="14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56550" name="Group 16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31998755"/>
              </p:ext>
            </p:extLst>
          </p:nvPr>
        </p:nvGraphicFramePr>
        <p:xfrm>
          <a:off x="152400" y="1066782"/>
          <a:ext cx="8839199" cy="4191032"/>
        </p:xfrm>
        <a:graphic>
          <a:graphicData uri="http://schemas.openxmlformats.org/drawingml/2006/table">
            <a:tbl>
              <a:tblPr/>
              <a:tblGrid>
                <a:gridCol w="4294126"/>
                <a:gridCol w="1509681"/>
                <a:gridCol w="1663793"/>
                <a:gridCol w="1371599"/>
              </a:tblGrid>
              <a:tr h="5708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 To Date Project Budget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 Budget 3/31/18*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FY2018-19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6715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San Fernando Corridor Tax Share Fund (Fund 410)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6715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Flower Street Improvement &amp; Widening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$              400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386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$                  -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67151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400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  $                386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 $                  -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18123">
                <a:tc>
                  <a:txBody>
                    <a:bodyPr/>
                    <a:lstStyle/>
                    <a:p>
                      <a:pPr marL="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67151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Recreation Fund (Fund 501)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67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Ballfield Renovation Program</a:t>
                      </a: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100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5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-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67151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Sports Complex Concession Renovation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466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67151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Upper Scholl Canyon Renovation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650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548                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-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4548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1,250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  $             1,019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 $                  -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45485">
                <a:tc>
                  <a:txBody>
                    <a:bodyPr/>
                    <a:lstStyle/>
                    <a:p>
                      <a:pPr marL="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7FC7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7FC7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F7FC7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67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Hazardous Disposal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Fund (Fund 510)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67151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Ventilation System Replacement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35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35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-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35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 35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 -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535579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</a:rPr>
              <a:t>* </a:t>
            </a:r>
            <a:r>
              <a:rPr lang="en-US" sz="1000" dirty="0" smtClean="0">
                <a:solidFill>
                  <a:srgbClr val="0070C0"/>
                </a:solidFill>
                <a:effectLst/>
              </a:rPr>
              <a:t>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19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4578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09575" y="1371600"/>
            <a:ext cx="8305800" cy="4530725"/>
          </a:xfrm>
        </p:spPr>
        <p:txBody>
          <a:bodyPr/>
          <a:lstStyle/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effectLst/>
              </a:rPr>
              <a:t>Capital </a:t>
            </a:r>
            <a:r>
              <a:rPr lang="en-US" sz="2400" dirty="0">
                <a:effectLst/>
              </a:rPr>
              <a:t>Improvement </a:t>
            </a:r>
            <a:r>
              <a:rPr lang="en-US" sz="2400" dirty="0" smtClean="0">
                <a:effectLst/>
              </a:rPr>
              <a:t>Program</a:t>
            </a:r>
          </a:p>
          <a:p>
            <a:pPr lvl="1" eaLnBrk="1" hangingPunct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000" dirty="0" smtClean="0">
                <a:effectLst/>
              </a:rPr>
              <a:t>Projects with Multiple Funding Sources</a:t>
            </a:r>
          </a:p>
          <a:p>
            <a:pPr lvl="1" eaLnBrk="1" hangingPunct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000" dirty="0" smtClean="0">
                <a:effectLst/>
              </a:rPr>
              <a:t>Projects with Single Funding Source</a:t>
            </a:r>
          </a:p>
          <a:p>
            <a:pPr lvl="1" eaLnBrk="1" hangingPunct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000" dirty="0" smtClean="0">
                <a:effectLst/>
              </a:rPr>
              <a:t>Recap by Fund</a:t>
            </a: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effectLst/>
              </a:rPr>
              <a:t>Proposed Citywide Fee Changes</a:t>
            </a: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Follow-up Items from Previous Study Sessions</a:t>
            </a:r>
            <a:endParaRPr lang="en-US" sz="2400" dirty="0" smtClean="0">
              <a:effectLst/>
            </a:endParaRP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effectLst/>
              </a:rPr>
              <a:t>Budget Adoption Calendar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effectLst/>
              </a:rPr>
              <a:t>Questions &amp; Comments</a:t>
            </a:r>
          </a:p>
          <a:p>
            <a:pPr marL="0" indent="0">
              <a:buNone/>
              <a:defRPr/>
            </a:pPr>
            <a:endParaRPr lang="en-US" sz="2400" dirty="0" smtClean="0"/>
          </a:p>
        </p:txBody>
      </p:sp>
      <p:sp>
        <p:nvSpPr>
          <p:cNvPr id="460965" name="Rectangle 165"/>
          <p:cNvSpPr>
            <a:spLocks noChangeArrowheads="1"/>
          </p:cNvSpPr>
          <p:nvPr/>
        </p:nvSpPr>
        <p:spPr bwMode="auto">
          <a:xfrm>
            <a:off x="295275" y="2286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  <a:defRPr/>
            </a:pPr>
            <a:r>
              <a:rPr lang="en-US" sz="2800" dirty="0">
                <a:solidFill>
                  <a:srgbClr val="0070C0"/>
                </a:solidFill>
                <a:effectLst/>
              </a:rPr>
              <a:t>FY</a:t>
            </a:r>
            <a:r>
              <a:rPr lang="en-US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effectLst/>
              </a:rPr>
              <a:t>2018-19</a:t>
            </a:r>
            <a:r>
              <a:rPr 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effectLst/>
              </a:rPr>
              <a:t>Proposed</a:t>
            </a:r>
            <a:r>
              <a:rPr 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dirty="0">
                <a:solidFill>
                  <a:srgbClr val="0070C0"/>
                </a:solidFill>
                <a:effectLst/>
              </a:rPr>
              <a:t>Budget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Agenda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2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891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pPr algn="ctr"/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with Single Funding Source</a:t>
            </a:r>
            <a:b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Summary by Fund</a:t>
            </a:r>
            <a: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  <a:endParaRPr lang="en-US" altLang="en-US" sz="14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56550" name="Group 16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62498401"/>
              </p:ext>
            </p:extLst>
          </p:nvPr>
        </p:nvGraphicFramePr>
        <p:xfrm>
          <a:off x="152400" y="990600"/>
          <a:ext cx="8839199" cy="5264795"/>
        </p:xfrm>
        <a:graphic>
          <a:graphicData uri="http://schemas.openxmlformats.org/drawingml/2006/table">
            <a:tbl>
              <a:tblPr/>
              <a:tblGrid>
                <a:gridCol w="4294126"/>
                <a:gridCol w="1509681"/>
                <a:gridCol w="1688466"/>
                <a:gridCol w="1346926"/>
              </a:tblGrid>
              <a:tr h="5708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 To Date Project Budget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 Budget 3/31/18*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FY2018-19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67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Parking Fund (Fund 520)</a:t>
                      </a: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67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Downtown Parking Improvements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$         400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$                  190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$                   -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67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Exchange Parking Str. Improvement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67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Parking Lot Resurfacing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    400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      38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 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              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67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Parking Structure Imp. Project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671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 Parking</a:t>
                      </a:r>
                      <a:r>
                        <a:rPr lang="en-US" sz="1400" baseline="0" dirty="0" smtClean="0"/>
                        <a:t> Lot &amp; Meter Improvement</a:t>
                      </a:r>
                      <a:endParaRPr lang="en-US" sz="14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     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     116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             300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67151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2,950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          998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      300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453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Sewer Fund (Fund 525)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45373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Bioswale Construction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100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100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-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 Brand Storm Water Lift</a:t>
                      </a:r>
                      <a:r>
                        <a:rPr lang="en-US" sz="1400" baseline="0" dirty="0" smtClean="0"/>
                        <a:t> Station</a:t>
                      </a:r>
                      <a:endParaRPr lang="en-US" sz="14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 115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   115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                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Chevy Chase Sewer Diversion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23,608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Emergency Sewer and SD Repair Program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1,925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Pacific &amp; Burchett WW Cap Improvement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1,580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PW Yard Recycled Water Main Ext.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365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365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San Fernando &amp; Highland Drain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675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169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535579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</a:rPr>
              <a:t>* </a:t>
            </a:r>
            <a:r>
              <a:rPr lang="en-US" sz="1000" dirty="0" smtClean="0">
                <a:solidFill>
                  <a:srgbClr val="0070C0"/>
                </a:solidFill>
                <a:effectLst/>
              </a:rPr>
              <a:t>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20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304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29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7939671"/>
              </p:ext>
            </p:extLst>
          </p:nvPr>
        </p:nvGraphicFramePr>
        <p:xfrm>
          <a:off x="152401" y="1039366"/>
          <a:ext cx="8839200" cy="4523252"/>
        </p:xfrm>
        <a:graphic>
          <a:graphicData uri="http://schemas.openxmlformats.org/drawingml/2006/table">
            <a:tbl>
              <a:tblPr/>
              <a:tblGrid>
                <a:gridCol w="4093796"/>
                <a:gridCol w="1652039"/>
                <a:gridCol w="1648496"/>
                <a:gridCol w="1444869"/>
              </a:tblGrid>
              <a:tr h="5574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Remaining Budget 3/31/18*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Sewer Fund (Fund 525) Cont.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Sludge and Debris Drying Facility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$                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$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45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$                  -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 Storm Water</a:t>
                      </a:r>
                      <a:r>
                        <a:rPr lang="en-US" sz="1400" baseline="0" dirty="0" smtClean="0"/>
                        <a:t> Pollutant Treatment</a:t>
                      </a:r>
                      <a:endParaRPr lang="en-US" sz="14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Tyburn Street Wastewater Cap Improvement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1,600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Wastewater Capacity Improvement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4,862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812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29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Corrugated Metal Pipe replacement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9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   629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100              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29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Doran Pump Station Rehab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2,327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     12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                52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2956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Hyperion Waste Water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System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23,253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1,871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2,500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29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LA-Glendale Water Reclaim Plant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21,500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5,715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12,804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29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Sewer Reconstruction Program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7,065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    997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           150</a:t>
                      </a:r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2956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Wastewater Shop Tennant Improvement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2956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  91,037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 12,905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15,736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295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04800" y="2286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111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Projects with Single Funding Source</a:t>
            </a:r>
            <a:br>
              <a:rPr lang="en-US" altLang="en-US" sz="24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Project Summary by Fund</a:t>
            </a:r>
            <a:r>
              <a:rPr lang="en-US" altLang="en-US" sz="2000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  <a:endParaRPr lang="en-US" altLang="en-US" sz="1400" kern="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324600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algn="r">
              <a:buFont typeface="Wingdings" pitchFamily="2" charset="2"/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Font typeface="Wingdings" pitchFamily="2" charset="2"/>
                <a:buNone/>
                <a:defRPr/>
              </a:pPr>
              <a:t>21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703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pPr algn="ctr"/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with Single Funding Source</a:t>
            </a:r>
            <a:b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Summary by Fund</a:t>
            </a:r>
            <a: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  <a:endParaRPr lang="en-US" altLang="en-US" sz="14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56550" name="Group 16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79447427"/>
              </p:ext>
            </p:extLst>
          </p:nvPr>
        </p:nvGraphicFramePr>
        <p:xfrm>
          <a:off x="228600" y="990599"/>
          <a:ext cx="8762998" cy="5029278"/>
        </p:xfrm>
        <a:graphic>
          <a:graphicData uri="http://schemas.openxmlformats.org/drawingml/2006/table">
            <a:tbl>
              <a:tblPr/>
              <a:tblGrid>
                <a:gridCol w="4257108"/>
                <a:gridCol w="1496666"/>
                <a:gridCol w="1673910"/>
                <a:gridCol w="1335314"/>
              </a:tblGrid>
              <a:tr h="228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 To Date Project Budget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 Budget 3/31/18*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FY2018-19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43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Refuse Disposal Fund (Fund 530)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43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Beverage Container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479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95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43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Scholl Canyon Landfill Exp. Environmental Study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1,020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590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-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43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Annual Cal-Recycle Grant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   102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       47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55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43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Automated Container and Refuse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  700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      700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4380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      2,301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        1,432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    405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19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43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 Depreciation Fund (Fund 583) </a:t>
                      </a: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43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1400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</a:t>
                      </a:r>
                      <a:r>
                        <a:rPr lang="en-US" sz="1400" u="sng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Management:</a:t>
                      </a:r>
                      <a:endParaRPr lang="en-US" sz="1400" u="sng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4380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Grayson Repower</a:t>
                      </a: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    13,119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483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         -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2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Overhaul Reserve Gas Turbine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1,722</a:t>
                      </a: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733</a:t>
                      </a: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T="45712" marB="45712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2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Repairs to Unit 8A &amp; 8BC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4,080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887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21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Unit 9 Catalyst Replacement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479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2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Biogas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Renewable Generation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21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Unit 9 Modifications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1,486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1,409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611779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</a:rPr>
              <a:t>* </a:t>
            </a:r>
            <a:r>
              <a:rPr lang="en-US" sz="1000" dirty="0" smtClean="0">
                <a:solidFill>
                  <a:srgbClr val="0070C0"/>
                </a:solidFill>
                <a:effectLst/>
              </a:rPr>
              <a:t>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22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6651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pPr algn="ctr"/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with Single Funding Source</a:t>
            </a:r>
            <a:b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Summary by Fund</a:t>
            </a:r>
            <a: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  <a:endParaRPr lang="en-US" altLang="en-US" sz="14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56550" name="Group 16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314666276"/>
              </p:ext>
            </p:extLst>
          </p:nvPr>
        </p:nvGraphicFramePr>
        <p:xfrm>
          <a:off x="228600" y="1066800"/>
          <a:ext cx="8762998" cy="5394974"/>
        </p:xfrm>
        <a:graphic>
          <a:graphicData uri="http://schemas.openxmlformats.org/drawingml/2006/table">
            <a:tbl>
              <a:tblPr/>
              <a:tblGrid>
                <a:gridCol w="4257108"/>
                <a:gridCol w="1496666"/>
                <a:gridCol w="1673910"/>
                <a:gridCol w="1335314"/>
              </a:tblGrid>
              <a:tr h="228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 To Date Project Budget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 Budget 3/31/18*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FY2018-19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676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 Depreciation Fund (Fund 583)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+mn-cs"/>
                        </a:rPr>
                        <a:t>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ont.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43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Distribution: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43805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AMI Modernization IT Support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1,133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186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-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43805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AMI SG DMS-OMS System Integration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1,109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133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43805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Conservation Voltage Reduction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43805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E-Care Upgrade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43805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Electric Vehicle Program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670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326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43805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Emergency System Improvement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808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643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-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      Feeder Conversion at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Tropico Substation</a:t>
                      </a: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1,951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715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-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Fiber Plan Implementation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1,710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1,129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GIS Web Viewer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133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Howard Roofing Replacement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155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35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-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Howard Substation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IVR Upgrade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Meter Data Analytics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Cable Replacements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1,244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67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500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611779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</a:rPr>
              <a:t>* </a:t>
            </a:r>
            <a:r>
              <a:rPr lang="en-US" sz="1000" dirty="0" smtClean="0">
                <a:solidFill>
                  <a:srgbClr val="0070C0"/>
                </a:solidFill>
                <a:effectLst/>
              </a:rPr>
              <a:t>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23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8411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pPr algn="ctr"/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with Single Funding Source</a:t>
            </a:r>
            <a:b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Summary by Fund</a:t>
            </a:r>
            <a: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  <a:endParaRPr lang="en-US" altLang="en-US" sz="14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58537" name="Group 10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4893214"/>
              </p:ext>
            </p:extLst>
          </p:nvPr>
        </p:nvGraphicFramePr>
        <p:xfrm>
          <a:off x="152400" y="990600"/>
          <a:ext cx="8839201" cy="5132726"/>
        </p:xfrm>
        <a:graphic>
          <a:graphicData uri="http://schemas.openxmlformats.org/drawingml/2006/table">
            <a:tbl>
              <a:tblPr/>
              <a:tblGrid>
                <a:gridCol w="4213076"/>
                <a:gridCol w="1645423"/>
                <a:gridCol w="1685301"/>
                <a:gridCol w="1295401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Remaining Budget 3/31/18*</a:t>
                      </a:r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marT="45705" marB="45705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4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Electric Depreciation Fund (Fund 583) Cont.</a:t>
                      </a: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</a:t>
                      </a:r>
                      <a:r>
                        <a:rPr lang="en-US" sz="1400" u="sng" dirty="0" smtClean="0"/>
                        <a:t>Distribution:</a:t>
                      </a:r>
                      <a:endParaRPr lang="en-US" sz="1400" u="sng" dirty="0"/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05" marB="45705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Capacity Bank Conversion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1,387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1,187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250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Deteriorated Pole Replacements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1,060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Electric Vault Replacements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1,500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Feeder Refusing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151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Install Streetlights-Annual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110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5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200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Meter Purchases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300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300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5058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Reclosers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702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7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200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5058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Streetlight Electric Services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225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5058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Transformer Purchases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5058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Transmission Line Upgrade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340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5058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Air Way Interconnection Improvements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-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-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1,600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5058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Circuit Breaker Replacement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5058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Grandview-Montrose Transmission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-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-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300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535579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24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4252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924800" cy="609600"/>
          </a:xfrm>
        </p:spPr>
        <p:txBody>
          <a:bodyPr/>
          <a:lstStyle/>
          <a:p>
            <a:pPr algn="ctr"/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with Single Funding Source</a:t>
            </a:r>
            <a:b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Summary by Fund</a:t>
            </a:r>
            <a: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  <a:endParaRPr lang="en-US" altLang="en-US" sz="1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58537" name="Group 10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259589527"/>
              </p:ext>
            </p:extLst>
          </p:nvPr>
        </p:nvGraphicFramePr>
        <p:xfrm>
          <a:off x="152400" y="1161694"/>
          <a:ext cx="8686800" cy="5092062"/>
        </p:xfrm>
        <a:graphic>
          <a:graphicData uri="http://schemas.openxmlformats.org/drawingml/2006/table">
            <a:tbl>
              <a:tblPr/>
              <a:tblGrid>
                <a:gridCol w="4174067"/>
                <a:gridCol w="1684432"/>
                <a:gridCol w="1680820"/>
                <a:gridCol w="1147481"/>
              </a:tblGrid>
              <a:tr h="522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Remaining Budget 3/31/18*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  FY 2018-19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Electric Depreciation Fund (Fund 583) Cont.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478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Distribution: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47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Power Plant Emergency Repair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                -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                -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     500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478">
                <a:tc>
                  <a:txBody>
                    <a:bodyPr/>
                    <a:lstStyle/>
                    <a:p>
                      <a:pPr marL="4572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Relay Protection Improvement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47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       36,160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        8,862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 8,600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33706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33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Electric Customer Paid Capital Fund (Fund 585)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9,935          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1,317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2,000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33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Water Depreciation Fund (Fund 593)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AMI Modernization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$                   453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$                  377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Cap Recycled Hydrants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Chevy Oaks Recycled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Project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Dunsmore Tank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Rehab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203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203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-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Fern Lane</a:t>
                      </a:r>
                      <a:r>
                        <a:rPr lang="en-US" sz="1400" baseline="0" dirty="0" smtClean="0"/>
                        <a:t> RW Tank Rehab</a:t>
                      </a:r>
                      <a:endParaRPr lang="en-US" sz="1400" dirty="0" smtClean="0"/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Glorietta</a:t>
                      </a:r>
                      <a:r>
                        <a:rPr lang="en-US" sz="1400" baseline="0" dirty="0" smtClean="0"/>
                        <a:t> Well 6 Rehab</a:t>
                      </a:r>
                      <a:endParaRPr lang="en-US" sz="1400" dirty="0" smtClean="0"/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Glorietta Well Replacement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535579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25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699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924800" cy="609600"/>
          </a:xfrm>
        </p:spPr>
        <p:txBody>
          <a:bodyPr/>
          <a:lstStyle/>
          <a:p>
            <a:pPr algn="ctr"/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with Single Funding Source</a:t>
            </a:r>
            <a:b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Summary by Fund</a:t>
            </a:r>
            <a: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  <a:endParaRPr lang="en-US" altLang="en-US" sz="1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58537" name="Group 10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701454328"/>
              </p:ext>
            </p:extLst>
          </p:nvPr>
        </p:nvGraphicFramePr>
        <p:xfrm>
          <a:off x="152400" y="1066800"/>
          <a:ext cx="8763000" cy="4176128"/>
        </p:xfrm>
        <a:graphic>
          <a:graphicData uri="http://schemas.openxmlformats.org/drawingml/2006/table">
            <a:tbl>
              <a:tblPr/>
              <a:tblGrid>
                <a:gridCol w="4174066"/>
                <a:gridCol w="1684432"/>
                <a:gridCol w="1680820"/>
                <a:gridCol w="1223682"/>
              </a:tblGrid>
              <a:tr h="504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Remaining Budget 3/31/18*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  FY 2018-19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Water Depreciation Fund (Fund 593) Cont.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Glenoaks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968 Pump Replace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276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241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Grandview RW Tank Rehab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301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301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Hoover, Toll &amp; Keppel Recycle Water Main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2,970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992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Potable Water Tank Rehab Program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Recycled Services/Meters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Slope Repair at Verdugo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365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28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Transportation Equipment</a:t>
                      </a: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203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14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Glendale Heights Tank Replacement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Grandview Pump Station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112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109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100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Pipeline</a:t>
                      </a:r>
                      <a:r>
                        <a:rPr lang="en-US" sz="1400" baseline="0" dirty="0" smtClean="0"/>
                        <a:t> Management Program</a:t>
                      </a:r>
                      <a:endParaRPr lang="en-US" sz="1400" dirty="0" smtClean="0"/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201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4,700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Potable Hydrants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477000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26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8451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924800" cy="609600"/>
          </a:xfrm>
        </p:spPr>
        <p:txBody>
          <a:bodyPr/>
          <a:lstStyle/>
          <a:p>
            <a:pPr algn="ctr"/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with Single Funding Source</a:t>
            </a:r>
            <a:b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Summary by Fund</a:t>
            </a:r>
            <a: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  <a:endParaRPr lang="en-US" altLang="en-US" sz="1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58537" name="Group 10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22042029"/>
              </p:ext>
            </p:extLst>
          </p:nvPr>
        </p:nvGraphicFramePr>
        <p:xfrm>
          <a:off x="152400" y="1242346"/>
          <a:ext cx="8686800" cy="4472654"/>
        </p:xfrm>
        <a:graphic>
          <a:graphicData uri="http://schemas.openxmlformats.org/drawingml/2006/table">
            <a:tbl>
              <a:tblPr/>
              <a:tblGrid>
                <a:gridCol w="4174066"/>
                <a:gridCol w="1684432"/>
                <a:gridCol w="1680820"/>
                <a:gridCol w="1147482"/>
              </a:tblGrid>
              <a:tr h="504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Remaining Budget 3/31/18*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  FY 2018-19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Water Depreciation Fund (Fund 593) Cont.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Pump Replacement Program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50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50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450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Site Repairs at Various Locations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1,310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Western Pump Station Replacement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1,065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Valve Replacement</a:t>
                      </a: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1,240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116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Facility Security</a:t>
                      </a:r>
                      <a:r>
                        <a:rPr lang="en-US" sz="1400" baseline="0" dirty="0" smtClean="0"/>
                        <a:t> &amp; Landscape</a:t>
                      </a:r>
                      <a:endParaRPr lang="en-US" sz="1400" dirty="0" smtClean="0"/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Meter &amp; Equip</a:t>
                      </a:r>
                      <a:r>
                        <a:rPr lang="en-US" sz="1400" baseline="0" dirty="0" smtClean="0"/>
                        <a:t> Endpoint Replace</a:t>
                      </a:r>
                      <a:endParaRPr lang="en-US" sz="1400" dirty="0" smtClean="0"/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   Service Line Replacement</a:t>
                      </a:r>
                      <a:endParaRPr lang="en-US" sz="1400" dirty="0" smtClean="0"/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50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Water System Optimization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     11,224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        4,785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 7,650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664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Water Customer Paid Capital Fund (Fund 595)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6,492          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1,098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1,471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477000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27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5227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algn="ctr"/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with Single Funding Source</a:t>
            </a:r>
            <a:b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Summary by Fund</a:t>
            </a:r>
            <a: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  <a:endParaRPr lang="en-US" altLang="en-US" sz="1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57703" name="Group 29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132349979"/>
              </p:ext>
            </p:extLst>
          </p:nvPr>
        </p:nvGraphicFramePr>
        <p:xfrm>
          <a:off x="228600" y="1139392"/>
          <a:ext cx="8762999" cy="4194608"/>
        </p:xfrm>
        <a:graphic>
          <a:graphicData uri="http://schemas.openxmlformats.org/drawingml/2006/table">
            <a:tbl>
              <a:tblPr/>
              <a:tblGrid>
                <a:gridCol w="4340551"/>
                <a:gridCol w="1392252"/>
                <a:gridCol w="1734797"/>
                <a:gridCol w="1295399"/>
              </a:tblGrid>
              <a:tr h="557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Remaining Budget 3/31/18*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307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Fleet Management Fund (Fund 601)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307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In-Ground Vehicle Lift Replacement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$              225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$                  225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-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307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Chip Key Card Reader Kiosk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2" marB="45712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30756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       435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           435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            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307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ISD Infrastructure Fund (Fund 603)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307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Copper and Fiber Optic Cabling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$                25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25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-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307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Disaster Recovery Site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446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307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Replace Building Wiring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872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307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Fiber Optic Connectivity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30756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  1,397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           490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         83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0426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477000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28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algn="ctr" eaLnBrk="1" hangingPunct="1"/>
            <a:r>
              <a:rPr lang="en-US" altLang="en-US" sz="2400" dirty="0" smtClean="0">
                <a:solidFill>
                  <a:srgbClr val="0070C0"/>
                </a:solidFill>
                <a:effectLst/>
              </a:rPr>
              <a:t>FY 2018-19 Capital Improvement Program Recap</a:t>
            </a:r>
            <a:r>
              <a:rPr lang="en-US" altLang="en-US" sz="2900" dirty="0" smtClean="0">
                <a:solidFill>
                  <a:srgbClr val="0070C0"/>
                </a:solidFill>
                <a:effectLst/>
              </a:rPr>
              <a:t/>
            </a:r>
            <a:br>
              <a:rPr lang="en-US" altLang="en-US" sz="2900" dirty="0" smtClean="0">
                <a:solidFill>
                  <a:srgbClr val="0070C0"/>
                </a:solidFill>
                <a:effectLst/>
              </a:rPr>
            </a:br>
            <a:r>
              <a:rPr lang="en-US" altLang="en-US" sz="1400" dirty="0" smtClean="0">
                <a:solidFill>
                  <a:schemeClr val="tx1"/>
                </a:solidFill>
                <a:effectLst/>
              </a:rPr>
              <a:t>(In Thousands)</a:t>
            </a:r>
          </a:p>
        </p:txBody>
      </p:sp>
      <p:graphicFrame>
        <p:nvGraphicFramePr>
          <p:cNvPr id="575597" name="Group 10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246441668"/>
              </p:ext>
            </p:extLst>
          </p:nvPr>
        </p:nvGraphicFramePr>
        <p:xfrm>
          <a:off x="1981200" y="1082040"/>
          <a:ext cx="5257800" cy="4937760"/>
        </p:xfrm>
        <a:graphic>
          <a:graphicData uri="http://schemas.openxmlformats.org/drawingml/2006/table">
            <a:tbl>
              <a:tblPr/>
              <a:tblGrid>
                <a:gridCol w="4114800"/>
                <a:gridCol w="11430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  FY 2018-19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CDBG Fund (Fund 201)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408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Measure M Local Return Fund (Fund 222)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Measure R Regional Fund ( Fund 255)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4,520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Cable Access Fund (Fund 280)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3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 Fund (Fund 401)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19,173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3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State Gas Tax Fund (Fund 402)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7,610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Parks Development Impact Fee Fund (Fund 405)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1,500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Parking Fund (Fund 520)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3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Sewer Fund (Fund 525)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15,736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3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Refuse Disposal Fund (Fund 530)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405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Electric Utility (Fund 583 and Fund 585)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10,942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Water Utility (Fund 593 and Fund 595)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9,229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ISD Infrastructure Fund (Fund 603)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Grand 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70,816    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29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180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685800" y="1676400"/>
            <a:ext cx="7620000" cy="169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/>
          <a:p>
            <a:pPr algn="ctr" eaLnBrk="1" hangingPunct="1">
              <a:buFontTx/>
              <a:buNone/>
            </a:pPr>
            <a:endParaRPr lang="en-US" altLang="en-US" sz="3600" dirty="0">
              <a:effectLst/>
            </a:endParaRPr>
          </a:p>
          <a:p>
            <a:pPr algn="ctr" eaLnBrk="1" hangingPunct="1">
              <a:buFontTx/>
              <a:buNone/>
            </a:pPr>
            <a:r>
              <a:rPr lang="en-US" altLang="en-US" sz="3600" dirty="0">
                <a:solidFill>
                  <a:srgbClr val="0070C0"/>
                </a:solidFill>
                <a:effectLst/>
              </a:rPr>
              <a:t>Capital Improvement Program</a:t>
            </a:r>
          </a:p>
          <a:p>
            <a:pPr algn="ctr" eaLnBrk="1" hangingPunct="1">
              <a:buFontTx/>
              <a:buNone/>
            </a:pPr>
            <a:r>
              <a:rPr lang="en-US" altLang="en-US" sz="3200" dirty="0" smtClean="0">
                <a:solidFill>
                  <a:schemeClr val="tx1"/>
                </a:solidFill>
                <a:effectLst/>
              </a:rPr>
              <a:t>Projects with Multiple Funding Sources</a:t>
            </a:r>
            <a:endParaRPr lang="en-US" altLang="en-US" sz="24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5760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1752600"/>
            <a:ext cx="91440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60000"/>
              </a:spcAft>
              <a:buFontTx/>
              <a:buNone/>
            </a:pPr>
            <a:r>
              <a:rPr lang="en-US" altLang="en-US" sz="3600" dirty="0">
                <a:solidFill>
                  <a:srgbClr val="0070C0"/>
                </a:solidFill>
                <a:effectLst/>
                <a:latin typeface="Arial" charset="0"/>
              </a:rPr>
              <a:t>Proposed Citywide Fee Changes</a:t>
            </a:r>
          </a:p>
          <a:p>
            <a:pPr algn="ctr" eaLnBrk="1" hangingPunct="1">
              <a:spcBef>
                <a:spcPct val="0"/>
              </a:spcBef>
              <a:spcAft>
                <a:spcPct val="60000"/>
              </a:spcAft>
              <a:buFontTx/>
              <a:buNone/>
            </a:pPr>
            <a:r>
              <a:rPr lang="en-US" altLang="en-US" dirty="0">
                <a:solidFill>
                  <a:schemeClr val="tx1"/>
                </a:solidFill>
                <a:effectLst/>
                <a:latin typeface="Arial" charset="0"/>
              </a:rPr>
              <a:t>FY 2018-19</a:t>
            </a:r>
            <a:r>
              <a:rPr lang="en-US" altLang="en-US" sz="3600" dirty="0"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spcAft>
                <a:spcPct val="60000"/>
              </a:spcAft>
              <a:buFontTx/>
              <a:buNone/>
            </a:pPr>
            <a:endParaRPr lang="en-US" altLang="en-US" sz="3600" dirty="0">
              <a:solidFill>
                <a:srgbClr val="0070C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62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029200"/>
          </a:xfrm>
        </p:spPr>
        <p:txBody>
          <a:bodyPr/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200" kern="1200" dirty="0">
                <a:solidFill>
                  <a:srgbClr val="0070C0"/>
                </a:solidFill>
                <a:latin typeface="Arial" charset="0"/>
              </a:rPr>
              <a:t>Proposition 26</a:t>
            </a:r>
          </a:p>
          <a:p>
            <a:pPr marL="796925" lvl="1" indent="-452438"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Passed in 2010, provided new definition of the term “Tax”, which means, all Fees are Taxes with </a:t>
            </a:r>
            <a:r>
              <a:rPr lang="en-US" sz="1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exceptions.</a:t>
            </a:r>
          </a:p>
          <a:p>
            <a:pPr lvl="1" eaLnBrk="1" hangingPunct="1">
              <a:buClr>
                <a:srgbClr val="FFFFFF"/>
              </a:buClr>
              <a:buSzPct val="90000"/>
              <a:defRPr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342900" eaLnBrk="1" hangingPunct="1">
              <a:buFontTx/>
              <a:buAutoNum type="arabicParenR"/>
              <a:defRPr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Benefit/Privilege (permits, franchises)</a:t>
            </a:r>
          </a:p>
          <a:p>
            <a:pPr marL="685800" lvl="1" indent="-342900" eaLnBrk="1" hangingPunct="1">
              <a:buFontTx/>
              <a:buAutoNum type="arabicParenR"/>
              <a:defRPr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Service/Product (utility charges, park &amp; rec. fees)</a:t>
            </a:r>
          </a:p>
          <a:p>
            <a:pPr marL="685800" lvl="1" indent="-342900" eaLnBrk="1" hangingPunct="1">
              <a:buFontTx/>
              <a:buAutoNum type="arabicParenR"/>
              <a:defRPr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Reasonable Regulatory Fees for licenses &amp; permits (permits, inspections)</a:t>
            </a:r>
          </a:p>
          <a:p>
            <a:pPr marL="685800" lvl="1" indent="-342900" eaLnBrk="1" hangingPunct="1">
              <a:buFontTx/>
              <a:buAutoNum type="arabicParenR"/>
              <a:defRPr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 for entry, use or purchase of government property (parks &amp; rec. entrance fees, equipment rental, some franchises)</a:t>
            </a:r>
          </a:p>
          <a:p>
            <a:pPr marL="685800" lvl="1" indent="-342900" eaLnBrk="1" hangingPunct="1">
              <a:buFontTx/>
              <a:buAutoNum type="arabicParenR"/>
              <a:defRPr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Fines &amp; penalties</a:t>
            </a:r>
          </a:p>
          <a:p>
            <a:pPr marL="685800" lvl="1" indent="-342900" eaLnBrk="1" hangingPunct="1">
              <a:buFontTx/>
              <a:buAutoNum type="arabicParenR"/>
              <a:defRPr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Fees imposed as a condition of property development (limited to cost by other law)</a:t>
            </a:r>
          </a:p>
          <a:p>
            <a:pPr marL="685800" lvl="1" indent="-342900" eaLnBrk="1" hangingPunct="1">
              <a:spcAft>
                <a:spcPts val="1200"/>
              </a:spcAft>
              <a:buFontTx/>
              <a:buAutoNum type="arabicParenR"/>
              <a:defRPr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Assessments &amp; property-related fees subject to Prop. 218 (limited to cost by 218)</a:t>
            </a:r>
          </a:p>
          <a:p>
            <a:pPr marL="796925" lvl="1" indent="-452438"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fees don’t fall within one of the seven exceptions listed above, then Prop. 26 defines it as a Tax for which voter approval is required under Prop. 218</a:t>
            </a:r>
          </a:p>
        </p:txBody>
      </p:sp>
      <p:sp>
        <p:nvSpPr>
          <p:cNvPr id="614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08038"/>
          </a:xfrm>
        </p:spPr>
        <p:txBody>
          <a:bodyPr/>
          <a:lstStyle/>
          <a:p>
            <a:pPr algn="ctr"/>
            <a:r>
              <a:rPr lang="en-US" altLang="en-US" sz="28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Citywide User Fees, Fines, Rates &amp; Charges</a:t>
            </a:r>
            <a:r>
              <a:rPr lang="en-US" altLang="en-US" sz="2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en-US" altLang="en-US" sz="2800" dirty="0" smtClean="0">
                <a:solidFill>
                  <a:srgbClr val="FFFFFF"/>
                </a:solidFill>
                <a:latin typeface="Arial" charset="0"/>
                <a:cs typeface="Arial" charset="0"/>
              </a:rPr>
            </a:br>
            <a:r>
              <a:rPr lang="en-US" altLang="en-US" sz="2400" dirty="0" smtClean="0">
                <a:latin typeface="Arial" charset="0"/>
                <a:cs typeface="Arial" charset="0"/>
              </a:rPr>
              <a:t>Fee Setting Guidance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31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7526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08038"/>
          </a:xfrm>
        </p:spPr>
        <p:txBody>
          <a:bodyPr/>
          <a:lstStyle/>
          <a:p>
            <a:pPr algn="ctr"/>
            <a:r>
              <a:rPr lang="en-US" altLang="en-US" sz="28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Citywide User Fees, Fines, Rates &amp; Charges</a:t>
            </a:r>
            <a:br>
              <a:rPr lang="en-US" altLang="en-US" sz="2800" dirty="0" smtClean="0">
                <a:solidFill>
                  <a:srgbClr val="0070C0"/>
                </a:solidFill>
                <a:latin typeface="Arial" charset="0"/>
                <a:cs typeface="Arial" charset="0"/>
              </a:rPr>
            </a:br>
            <a:r>
              <a:rPr lang="en-US" altLang="en-US" sz="2400" dirty="0" smtClean="0">
                <a:latin typeface="Arial" charset="0"/>
                <a:cs typeface="Arial" charset="0"/>
              </a:rPr>
              <a:t>Fee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0475"/>
            <a:ext cx="8610600" cy="3616325"/>
          </a:xfrm>
        </p:spPr>
        <p:txBody>
          <a:bodyPr/>
          <a:lstStyle/>
          <a:p>
            <a:pPr marL="285750" lvl="1" indent="-342900" eaLnBrk="1" hangingPunct="1"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200" kern="120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User Fees: </a:t>
            </a:r>
          </a:p>
          <a:p>
            <a:pPr lvl="1" eaLnBrk="1" hangingPunct="1">
              <a:buSzPct val="90000"/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fee or rate charged to an individual or group that receives a </a:t>
            </a:r>
            <a:r>
              <a:rPr lang="en-US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Benefit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from services provided by the City</a:t>
            </a:r>
          </a:p>
          <a:p>
            <a:pPr marL="0" lvl="1" indent="0" eaLnBrk="1" hangingPunct="1">
              <a:buSzPct val="90000"/>
              <a:buFontTx/>
              <a:buNone/>
              <a:defRPr/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342900" eaLnBrk="1" hangingPunct="1"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200" kern="1200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User Fee is Not a Tax: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eaLnBrk="1" hangingPunct="1">
              <a:buSzPct val="90000"/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service is usually a discretionary activity requested by the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payer</a:t>
            </a:r>
          </a:p>
          <a:p>
            <a:pPr marL="342900" lvl="1" indent="0" eaLnBrk="1" hangingPunct="1">
              <a:buSzPct val="90000"/>
              <a:buFontTx/>
              <a:buNone/>
              <a:defRPr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Pct val="90000"/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 User Fee does not cover the City’s full cost for the services, taxes (General Fund) pay for the remainder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algn="r">
              <a:buFont typeface="Wingdings" pitchFamily="2" charset="2"/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Font typeface="Wingdings" pitchFamily="2" charset="2"/>
                <a:buNone/>
                <a:defRPr/>
              </a:pPr>
              <a:t>32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6388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5943600" y="18256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 u="sng" dirty="0">
                <a:solidFill>
                  <a:schemeClr val="tx1"/>
                </a:solidFill>
                <a:effectLst/>
                <a:latin typeface="Arial" charset="0"/>
              </a:rPr>
              <a:t>Examples</a:t>
            </a:r>
            <a:endParaRPr lang="en-US" altLang="en-US" sz="2000" u="sng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943600" y="2346573"/>
            <a:ext cx="2971800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venir LT Std 65 Medium" pitchFamily="34" charset="0"/>
              <a:buAutoNum type="arabicParenR"/>
            </a:pPr>
            <a:r>
              <a:rPr lang="en-US" altLang="en-US" sz="1800" dirty="0">
                <a:solidFill>
                  <a:schemeClr val="tx1"/>
                </a:solidFill>
                <a:effectLst/>
                <a:latin typeface="Arial" charset="0"/>
              </a:rPr>
              <a:t>Building </a:t>
            </a:r>
            <a:r>
              <a:rPr lang="en-US" altLang="en-US" sz="1800" dirty="0" smtClean="0">
                <a:solidFill>
                  <a:schemeClr val="tx1"/>
                </a:solidFill>
                <a:effectLst/>
                <a:latin typeface="Arial" charset="0"/>
              </a:rPr>
              <a:t>Permits</a:t>
            </a:r>
            <a:endParaRPr lang="en-US" altLang="en-US" sz="1800" dirty="0">
              <a:solidFill>
                <a:schemeClr val="tx1"/>
              </a:solidFill>
              <a:effectLst/>
              <a:latin typeface="Arial" charset="0"/>
            </a:endParaRPr>
          </a:p>
          <a:p>
            <a:pPr eaLnBrk="1" hangingPunct="1">
              <a:spcBef>
                <a:spcPct val="50000"/>
              </a:spcBef>
              <a:buFont typeface="Avenir LT Std 65 Medium" pitchFamily="34" charset="0"/>
              <a:buAutoNum type="arabicParenR"/>
            </a:pPr>
            <a:r>
              <a:rPr lang="en-US" altLang="en-US" sz="1800" dirty="0">
                <a:solidFill>
                  <a:schemeClr val="tx1"/>
                </a:solidFill>
                <a:effectLst/>
                <a:latin typeface="Arial" charset="0"/>
              </a:rPr>
              <a:t>Youth Programs</a:t>
            </a:r>
          </a:p>
          <a:p>
            <a:pPr eaLnBrk="1" hangingPunct="1">
              <a:spcBef>
                <a:spcPct val="50000"/>
              </a:spcBef>
              <a:buFont typeface="Avenir LT Std 65 Medium" pitchFamily="34" charset="0"/>
              <a:buAutoNum type="arabicParenR"/>
            </a:pPr>
            <a:r>
              <a:rPr lang="en-US" altLang="en-US" sz="1800" dirty="0">
                <a:solidFill>
                  <a:schemeClr val="tx1"/>
                </a:solidFill>
                <a:effectLst/>
                <a:latin typeface="Arial" charset="0"/>
              </a:rPr>
              <a:t>Historic Preservation</a:t>
            </a:r>
          </a:p>
          <a:p>
            <a:pPr eaLnBrk="1" hangingPunct="1">
              <a:spcBef>
                <a:spcPct val="50000"/>
              </a:spcBef>
              <a:buFont typeface="Avenir LT Std 65 Medium" pitchFamily="34" charset="0"/>
              <a:buAutoNum type="arabicParenR"/>
            </a:pPr>
            <a:r>
              <a:rPr lang="en-US" altLang="en-US" sz="1800" dirty="0">
                <a:solidFill>
                  <a:schemeClr val="tx1"/>
                </a:solidFill>
                <a:effectLst/>
                <a:latin typeface="Arial" charset="0"/>
              </a:rPr>
              <a:t>Police Patrol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04800" y="304800"/>
            <a:ext cx="853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8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Citywide User Fees, Fines, Rates &amp; Charges</a:t>
            </a:r>
            <a:br>
              <a:rPr lang="en-US" sz="28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kern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Fee Setting Guidelines</a:t>
            </a:r>
          </a:p>
        </p:txBody>
      </p:sp>
      <p:sp>
        <p:nvSpPr>
          <p:cNvPr id="8198" name="TextBox 9"/>
          <p:cNvSpPr txBox="1">
            <a:spLocks noChangeArrowheads="1"/>
          </p:cNvSpPr>
          <p:nvPr/>
        </p:nvSpPr>
        <p:spPr bwMode="auto">
          <a:xfrm>
            <a:off x="3124200" y="1138238"/>
            <a:ext cx="297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i="1" dirty="0">
                <a:solidFill>
                  <a:schemeClr val="tx1"/>
                </a:solidFill>
                <a:effectLst/>
                <a:latin typeface="Arial" charset="0"/>
              </a:rPr>
              <a:t>Fee vs. Tax</a:t>
            </a:r>
          </a:p>
        </p:txBody>
      </p:sp>
      <p:graphicFrame>
        <p:nvGraphicFramePr>
          <p:cNvPr id="8199" name="Object 2"/>
          <p:cNvGraphicFramePr>
            <a:graphicFrameLocks noChangeAspect="1"/>
          </p:cNvGraphicFramePr>
          <p:nvPr/>
        </p:nvGraphicFramePr>
        <p:xfrm>
          <a:off x="406400" y="1549400"/>
          <a:ext cx="5203825" cy="479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r:id="rId5" imgW="5200339" imgH="4791871" progId="Excel.Chart.8">
                  <p:embed/>
                </p:oleObj>
              </mc:Choice>
              <mc:Fallback>
                <p:oleObj r:id="rId5" imgW="5200339" imgH="4791871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49400"/>
                        <a:ext cx="5203825" cy="479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33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014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04800" y="1524000"/>
            <a:ext cx="8610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u="sng" dirty="0">
                <a:solidFill>
                  <a:schemeClr val="tx1"/>
                </a:solidFill>
                <a:effectLst/>
                <a:latin typeface="Arial" charset="0"/>
              </a:rPr>
              <a:t>Total Number of Fees for City Services - 2,322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No Changes – 1,453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Fee Deletion – 7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Decreases to Existing Fees – 5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Increase to Existing Fees – 4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CPI </a:t>
            </a:r>
            <a:r>
              <a:rPr lang="en-US" altLang="en-US" sz="2000" dirty="0" smtClean="0">
                <a:solidFill>
                  <a:schemeClr val="tx1"/>
                </a:solidFill>
                <a:effectLst/>
                <a:latin typeface="Arial" charset="0"/>
              </a:rPr>
              <a:t>Adjustments to </a:t>
            </a: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Existing Fees – 835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New Fees – 18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304800"/>
            <a:ext cx="853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8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Citywide User Fees, Fines, Rates &amp; Charges</a:t>
            </a:r>
            <a:br>
              <a:rPr lang="en-US" sz="28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kern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FY 2018-19 Proposed Fee Changes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algn="r">
              <a:buFont typeface="Wingdings" pitchFamily="2" charset="2"/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Font typeface="Wingdings" pitchFamily="2" charset="2"/>
                <a:buNone/>
                <a:defRPr/>
              </a:pPr>
              <a:t>34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44759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0" y="1752600"/>
            <a:ext cx="91440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60000"/>
              </a:spcAft>
              <a:buFontTx/>
              <a:buNone/>
            </a:pPr>
            <a:endParaRPr lang="en-US" altLang="en-US" sz="3600" dirty="0">
              <a:solidFill>
                <a:schemeClr val="tx1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60000"/>
              </a:spcAft>
              <a:buFontTx/>
              <a:buNone/>
            </a:pPr>
            <a:r>
              <a:rPr lang="en-US" altLang="en-US" sz="3600" dirty="0">
                <a:solidFill>
                  <a:schemeClr val="tx1"/>
                </a:solidFill>
                <a:effectLst/>
                <a:latin typeface="Arial" charset="0"/>
              </a:rPr>
              <a:t>  </a:t>
            </a:r>
            <a:r>
              <a:rPr lang="en-US" altLang="en-US" sz="3600" dirty="0">
                <a:solidFill>
                  <a:srgbClr val="0070C0"/>
                </a:solidFill>
                <a:effectLst/>
                <a:latin typeface="Arial" charset="0"/>
              </a:rPr>
              <a:t>Deletion of Existing Fees</a:t>
            </a:r>
          </a:p>
        </p:txBody>
      </p:sp>
    </p:spTree>
    <p:extLst>
      <p:ext uri="{BB962C8B-B14F-4D97-AF65-F5344CB8AC3E}">
        <p14:creationId xmlns:p14="http://schemas.microsoft.com/office/powerpoint/2010/main" val="75589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593436036"/>
              </p:ext>
            </p:extLst>
          </p:nvPr>
        </p:nvGraphicFramePr>
        <p:xfrm>
          <a:off x="269875" y="1371600"/>
          <a:ext cx="8721726" cy="4435476"/>
        </p:xfrm>
        <a:graphic>
          <a:graphicData uri="http://schemas.openxmlformats.org/drawingml/2006/table">
            <a:tbl>
              <a:tblPr/>
              <a:tblGrid>
                <a:gridCol w="566841"/>
                <a:gridCol w="685925"/>
                <a:gridCol w="4267977"/>
                <a:gridCol w="1905347"/>
                <a:gridCol w="1295636"/>
              </a:tblGrid>
              <a:tr h="628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Fee#</a:t>
                      </a:r>
                    </a:p>
                  </a:txBody>
                  <a:tcPr marL="91457" marR="91457" marT="45724" marB="45724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Page #</a:t>
                      </a:r>
                    </a:p>
                  </a:txBody>
                  <a:tcPr marL="91457" marR="91457"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Title</a:t>
                      </a:r>
                    </a:p>
                  </a:txBody>
                  <a:tcPr marL="91457" marR="91457"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Dept/Div</a:t>
                      </a:r>
                    </a:p>
                  </a:txBody>
                  <a:tcPr marL="91457" marR="91457"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2017-18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</a:t>
                      </a:r>
                    </a:p>
                  </a:txBody>
                  <a:tcPr marL="91457" marR="91457"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685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</a:t>
                      </a:r>
                    </a:p>
                  </a:txBody>
                  <a:tcPr marL="91457" marR="91457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Right of Way Improvements – Address Painting Permit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PW/Engineering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$228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6279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</a:t>
                      </a:r>
                    </a:p>
                  </a:txBody>
                  <a:tcPr marL="91457" marR="91457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Central Library Auditorium – Dressing Room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Library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 Event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6279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marL="91457" marR="91457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Lost/Destroyed Materials and Supplies Brand Slides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Library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Each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546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L="91457" marR="91457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Certification of Documents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CDD/Planning 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$533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3109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</a:t>
                      </a:r>
                    </a:p>
                  </a:txBody>
                  <a:tcPr marL="91457" marR="91457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Vegetation Management Program: Fire company annual inspection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Fire/Misc.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Hourly Rate</a:t>
                      </a:r>
                    </a:p>
                  </a:txBody>
                  <a:tcPr marL="91457" marR="9145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11311" name="Rectangle 2"/>
          <p:cNvSpPr>
            <a:spLocks noChangeArrowheads="1"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70C0"/>
                </a:solidFill>
                <a:effectLst/>
                <a:latin typeface="Arial" charset="0"/>
              </a:rPr>
              <a:t>Citywide User Fees, Rates and Charges</a:t>
            </a:r>
            <a:br>
              <a:rPr lang="en-US" altLang="en-US" sz="2800" dirty="0">
                <a:solidFill>
                  <a:srgbClr val="0070C0"/>
                </a:solidFill>
                <a:effectLst/>
                <a:latin typeface="Arial" charset="0"/>
              </a:rPr>
            </a:br>
            <a:r>
              <a:rPr lang="en-US" altLang="en-US" sz="2400" dirty="0">
                <a:effectLst/>
                <a:latin typeface="Arial" charset="0"/>
              </a:rPr>
              <a:t>Deletion of Existing Fees (1 of 2)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36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336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70C0"/>
                </a:solidFill>
                <a:effectLst/>
                <a:latin typeface="Arial" charset="0"/>
              </a:rPr>
              <a:t>Citywide User Fees, Rates and Charges</a:t>
            </a:r>
            <a:r>
              <a:rPr lang="en-US" altLang="en-US" sz="2800" dirty="0">
                <a:solidFill>
                  <a:srgbClr val="FFFFFF"/>
                </a:solidFill>
                <a:effectLst/>
                <a:latin typeface="Arial" charset="0"/>
              </a:rPr>
              <a:t/>
            </a:r>
            <a:br>
              <a:rPr lang="en-US" altLang="en-US" sz="2800" dirty="0">
                <a:solidFill>
                  <a:srgbClr val="FFFFFF"/>
                </a:solidFill>
                <a:effectLst/>
                <a:latin typeface="Arial" charset="0"/>
              </a:rPr>
            </a:br>
            <a:r>
              <a:rPr lang="en-US" altLang="en-US" sz="2400" dirty="0">
                <a:effectLst/>
                <a:latin typeface="Arial" charset="0"/>
              </a:rPr>
              <a:t>Deletion of Existing Fees (2 of 2)</a:t>
            </a: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</p:nvPr>
        </p:nvGraphicFramePr>
        <p:xfrm>
          <a:off x="211138" y="1600200"/>
          <a:ext cx="8721725" cy="4029406"/>
        </p:xfrm>
        <a:graphic>
          <a:graphicData uri="http://schemas.openxmlformats.org/drawingml/2006/table">
            <a:tbl>
              <a:tblPr/>
              <a:tblGrid>
                <a:gridCol w="626383"/>
                <a:gridCol w="685925"/>
                <a:gridCol w="4496354"/>
                <a:gridCol w="1617427"/>
                <a:gridCol w="1295636"/>
              </a:tblGrid>
              <a:tr h="6278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#</a:t>
                      </a:r>
                    </a:p>
                  </a:txBody>
                  <a:tcPr marL="91457" marR="91457" marT="45711" marB="45711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Page #</a:t>
                      </a:r>
                    </a:p>
                  </a:txBody>
                  <a:tcPr marL="91457" marR="91457" marT="45711" marB="4571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Title</a:t>
                      </a:r>
                    </a:p>
                  </a:txBody>
                  <a:tcPr marL="91457" marR="91457" marT="45711" marB="4571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Dept/Div</a:t>
                      </a:r>
                    </a:p>
                  </a:txBody>
                  <a:tcPr marL="91457" marR="91457" marT="45711" marB="4571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2017-18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</a:t>
                      </a:r>
                    </a:p>
                  </a:txBody>
                  <a:tcPr marL="91457" marR="91457" marT="45711" marB="4571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543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</a:t>
                      </a:r>
                    </a:p>
                  </a:txBody>
                  <a:tcPr marL="91457" marR="91457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143</a:t>
                      </a:r>
                    </a:p>
                  </a:txBody>
                  <a:tcPr marL="91457" marR="91457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Hazardous Materials and Disclosure Program: Permit to store, transport on-site, dispense, use or handle hazardous liquids, solids or gases: Category I: Liquid (Gals) 0-20; Solids (lbs.) 0-200; Gases (Cubic Ft.) 0-100; includes periodic inspection</a:t>
                      </a:r>
                    </a:p>
                  </a:txBody>
                  <a:tcPr marL="91457" marR="91457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charset="0"/>
                        </a:rPr>
                        <a:t>Fire/ Misc.</a:t>
                      </a:r>
                    </a:p>
                  </a:txBody>
                  <a:tcPr marL="91457" marR="91457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$256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 Facility</a:t>
                      </a:r>
                    </a:p>
                  </a:txBody>
                  <a:tcPr marL="91457" marR="91457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846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</a:t>
                      </a:r>
                    </a:p>
                  </a:txBody>
                  <a:tcPr marL="91457" marR="91457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143</a:t>
                      </a:r>
                    </a:p>
                  </a:txBody>
                  <a:tcPr marL="91457" marR="91457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Hazardous Materials and Disclosure Program: Permit to store, transport on-site, dispense, use or handle hazardous liquids, solids or gases: Category II: Liquid (Gals) 21-54; Solids (lbs.) 201-500; Gases (Cubic Ft.) 101-200; includes periodic inspection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7" marR="91457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Fire/ Misc.</a:t>
                      </a:r>
                    </a:p>
                  </a:txBody>
                  <a:tcPr marL="91457" marR="91457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$325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 Facility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7" marR="91457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37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6713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0" y="1752600"/>
            <a:ext cx="91440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60000"/>
              </a:spcAft>
              <a:buFontTx/>
              <a:buNone/>
            </a:pPr>
            <a:endParaRPr lang="en-US" altLang="en-US" sz="3600" dirty="0">
              <a:solidFill>
                <a:schemeClr val="tx1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0070C0"/>
                </a:solidFill>
                <a:effectLst/>
                <a:latin typeface="Avenir LT Std 65 Medium" pitchFamily="34" charset="0"/>
              </a:rPr>
              <a:t> Decreases to Existing Fees </a:t>
            </a:r>
          </a:p>
        </p:txBody>
      </p:sp>
    </p:spTree>
    <p:extLst>
      <p:ext uri="{BB962C8B-B14F-4D97-AF65-F5344CB8AC3E}">
        <p14:creationId xmlns:p14="http://schemas.microsoft.com/office/powerpoint/2010/main" val="325243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00" dirty="0" smtClean="0">
                <a:solidFill>
                  <a:srgbClr val="0070C0"/>
                </a:solidFill>
                <a:effectLst/>
                <a:latin typeface="+mj-lt"/>
                <a:ea typeface="+mj-ea"/>
                <a:cs typeface="+mj-cs"/>
              </a:rPr>
              <a:t>Citywide User </a:t>
            </a:r>
            <a:r>
              <a:rPr lang="en-US" altLang="en-US" sz="2800" dirty="0">
                <a:solidFill>
                  <a:srgbClr val="0070C0"/>
                </a:solidFill>
                <a:effectLst/>
                <a:latin typeface="+mj-lt"/>
                <a:ea typeface="+mj-ea"/>
                <a:cs typeface="+mj-cs"/>
              </a:rPr>
              <a:t>Fees</a:t>
            </a:r>
            <a:r>
              <a:rPr lang="en-US" altLang="en-US" sz="2800" dirty="0" smtClean="0">
                <a:solidFill>
                  <a:srgbClr val="0070C0"/>
                </a:solidFill>
                <a:effectLst/>
                <a:latin typeface="+mj-lt"/>
                <a:ea typeface="+mj-ea"/>
                <a:cs typeface="+mj-cs"/>
              </a:rPr>
              <a:t>, Rates and Charges</a:t>
            </a:r>
            <a:r>
              <a:rPr lang="en-US" altLang="en-US" sz="2800" dirty="0" smtClean="0">
                <a:solidFill>
                  <a:srgbClr val="FFFFFF"/>
                </a:solidFill>
                <a:effectLst/>
                <a:latin typeface="Arial" charset="0"/>
              </a:rPr>
              <a:t/>
            </a:r>
            <a:br>
              <a:rPr lang="en-US" altLang="en-US" sz="2800" dirty="0" smtClean="0">
                <a:solidFill>
                  <a:srgbClr val="FFFFFF"/>
                </a:solidFill>
                <a:effectLst/>
                <a:latin typeface="Arial" charset="0"/>
              </a:rPr>
            </a:br>
            <a:r>
              <a:rPr lang="en-US" altLang="en-US" sz="2400" dirty="0" smtClean="0">
                <a:effectLst/>
                <a:latin typeface="Arial" charset="0"/>
              </a:rPr>
              <a:t>Decreases to Existing Fees (1 of 2)</a:t>
            </a: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707588434"/>
              </p:ext>
            </p:extLst>
          </p:nvPr>
        </p:nvGraphicFramePr>
        <p:xfrm>
          <a:off x="190500" y="1188716"/>
          <a:ext cx="8801100" cy="4309880"/>
        </p:xfrm>
        <a:graphic>
          <a:graphicData uri="http://schemas.openxmlformats.org/drawingml/2006/table">
            <a:tbl>
              <a:tblPr/>
              <a:tblGrid>
                <a:gridCol w="1333500"/>
                <a:gridCol w="762000"/>
                <a:gridCol w="838200"/>
                <a:gridCol w="1905000"/>
                <a:gridCol w="1524000"/>
                <a:gridCol w="1219200"/>
                <a:gridCol w="1219200"/>
              </a:tblGrid>
              <a:tr h="3688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Review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Page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Title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Dept/Div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7437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Dept.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 Review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Filming Application - Fire Review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MS/Filming &amp; Special Event Fees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$147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 Application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$113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 Application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779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Dept.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Fee Review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Collection Agency Fee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Library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Flat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Flat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358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Dept.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 Review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Overdue Materials </a:t>
                      </a:r>
                      <a:r>
                        <a:rPr kumimoji="0" lang="en-US" sz="1600" b="0" i="0" u="none" strike="sng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$10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 $5 maximum - Adult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Library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$0.25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Daily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$0.25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Daily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527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Dept.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 Review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Overdue Materials </a:t>
                      </a:r>
                      <a:r>
                        <a:rPr kumimoji="0" lang="en-US" sz="1600" b="0" i="0" u="none" strike="sng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$6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$2.50 maximum -Juvenile/Teen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Library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$0.15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Daily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$0.15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Daily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39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9157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111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Projects with Multiple Funding Sources</a:t>
            </a:r>
            <a:r>
              <a:rPr lang="en-US" altLang="en-US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kern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Summary by Project</a:t>
            </a:r>
            <a:r>
              <a:rPr lang="en-US" altLang="en-US" sz="2000" kern="0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kern="0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kern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</a:p>
        </p:txBody>
      </p:sp>
      <p:graphicFrame>
        <p:nvGraphicFramePr>
          <p:cNvPr id="4" name="Group 4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3469792"/>
              </p:ext>
            </p:extLst>
          </p:nvPr>
        </p:nvGraphicFramePr>
        <p:xfrm>
          <a:off x="152400" y="1066800"/>
          <a:ext cx="8915400" cy="5364464"/>
        </p:xfrm>
        <a:graphic>
          <a:graphicData uri="http://schemas.openxmlformats.org/drawingml/2006/table">
            <a:tbl>
              <a:tblPr/>
              <a:tblGrid>
                <a:gridCol w="4648200"/>
                <a:gridCol w="1447800"/>
                <a:gridCol w="1676400"/>
                <a:gridCol w="11430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 To Date Project Budget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 Budget 3/31/18*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FY 2018-19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Beeline Maintenance &amp; Operation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Measure R Local Return Fund (Fund 254)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9,026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1,221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Transit Prop A Local Return Fund (Fund 256)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3,376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3,376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CIP Reimbursement Fund (Fund 409)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8,491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20,893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4,641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Central Library Renovation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CIP General Fund (Fund 401)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7,949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29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-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Library Development Impact Fee Fund (Fund 407)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2,601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698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10,550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  727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Citywide Playground Equipment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Recreation Fund (Fund 501)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150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83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Parks Quimby Fee Fund (Fund 408)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332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CIP General Fund (Fund 401)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500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200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982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     83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200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535579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algn="r">
              <a:buFont typeface="Wingdings" pitchFamily="2" charset="2"/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Font typeface="Wingdings" pitchFamily="2" charset="2"/>
                <a:buNone/>
                <a:defRPr/>
              </a:pPr>
              <a:t>4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740535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457200" y="2286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70C0"/>
                </a:solidFill>
                <a:effectLst/>
                <a:latin typeface="Arial" charset="0"/>
              </a:rPr>
              <a:t>Citywide User Fees, Rates and Charges</a:t>
            </a:r>
            <a:br>
              <a:rPr lang="en-US" altLang="en-US" sz="2800" dirty="0">
                <a:solidFill>
                  <a:srgbClr val="0070C0"/>
                </a:solidFill>
                <a:effectLst/>
                <a:latin typeface="Arial" charset="0"/>
              </a:rPr>
            </a:br>
            <a:r>
              <a:rPr lang="en-US" altLang="en-US" sz="2400" dirty="0">
                <a:effectLst/>
                <a:latin typeface="Arial" charset="0"/>
              </a:rPr>
              <a:t>Decreases to Existing Fees (2 of 2) </a:t>
            </a: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</p:nvPr>
        </p:nvGraphicFramePr>
        <p:xfrm>
          <a:off x="266700" y="1733550"/>
          <a:ext cx="8724900" cy="2914650"/>
        </p:xfrm>
        <a:graphic>
          <a:graphicData uri="http://schemas.openxmlformats.org/drawingml/2006/table">
            <a:tbl>
              <a:tblPr/>
              <a:tblGrid>
                <a:gridCol w="1257300"/>
                <a:gridCol w="609600"/>
                <a:gridCol w="685800"/>
                <a:gridCol w="2971800"/>
                <a:gridCol w="762000"/>
                <a:gridCol w="1219200"/>
                <a:gridCol w="1219200"/>
              </a:tblGrid>
              <a:tr h="628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Review</a:t>
                      </a: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#</a:t>
                      </a: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Page #</a:t>
                      </a: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Title</a:t>
                      </a: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Dept/Div</a:t>
                      </a: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</a:t>
                      </a: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</a:t>
                      </a: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2865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Dept.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 Review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147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Industrial Waste and Pretreatment Program. Permit to discharge industrial waste into the sanitary sewer or storm drain system for a Categorical facility (pursuant to EPA Standards). Includes annual permit inspections and sampling fee.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Fire/ Misc.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$10,918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 Facility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$8,734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 Facility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40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4245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0" y="1752600"/>
            <a:ext cx="91440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60000"/>
              </a:spcAft>
              <a:buFontTx/>
              <a:buNone/>
            </a:pPr>
            <a:endParaRPr lang="en-US" altLang="en-US" sz="3600" dirty="0">
              <a:solidFill>
                <a:schemeClr val="tx1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0070C0"/>
                </a:solidFill>
                <a:effectLst/>
                <a:latin typeface="Avenir LT Std 65 Medium" pitchFamily="34" charset="0"/>
              </a:rPr>
              <a:t> Increases to Existing Fees </a:t>
            </a:r>
          </a:p>
        </p:txBody>
      </p:sp>
    </p:spTree>
    <p:extLst>
      <p:ext uri="{BB962C8B-B14F-4D97-AF65-F5344CB8AC3E}">
        <p14:creationId xmlns:p14="http://schemas.microsoft.com/office/powerpoint/2010/main" val="61464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457200" y="3810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70C0"/>
                </a:solidFill>
                <a:effectLst/>
                <a:latin typeface="Arial" charset="0"/>
              </a:rPr>
              <a:t>Citywide User Fees, Rates and Charges</a:t>
            </a:r>
            <a:r>
              <a:rPr lang="en-US" altLang="en-US" sz="2400" dirty="0">
                <a:solidFill>
                  <a:srgbClr val="FFFFFF"/>
                </a:solidFill>
                <a:effectLst/>
                <a:latin typeface="Arial" charset="0"/>
              </a:rPr>
              <a:t/>
            </a:r>
            <a:br>
              <a:rPr lang="en-US" altLang="en-US" sz="2400" dirty="0">
                <a:solidFill>
                  <a:srgbClr val="FFFFFF"/>
                </a:solidFill>
                <a:effectLst/>
                <a:latin typeface="Arial" charset="0"/>
              </a:rPr>
            </a:br>
            <a:r>
              <a:rPr lang="en-US" altLang="en-US" sz="2400" dirty="0">
                <a:effectLst/>
                <a:latin typeface="Arial" charset="0"/>
              </a:rPr>
              <a:t>Increases to Existing Fees </a:t>
            </a: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170027667"/>
              </p:ext>
            </p:extLst>
          </p:nvPr>
        </p:nvGraphicFramePr>
        <p:xfrm>
          <a:off x="228600" y="1371600"/>
          <a:ext cx="8763000" cy="4224338"/>
        </p:xfrm>
        <a:graphic>
          <a:graphicData uri="http://schemas.openxmlformats.org/drawingml/2006/table">
            <a:tbl>
              <a:tblPr/>
              <a:tblGrid>
                <a:gridCol w="1371600"/>
                <a:gridCol w="609600"/>
                <a:gridCol w="685800"/>
                <a:gridCol w="2819400"/>
                <a:gridCol w="1143000"/>
                <a:gridCol w="1066800"/>
                <a:gridCol w="1066800"/>
              </a:tblGrid>
              <a:tr h="6278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Review</a:t>
                      </a: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#</a:t>
                      </a: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Page # </a:t>
                      </a: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Title</a:t>
                      </a: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Dept/Div</a:t>
                      </a: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</a:t>
                      </a: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</a:t>
                      </a: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871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Government Code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Notary Fees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Citywide/Misc. Fees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 Signature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 Signature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969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Market Research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Orange Street Parking Structure (222 N. Orange St.) Monthly Parking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PW/ Parking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$60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 Month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$70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 Month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786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Dept. Fee Review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Smoking Signs - Each Additional Sign (External Cost of Sign)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CDD/N.S.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 Sign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$23 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 Sign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969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Dept. Fee Review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Smoking Permitted Area Sign - Each Additional Sign (External Cost of Sign)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CDD/N.S.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 Sign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 Sign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42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623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0" y="1752600"/>
            <a:ext cx="91440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60000"/>
              </a:spcAft>
              <a:buFontTx/>
              <a:buNone/>
            </a:pPr>
            <a:endParaRPr lang="en-US" altLang="en-US" sz="3600" dirty="0">
              <a:solidFill>
                <a:schemeClr val="tx1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0070C0"/>
                </a:solidFill>
                <a:effectLst/>
                <a:latin typeface="Avenir LT Std 65 Medium" pitchFamily="34" charset="0"/>
              </a:rPr>
              <a:t> CPI </a:t>
            </a:r>
            <a:r>
              <a:rPr lang="en-US" altLang="en-US" sz="3600" dirty="0" smtClean="0">
                <a:solidFill>
                  <a:srgbClr val="0070C0"/>
                </a:solidFill>
                <a:effectLst/>
                <a:latin typeface="Avenir LT Std 65 Medium" pitchFamily="34" charset="0"/>
              </a:rPr>
              <a:t>Adjustments to </a:t>
            </a:r>
            <a:r>
              <a:rPr lang="en-US" altLang="en-US" sz="3600" dirty="0">
                <a:solidFill>
                  <a:srgbClr val="0070C0"/>
                </a:solidFill>
                <a:effectLst/>
                <a:latin typeface="Avenir LT Std 65 Medium" pitchFamily="34" charset="0"/>
              </a:rPr>
              <a:t>Existing Fees </a:t>
            </a:r>
          </a:p>
        </p:txBody>
      </p:sp>
    </p:spTree>
    <p:extLst>
      <p:ext uri="{BB962C8B-B14F-4D97-AF65-F5344CB8AC3E}">
        <p14:creationId xmlns:p14="http://schemas.microsoft.com/office/powerpoint/2010/main" val="172179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08038"/>
          </a:xfrm>
        </p:spPr>
        <p:txBody>
          <a:bodyPr/>
          <a:lstStyle/>
          <a:p>
            <a:pPr algn="ctr"/>
            <a:r>
              <a:rPr lang="en-US" altLang="en-US" sz="28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Citywide User Fees, Fines, Rates &amp; Charges</a:t>
            </a:r>
            <a:br>
              <a:rPr lang="en-US" altLang="en-US" sz="2800" dirty="0" smtClean="0">
                <a:solidFill>
                  <a:srgbClr val="0070C0"/>
                </a:solidFill>
                <a:latin typeface="Arial" charset="0"/>
                <a:cs typeface="Arial" charset="0"/>
              </a:rPr>
            </a:br>
            <a:r>
              <a:rPr lang="en-US" altLang="en-US" sz="2400" dirty="0" smtClean="0">
                <a:latin typeface="Arial" charset="0"/>
                <a:cs typeface="Arial" charset="0"/>
              </a:rPr>
              <a:t>CPI Increases to Existing Fees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0475"/>
            <a:ext cx="8610600" cy="3616325"/>
          </a:xfrm>
        </p:spPr>
        <p:txBody>
          <a:bodyPr/>
          <a:lstStyle/>
          <a:p>
            <a:pPr marL="285750" lvl="1" indent="-342900" eaLnBrk="1" hangingPunct="1">
              <a:buSzPct val="90000"/>
              <a:buFont typeface="Arial" panose="020B0604020202020204" pitchFamily="34" charset="0"/>
              <a:buChar char="•"/>
              <a:defRPr/>
            </a:pPr>
            <a:endParaRPr lang="en-US" sz="2200" kern="1200" dirty="0" smtClean="0">
              <a:solidFill>
                <a:srgbClr val="0070C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lvl="1" indent="-342900" eaLnBrk="1" hangingPunct="1">
              <a:buSzPct val="90000"/>
              <a:buFont typeface="Arial" panose="020B0604020202020204" pitchFamily="34" charset="0"/>
              <a:buChar char="•"/>
              <a:defRPr/>
            </a:pPr>
            <a:endParaRPr lang="en-US" sz="2200" kern="1200" dirty="0">
              <a:solidFill>
                <a:srgbClr val="0070C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lvl="1" indent="-342900">
              <a:spcBef>
                <a:spcPct val="0"/>
              </a:spcBef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200" kern="1200" dirty="0">
                <a:solidFill>
                  <a:srgbClr val="0070C0"/>
                </a:solidFill>
                <a:latin typeface="Arial" charset="0"/>
                <a:ea typeface="+mn-ea"/>
                <a:cs typeface="+mn-cs"/>
              </a:rPr>
              <a:t>Consumer Price Index (CPI) adjustment of 3.5% (Issued by the Bureau of Labor Statistics for the month ending January 2018) applied to 835 fees </a:t>
            </a:r>
          </a:p>
          <a:p>
            <a:pPr marL="0" lvl="1" indent="0" eaLnBrk="1" hangingPunct="1">
              <a:buSzPct val="90000"/>
              <a:buFontTx/>
              <a:buNone/>
              <a:defRPr/>
            </a:pPr>
            <a:endParaRPr lang="en-US" sz="2200" kern="1200" dirty="0">
              <a:solidFill>
                <a:srgbClr val="0070C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1" eaLnBrk="1" hangingPunct="1">
              <a:buSzPct val="90000"/>
              <a:buFont typeface="Wingdings" panose="05000000000000000000" pitchFamily="2" charset="2"/>
              <a:buChar char="§"/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CPI Increases were applied to fees charged by the following Departments: Community Development, Fire, Glendale Water and Power, Library, Arts and Culture, Police, Public Works and other Miscellaneous fees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algn="r">
              <a:buFont typeface="Wingdings" pitchFamily="2" charset="2"/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Font typeface="Wingdings" pitchFamily="2" charset="2"/>
                <a:buNone/>
                <a:defRPr/>
              </a:pPr>
              <a:t>44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0369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0" y="1752600"/>
            <a:ext cx="91440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60000"/>
              </a:spcAft>
              <a:buFontTx/>
              <a:buNone/>
              <a:defRPr/>
            </a:pPr>
            <a:endParaRPr lang="en-US" altLang="en-US" sz="3600" dirty="0" smtClean="0">
              <a:solidFill>
                <a:schemeClr val="tx1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60000"/>
              </a:spcAft>
              <a:buFontTx/>
              <a:buNone/>
              <a:defRPr/>
            </a:pPr>
            <a:r>
              <a:rPr lang="en-US" altLang="en-US" sz="3600" dirty="0" smtClean="0">
                <a:solidFill>
                  <a:srgbClr val="0070C0"/>
                </a:solidFill>
                <a:effectLst/>
                <a:latin typeface="+mj-lt"/>
                <a:ea typeface="+mj-ea"/>
                <a:cs typeface="+mj-cs"/>
              </a:rPr>
              <a:t>New Proposed </a:t>
            </a:r>
            <a:r>
              <a:rPr lang="en-US" altLang="en-US" sz="3600" dirty="0">
                <a:solidFill>
                  <a:srgbClr val="0070C0"/>
                </a:solidFill>
                <a:effectLst/>
                <a:latin typeface="+mj-lt"/>
                <a:ea typeface="+mj-ea"/>
                <a:cs typeface="+mj-cs"/>
              </a:rPr>
              <a:t>Fees </a:t>
            </a:r>
          </a:p>
        </p:txBody>
      </p:sp>
    </p:spTree>
    <p:extLst>
      <p:ext uri="{BB962C8B-B14F-4D97-AF65-F5344CB8AC3E}">
        <p14:creationId xmlns:p14="http://schemas.microsoft.com/office/powerpoint/2010/main" val="42532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457200" y="3048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70C0"/>
                </a:solidFill>
                <a:effectLst/>
                <a:latin typeface="Arial" charset="0"/>
              </a:rPr>
              <a:t>Citywide User Fees, Rates and Charges</a:t>
            </a:r>
            <a:br>
              <a:rPr lang="en-US" altLang="en-US" sz="2800" dirty="0">
                <a:solidFill>
                  <a:srgbClr val="0070C0"/>
                </a:solidFill>
                <a:effectLst/>
                <a:latin typeface="Arial" charset="0"/>
              </a:rPr>
            </a:br>
            <a:r>
              <a:rPr lang="en-US" altLang="en-US" sz="2400" dirty="0">
                <a:effectLst/>
                <a:latin typeface="Arial" charset="0"/>
              </a:rPr>
              <a:t>New Proposed Fees (1 of 3)</a:t>
            </a: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032503947"/>
              </p:ext>
            </p:extLst>
          </p:nvPr>
        </p:nvGraphicFramePr>
        <p:xfrm>
          <a:off x="228600" y="1465263"/>
          <a:ext cx="8707438" cy="4265302"/>
        </p:xfrm>
        <a:graphic>
          <a:graphicData uri="http://schemas.openxmlformats.org/drawingml/2006/table">
            <a:tbl>
              <a:tblPr/>
              <a:tblGrid>
                <a:gridCol w="564292"/>
                <a:gridCol w="730992"/>
                <a:gridCol w="4516814"/>
                <a:gridCol w="1523863"/>
                <a:gridCol w="1371477"/>
              </a:tblGrid>
              <a:tr h="6096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#</a:t>
                      </a:r>
                    </a:p>
                  </a:txBody>
                  <a:tcPr marL="91439" marR="91439"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Page #</a:t>
                      </a:r>
                    </a:p>
                  </a:txBody>
                  <a:tcPr marL="91439" marR="91439"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Title</a:t>
                      </a:r>
                    </a:p>
                  </a:txBody>
                  <a:tcPr marL="91439" marR="91439"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Dept/Div</a:t>
                      </a:r>
                    </a:p>
                  </a:txBody>
                  <a:tcPr marL="91439" marR="91439"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Proposed Fee</a:t>
                      </a:r>
                    </a:p>
                  </a:txBody>
                  <a:tcPr marL="91439" marR="91439"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15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</a:p>
                  </a:txBody>
                  <a:tcPr marL="91439" marR="91439"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Design Review for Fences &amp; Walls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CDD/Planning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$50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6279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</a:t>
                      </a:r>
                    </a:p>
                  </a:txBody>
                  <a:tcPr marL="91439" marR="91439"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152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California Environmental Report System (CERS) Fee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Fire/Misc.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 Hour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6279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181</a:t>
                      </a:r>
                    </a:p>
                  </a:txBody>
                  <a:tcPr marL="91439" marR="91439"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152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California Environmental Report System (CERS) Non-Compliance Fee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Fire/Misc.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$398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Per Facility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6279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182</a:t>
                      </a:r>
                    </a:p>
                  </a:txBody>
                  <a:tcPr marL="91439" marR="91439"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152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California Accidental Release Prevention (CalARP) Program: Level 1 Operational Permit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Fire/Misc.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$1,040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Per Facility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6279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183</a:t>
                      </a:r>
                    </a:p>
                  </a:txBody>
                  <a:tcPr marL="91439" marR="91439"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152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California Accidental Release Prevention (CalARP) Program: Level 2 Operational Permit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Fire/Misc.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$1,040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Per Facility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6279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184</a:t>
                      </a:r>
                    </a:p>
                  </a:txBody>
                  <a:tcPr marL="91439" marR="91439"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152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California Accidental Release Prevention (CalARP) Program: Level 3 Operational Permit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Fire/Misc.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$1,429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Per Facility</a:t>
                      </a:r>
                    </a:p>
                  </a:txBody>
                  <a:tcPr marL="91439" marR="91439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46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2194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457200" y="3048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00" dirty="0">
                <a:solidFill>
                  <a:srgbClr val="0070C0"/>
                </a:solidFill>
                <a:effectLst/>
                <a:latin typeface="+mj-lt"/>
                <a:ea typeface="+mj-ea"/>
                <a:cs typeface="+mj-cs"/>
              </a:rPr>
              <a:t>Citywide User Fees, Rates and Charges</a:t>
            </a:r>
            <a:r>
              <a:rPr lang="en-US" altLang="en-US" sz="2800" dirty="0" smtClean="0">
                <a:solidFill>
                  <a:srgbClr val="FFFFFF"/>
                </a:solidFill>
                <a:effectLst/>
                <a:latin typeface="Arial" charset="0"/>
              </a:rPr>
              <a:t/>
            </a:r>
            <a:br>
              <a:rPr lang="en-US" altLang="en-US" sz="2800" dirty="0" smtClean="0">
                <a:solidFill>
                  <a:srgbClr val="FFFFFF"/>
                </a:solidFill>
                <a:effectLst/>
                <a:latin typeface="Arial" charset="0"/>
              </a:rPr>
            </a:br>
            <a:r>
              <a:rPr lang="en-US" altLang="en-US" sz="2400" dirty="0" smtClean="0">
                <a:effectLst/>
                <a:latin typeface="Arial" charset="0"/>
              </a:rPr>
              <a:t>New Proposed Fees (2 of 3)</a:t>
            </a: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</p:nvPr>
        </p:nvGraphicFramePr>
        <p:xfrm>
          <a:off x="452438" y="1355725"/>
          <a:ext cx="8462962" cy="4179888"/>
        </p:xfrm>
        <a:graphic>
          <a:graphicData uri="http://schemas.openxmlformats.org/drawingml/2006/table">
            <a:tbl>
              <a:tblPr/>
              <a:tblGrid>
                <a:gridCol w="609576"/>
                <a:gridCol w="761969"/>
                <a:gridCol w="3205587"/>
                <a:gridCol w="1371230"/>
                <a:gridCol w="2514600"/>
              </a:tblGrid>
              <a:tr h="6280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#</a:t>
                      </a:r>
                    </a:p>
                  </a:txBody>
                  <a:tcPr marL="91443" marR="91443" marT="45747" marB="45747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Page #</a:t>
                      </a:r>
                    </a:p>
                  </a:txBody>
                  <a:tcPr marL="91443" marR="91443" marT="45747" marB="457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Title</a:t>
                      </a:r>
                    </a:p>
                  </a:txBody>
                  <a:tcPr marL="91443" marR="91443" marT="45747" marB="457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Dept/Div</a:t>
                      </a:r>
                    </a:p>
                  </a:txBody>
                  <a:tcPr marL="91443" marR="91443" marT="45747" marB="457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Proposed Fee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1</a:t>
                      </a:r>
                      <a:r>
                        <a:rPr kumimoji="0" lang="en-US" sz="16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st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Fine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/ 2</a:t>
                      </a:r>
                      <a:r>
                        <a:rPr kumimoji="0" lang="en-US" sz="16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nd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Fine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/ 3</a:t>
                      </a:r>
                      <a:r>
                        <a:rPr kumimoji="0" lang="en-US" sz="16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rd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Fine</a:t>
                      </a:r>
                    </a:p>
                  </a:txBody>
                  <a:tcPr marL="91443" marR="91443" marT="45747" marB="4574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793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marL="91443" marR="91443" marT="45747" marB="4574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Street Use Permit Required  BSC.V1.3308.3.1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CDD/N.S.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$100  /  $200  /  $500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793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marL="91443" marR="91443" marT="45747" marB="4574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Street Use Permit Posting  BSC.V1.3308.3.2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CDD/N.S.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$100  /  $200  /  $500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793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127</a:t>
                      </a:r>
                    </a:p>
                  </a:txBody>
                  <a:tcPr marL="91443" marR="91443" marT="45747" marB="4574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Sale Within Motorized Vehicle GMC.5.08.320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CDD/N.S.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$100  /  $200  /  $500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6553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</a:p>
                  </a:txBody>
                  <a:tcPr marL="91443" marR="91443" marT="45747" marB="4574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Prohibitions of Sales on Private Property GMC.5.08.330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CDD/N.S.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$100  /  $200  /  $500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793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141</a:t>
                      </a:r>
                    </a:p>
                  </a:txBody>
                  <a:tcPr marL="91443" marR="91443" marT="45747" marB="4574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Place of Amusement – Permit Required GMC.5.48.010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CDD/N.S.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$100  /  $200  /  $500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793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330</a:t>
                      </a:r>
                    </a:p>
                  </a:txBody>
                  <a:tcPr marL="91443" marR="91443" marT="45747" marB="4574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City Tree Prohibitions GMC.12.40.030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CDD/N.S.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$400 / $1,000 / $2,000</a:t>
                      </a:r>
                    </a:p>
                  </a:txBody>
                  <a:tcPr marL="91443" marR="91443" marT="45747" marB="4574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47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8589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00" dirty="0">
                <a:solidFill>
                  <a:srgbClr val="0070C0"/>
                </a:solidFill>
                <a:effectLst/>
                <a:latin typeface="+mj-lt"/>
                <a:ea typeface="+mj-ea"/>
                <a:cs typeface="+mj-cs"/>
              </a:rPr>
              <a:t>Citywide User Fees, Rates and Charges</a:t>
            </a:r>
            <a:r>
              <a:rPr lang="en-US" altLang="en-US" sz="2800" dirty="0" smtClean="0">
                <a:solidFill>
                  <a:srgbClr val="FFFFFF"/>
                </a:solidFill>
                <a:effectLst/>
                <a:latin typeface="Arial" charset="0"/>
              </a:rPr>
              <a:t/>
            </a:r>
            <a:br>
              <a:rPr lang="en-US" altLang="en-US" sz="2800" dirty="0" smtClean="0">
                <a:solidFill>
                  <a:srgbClr val="FFFFFF"/>
                </a:solidFill>
                <a:effectLst/>
                <a:latin typeface="Arial" charset="0"/>
              </a:rPr>
            </a:br>
            <a:r>
              <a:rPr lang="en-US" altLang="en-US" sz="2400" dirty="0" smtClean="0">
                <a:effectLst/>
                <a:latin typeface="Arial" charset="0"/>
              </a:rPr>
              <a:t>New Proposed Fees (3 of 3)</a:t>
            </a: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</p:nvPr>
        </p:nvGraphicFramePr>
        <p:xfrm>
          <a:off x="509588" y="1371600"/>
          <a:ext cx="8405812" cy="4648223"/>
        </p:xfrm>
        <a:graphic>
          <a:graphicData uri="http://schemas.openxmlformats.org/drawingml/2006/table">
            <a:tbl>
              <a:tblPr/>
              <a:tblGrid>
                <a:gridCol w="609576"/>
                <a:gridCol w="761969"/>
                <a:gridCol w="3300280"/>
                <a:gridCol w="1219387"/>
                <a:gridCol w="2514600"/>
              </a:tblGrid>
              <a:tr h="6857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#</a:t>
                      </a:r>
                    </a:p>
                  </a:txBody>
                  <a:tcPr marL="91443" marR="91443" marT="45728" marB="4572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Page #</a:t>
                      </a:r>
                    </a:p>
                  </a:txBody>
                  <a:tcPr marL="91443" marR="91443" marT="45728" marB="4572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Title</a:t>
                      </a:r>
                    </a:p>
                  </a:txBody>
                  <a:tcPr marL="91443" marR="91443" marT="45728" marB="4572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Dept/Div</a:t>
                      </a:r>
                    </a:p>
                  </a:txBody>
                  <a:tcPr marL="91443" marR="91443" marT="45728" marB="4572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Proposed Fee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1</a:t>
                      </a:r>
                      <a:r>
                        <a:rPr kumimoji="0" lang="en-US" sz="16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st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Fine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/ 2</a:t>
                      </a:r>
                      <a:r>
                        <a:rPr kumimoji="0" lang="en-US" sz="16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nd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Fine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/ 3</a:t>
                      </a:r>
                      <a:r>
                        <a:rPr kumimoji="0" lang="en-US" sz="16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rd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Fine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3" marR="91443" marT="45728" marB="4572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79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338</a:t>
                      </a:r>
                    </a:p>
                  </a:txBody>
                  <a:tcPr marL="91443" marR="91443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Regulations for Landscaping of all parkways GMC.12.48.030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CDD/N.S.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$100  /  $200  /  $500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822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339</a:t>
                      </a:r>
                    </a:p>
                  </a:txBody>
                  <a:tcPr marL="91443" marR="91443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Regulations for Landscaping of residential parkways, Excluding mixed use zones GMC.12.48.040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CDD/N.S.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$100  /  $200  /  $500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822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340</a:t>
                      </a:r>
                    </a:p>
                  </a:txBody>
                  <a:tcPr marL="91443" marR="91443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Permit required for certain installations in parkway in any zone GMC.12.48.060.A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CDD/N.S.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$100  /  $200  /  $500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79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341</a:t>
                      </a:r>
                    </a:p>
                  </a:txBody>
                  <a:tcPr marL="91443" marR="91443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Prohibitions in parkway GMC.12.48.070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CDD/N.S.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$100  /  $200  /  $500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79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399</a:t>
                      </a:r>
                    </a:p>
                  </a:txBody>
                  <a:tcPr marL="91443" marR="91443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86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Administrative Use Permit Required GMC.30.12.020C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CDD/N.S.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$200 / $400 / $1,000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79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487</a:t>
                      </a:r>
                    </a:p>
                  </a:txBody>
                  <a:tcPr marL="91443" marR="91443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Non-conforming Massage establishments GMC.30.60.030M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CDD/N.S.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$200 / $400 / $1,000</a:t>
                      </a:r>
                    </a:p>
                  </a:txBody>
                  <a:tcPr marL="91443" marR="91443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48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6453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04800" y="1524000"/>
            <a:ext cx="8610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u="sng" dirty="0">
                <a:solidFill>
                  <a:schemeClr val="tx1"/>
                </a:solidFill>
                <a:effectLst/>
                <a:latin typeface="Arial" charset="0"/>
              </a:rPr>
              <a:t>Total Number of Fees for City Services - 2,322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No Changes – 1,453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Fee Deletion – 7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Decreases to Existing Fees – 5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Increase to Existing Fees – 4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CPI </a:t>
            </a:r>
            <a:r>
              <a:rPr lang="en-US" altLang="en-US" sz="2000" dirty="0" smtClean="0">
                <a:solidFill>
                  <a:schemeClr val="tx1"/>
                </a:solidFill>
                <a:effectLst/>
                <a:latin typeface="Arial" charset="0"/>
              </a:rPr>
              <a:t>Adjustments to </a:t>
            </a: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Existing Fees – 835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New Fees – 18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304800"/>
            <a:ext cx="853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0070C0"/>
                </a:solidFill>
                <a:effectLst/>
                <a:latin typeface="+mj-lt"/>
                <a:ea typeface="+mj-ea"/>
                <a:cs typeface="+mj-cs"/>
              </a:rPr>
              <a:t>Citywide User Fees, Fines, Rates &amp; Charges</a:t>
            </a:r>
            <a:br>
              <a:rPr lang="en-US" sz="2800" dirty="0">
                <a:solidFill>
                  <a:srgbClr val="0070C0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kern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FY 2018-19 Proposed Fee Changes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algn="r">
              <a:buFont typeface="Wingdings" pitchFamily="2" charset="2"/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Font typeface="Wingdings" pitchFamily="2" charset="2"/>
                <a:buNone/>
                <a:defRPr/>
              </a:pPr>
              <a:t>49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623443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111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Projects with Multiple Funding Sources</a:t>
            </a:r>
            <a:r>
              <a:rPr lang="en-US" altLang="en-US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Summary by Project</a:t>
            </a:r>
            <a:r>
              <a:rPr lang="en-US" altLang="en-US" sz="2000" kern="0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kern="0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kern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</a:p>
        </p:txBody>
      </p:sp>
      <p:graphicFrame>
        <p:nvGraphicFramePr>
          <p:cNvPr id="4" name="Group 4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2888731"/>
              </p:ext>
            </p:extLst>
          </p:nvPr>
        </p:nvGraphicFramePr>
        <p:xfrm>
          <a:off x="152400" y="1036166"/>
          <a:ext cx="8763000" cy="4480714"/>
        </p:xfrm>
        <a:graphic>
          <a:graphicData uri="http://schemas.openxmlformats.org/drawingml/2006/table">
            <a:tbl>
              <a:tblPr/>
              <a:tblGrid>
                <a:gridCol w="4572000"/>
                <a:gridCol w="1374370"/>
                <a:gridCol w="1673630"/>
                <a:gridCol w="11430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 To Date Project Budget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 Budget 3/31/18*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FY 2018-19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Deukmejian Nature Education Center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CIP General Fund (Fund 401)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500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500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Parks Development Impact Fee Fund (Fund 405)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2,500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1,401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3,000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1,901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-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Fitness in the Park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Parks Development Impact Fee Fund ( Fund 405)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40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40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-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CIP Reimbursement Fund ( Fund 409)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6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195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  195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Fremont Park Renovation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CIP General Fund (Fund 401)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2,000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2,000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4,000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Parks Development Impact Fee Fund ( Fund 405)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4,150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3,165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1,500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6,150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5,165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5,500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611779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algn="r">
              <a:buFont typeface="Wingdings" pitchFamily="2" charset="2"/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Font typeface="Wingdings" pitchFamily="2" charset="2"/>
                <a:buNone/>
                <a:defRPr/>
              </a:pPr>
              <a:t>5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3865539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858" name="Rectangle 2"/>
          <p:cNvSpPr>
            <a:spLocks noChangeArrowheads="1"/>
          </p:cNvSpPr>
          <p:nvPr/>
        </p:nvSpPr>
        <p:spPr bwMode="auto">
          <a:xfrm>
            <a:off x="685800" y="381000"/>
            <a:ext cx="762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en-US" altLang="en-US" sz="2800" dirty="0">
                <a:solidFill>
                  <a:srgbClr val="0070C0"/>
                </a:solidFill>
                <a:effectLst/>
                <a:latin typeface="+mj-lt"/>
                <a:ea typeface="+mj-ea"/>
                <a:cs typeface="+mj-cs"/>
              </a:rPr>
              <a:t>Citywide User Fees, Rates &amp; Charges </a:t>
            </a:r>
            <a:r>
              <a:rPr lang="en-US" altLang="en-US" sz="2800" dirty="0" smtClean="0">
                <a:solidFill>
                  <a:srgbClr val="FFFFFF"/>
                </a:solidFill>
                <a:effectLst/>
              </a:rPr>
              <a:t/>
            </a:r>
            <a:br>
              <a:rPr lang="en-US" altLang="en-US" sz="2800" dirty="0" smtClean="0">
                <a:solidFill>
                  <a:srgbClr val="FFFFFF"/>
                </a:solidFill>
                <a:effectLst/>
              </a:rPr>
            </a:br>
            <a:r>
              <a:rPr lang="en-US" altLang="en-US" kern="0" dirty="0">
                <a:solidFill>
                  <a:srgbClr val="111111"/>
                </a:solidFill>
                <a:effectLst/>
                <a:latin typeface="Arial"/>
              </a:rPr>
              <a:t>Estimated </a:t>
            </a:r>
            <a:r>
              <a:rPr lang="en-US" altLang="en-US" kern="0" dirty="0" smtClean="0">
                <a:solidFill>
                  <a:srgbClr val="111111"/>
                </a:solidFill>
                <a:effectLst/>
                <a:latin typeface="Arial"/>
              </a:rPr>
              <a:t>Revenues </a:t>
            </a:r>
            <a:r>
              <a:rPr lang="en-US" altLang="en-US" kern="0" dirty="0">
                <a:solidFill>
                  <a:srgbClr val="111111"/>
                </a:solidFill>
                <a:effectLst/>
                <a:latin typeface="Arial"/>
              </a:rPr>
              <a:t>FY </a:t>
            </a:r>
            <a:r>
              <a:rPr lang="en-US" altLang="en-US" kern="0" dirty="0" smtClean="0">
                <a:solidFill>
                  <a:srgbClr val="111111"/>
                </a:solidFill>
                <a:effectLst/>
                <a:latin typeface="Arial"/>
              </a:rPr>
              <a:t>2018-19</a:t>
            </a:r>
          </a:p>
          <a:p>
            <a:pPr algn="ctr">
              <a:buNone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effectLst/>
                <a:latin typeface="Arial"/>
              </a:rPr>
              <a:t>By Fee Category</a:t>
            </a:r>
            <a:endParaRPr lang="en-US" altLang="en-US" sz="2000" kern="0" dirty="0">
              <a:solidFill>
                <a:schemeClr val="tx1"/>
              </a:solidFill>
              <a:effectLst/>
              <a:latin typeface="Arial"/>
            </a:endParaRPr>
          </a:p>
        </p:txBody>
      </p:sp>
      <p:graphicFrame>
        <p:nvGraphicFramePr>
          <p:cNvPr id="1401859" name="Group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979524758"/>
              </p:ext>
            </p:extLst>
          </p:nvPr>
        </p:nvGraphicFramePr>
        <p:xfrm>
          <a:off x="1676400" y="1751013"/>
          <a:ext cx="5791199" cy="4192589"/>
        </p:xfrm>
        <a:graphic>
          <a:graphicData uri="http://schemas.openxmlformats.org/drawingml/2006/table">
            <a:tbl>
              <a:tblPr/>
              <a:tblGrid>
                <a:gridCol w="2316482"/>
                <a:gridCol w="1388774"/>
                <a:gridCol w="2085943"/>
              </a:tblGrid>
              <a:tr h="620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Category</a:t>
                      </a:r>
                    </a:p>
                  </a:txBody>
                  <a:tcPr marT="45721" marB="45721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Count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Revenue Estimates by Fee Category</a:t>
                      </a:r>
                    </a:p>
                  </a:txBody>
                  <a:tcPr marT="45721" marB="4572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597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New Fee</a:t>
                      </a:r>
                    </a:p>
                  </a:txBody>
                  <a:tcPr marT="45721" marB="45721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85,058</a:t>
                      </a:r>
                    </a:p>
                  </a:txBody>
                  <a:tcPr marT="45721" marB="4572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5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Increases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36,245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5976">
                <a:tc>
                  <a:txBody>
                    <a:bodyPr/>
                    <a:lstStyle>
                      <a:lvl1pPr marL="381000" indent="-381000"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8001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219200" indent="-304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38300" indent="-266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95500" indent="-2667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527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30099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671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9243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CPI Increases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835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579,027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5976">
                <a:tc>
                  <a:txBody>
                    <a:bodyPr/>
                    <a:lstStyle>
                      <a:lvl1pPr marL="381000" indent="-381000"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8001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219200" indent="-304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38300" indent="-266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95500" indent="-2667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527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30099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671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9243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Decreases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(12,052)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5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Deletes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5976">
                <a:tc>
                  <a:txBody>
                    <a:bodyPr/>
                    <a:lstStyle>
                      <a:lvl1pPr marL="381000" indent="-381000"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8001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219200" indent="-304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38300" indent="-266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95500" indent="-2667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527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30099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671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9243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No Changes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1,453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3645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2,322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688,278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50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51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858" name="Rectangle 2"/>
          <p:cNvSpPr>
            <a:spLocks noChangeArrowheads="1"/>
          </p:cNvSpPr>
          <p:nvPr/>
        </p:nvSpPr>
        <p:spPr bwMode="auto">
          <a:xfrm>
            <a:off x="685800" y="381000"/>
            <a:ext cx="762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en-US" altLang="en-US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Citywide User Fees, Rates &amp; Charges </a:t>
            </a:r>
            <a:r>
              <a:rPr lang="en-US" altLang="en-US" sz="2800" dirty="0" smtClean="0">
                <a:effectLst/>
              </a:rPr>
              <a:t/>
            </a:r>
            <a:br>
              <a:rPr lang="en-US" altLang="en-US" sz="2800" dirty="0" smtClean="0">
                <a:effectLst/>
              </a:rPr>
            </a:br>
            <a:r>
              <a:rPr lang="en-US" altLang="en-US" kern="0" dirty="0">
                <a:solidFill>
                  <a:srgbClr val="111111"/>
                </a:solidFill>
                <a:effectLst/>
                <a:latin typeface="+mn-lt"/>
              </a:rPr>
              <a:t>Estimated </a:t>
            </a:r>
            <a:r>
              <a:rPr lang="en-US" altLang="en-US" kern="0" dirty="0" smtClean="0">
                <a:solidFill>
                  <a:srgbClr val="111111"/>
                </a:solidFill>
                <a:effectLst/>
                <a:latin typeface="+mn-lt"/>
              </a:rPr>
              <a:t>Revenues </a:t>
            </a:r>
            <a:r>
              <a:rPr lang="en-US" altLang="en-US" kern="0" dirty="0">
                <a:solidFill>
                  <a:srgbClr val="111111"/>
                </a:solidFill>
                <a:effectLst/>
                <a:latin typeface="+mn-lt"/>
              </a:rPr>
              <a:t>FY </a:t>
            </a:r>
            <a:r>
              <a:rPr lang="en-US" altLang="en-US" kern="0" dirty="0" smtClean="0">
                <a:solidFill>
                  <a:srgbClr val="111111"/>
                </a:solidFill>
                <a:effectLst/>
                <a:latin typeface="+mn-lt"/>
              </a:rPr>
              <a:t>2018-19</a:t>
            </a:r>
          </a:p>
          <a:p>
            <a:pPr algn="ctr">
              <a:buNone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effectLst/>
                <a:latin typeface="+mn-lt"/>
              </a:rPr>
              <a:t>By Fund Type</a:t>
            </a:r>
            <a:endParaRPr lang="en-US" altLang="en-US" sz="2000" kern="0" dirty="0"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1401859" name="Group 3"/>
          <p:cNvGraphicFramePr>
            <a:graphicFrameLocks noGrp="1"/>
          </p:cNvGraphicFramePr>
          <p:nvPr>
            <p:ph/>
          </p:nvPr>
        </p:nvGraphicFramePr>
        <p:xfrm>
          <a:off x="914400" y="2090738"/>
          <a:ext cx="7315199" cy="2176462"/>
        </p:xfrm>
        <a:graphic>
          <a:graphicData uri="http://schemas.openxmlformats.org/drawingml/2006/table">
            <a:tbl>
              <a:tblPr/>
              <a:tblGrid>
                <a:gridCol w="1981203"/>
                <a:gridCol w="1371599"/>
                <a:gridCol w="1336512"/>
                <a:gridCol w="1236742"/>
                <a:gridCol w="1389143"/>
              </a:tblGrid>
              <a:tr h="62794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</a:p>
                  </a:txBody>
                  <a:tcPr marT="45724" marB="45724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New Fees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Increases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Decreases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Estimated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Revenue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6012">
                <a:tc>
                  <a:txBody>
                    <a:bodyPr/>
                    <a:lstStyle/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General Fund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2,500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254,945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-           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257,445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6012">
                <a:tc>
                  <a:txBody>
                    <a:bodyPr/>
                    <a:lstStyle>
                      <a:lvl1pPr marL="381000" indent="-381000"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8001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219200" indent="-304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38300" indent="-266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95500" indent="-2667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527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30099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671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9243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Non-General Funds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82,558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360,327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(12,052)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430,833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36495">
                <a:tc>
                  <a:txBody>
                    <a:bodyPr/>
                    <a:lstStyle>
                      <a:lvl1pPr marL="381000" indent="-381000"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8001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219200" indent="-304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38300" indent="-266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95500" indent="-2667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527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30099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671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9243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85,058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615,272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(12,052)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688,278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 algn="r"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None/>
                <a:defRPr/>
              </a:pPr>
              <a:t>51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8656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buNone/>
              <a:defRPr/>
            </a:pPr>
            <a:r>
              <a:rPr lang="en-US" sz="3600" kern="0" dirty="0" smtClean="0">
                <a:solidFill>
                  <a:srgbClr val="0070C0"/>
                </a:solidFill>
                <a:effectLst/>
              </a:rPr>
              <a:t/>
            </a:r>
            <a:br>
              <a:rPr lang="en-US" sz="3600" kern="0" dirty="0" smtClean="0">
                <a:solidFill>
                  <a:srgbClr val="0070C0"/>
                </a:solidFill>
                <a:effectLst/>
              </a:rPr>
            </a:br>
            <a:r>
              <a:rPr lang="en-US" sz="3600" kern="0" dirty="0" smtClean="0">
                <a:solidFill>
                  <a:srgbClr val="0070C0"/>
                </a:solidFill>
                <a:effectLst/>
              </a:rPr>
              <a:t>Questions </a:t>
            </a:r>
            <a:br>
              <a:rPr lang="en-US" sz="3600" kern="0" dirty="0" smtClean="0">
                <a:solidFill>
                  <a:srgbClr val="0070C0"/>
                </a:solidFill>
                <a:effectLst/>
              </a:rPr>
            </a:br>
            <a:r>
              <a:rPr lang="en-US" sz="3600" kern="0" dirty="0" smtClean="0">
                <a:solidFill>
                  <a:srgbClr val="0070C0"/>
                </a:solidFill>
                <a:effectLst/>
              </a:rPr>
              <a:t>&amp;</a:t>
            </a:r>
            <a:br>
              <a:rPr lang="en-US" sz="3600" kern="0" dirty="0" smtClean="0">
                <a:solidFill>
                  <a:srgbClr val="0070C0"/>
                </a:solidFill>
                <a:effectLst/>
              </a:rPr>
            </a:br>
            <a:r>
              <a:rPr lang="en-US" sz="3600" kern="0" dirty="0" smtClean="0">
                <a:solidFill>
                  <a:srgbClr val="0070C0"/>
                </a:solidFill>
                <a:effectLst/>
              </a:rPr>
              <a:t> Comments</a:t>
            </a:r>
          </a:p>
        </p:txBody>
      </p:sp>
    </p:spTree>
    <p:extLst>
      <p:ext uri="{BB962C8B-B14F-4D97-AF65-F5344CB8AC3E}">
        <p14:creationId xmlns:p14="http://schemas.microsoft.com/office/powerpoint/2010/main" val="15535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04800" y="457200"/>
            <a:ext cx="853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ctr">
              <a:buNone/>
              <a:defRPr sz="2800">
                <a:solidFill>
                  <a:srgbClr val="0070C0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2pPr>
            <a:lvl3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3pPr>
            <a:lvl4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4pPr>
            <a:lvl5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9pPr>
          </a:lstStyle>
          <a:p>
            <a:r>
              <a:rPr lang="en-US" dirty="0" smtClean="0"/>
              <a:t>Follow-up </a:t>
            </a:r>
            <a:r>
              <a:rPr lang="en-US" dirty="0"/>
              <a:t>Items from Previous Study Sessions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04800" y="1219200"/>
            <a:ext cx="8610600" cy="50292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11111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  <a:defRPr/>
            </a:pPr>
            <a:r>
              <a:rPr lang="en-US" sz="2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Council has received or will </a:t>
            </a:r>
            <a:r>
              <a:rPr lang="en-US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 receiving information on </a:t>
            </a:r>
            <a:r>
              <a:rPr lang="en-US" sz="2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these follow-up items:</a:t>
            </a:r>
            <a:endParaRPr lang="en-US" sz="2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1543050" algn="l"/>
              </a:tabLst>
              <a:defRPr/>
            </a:pPr>
            <a:endParaRPr lang="en-US" sz="1900" kern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SzPct val="9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Vacancy data by </a:t>
            </a:r>
            <a:r>
              <a:rPr 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department</a:t>
            </a:r>
          </a:p>
          <a:p>
            <a:pPr marL="457200" lvl="1" indent="0">
              <a:lnSpc>
                <a:spcPct val="80000"/>
              </a:lnSpc>
              <a:buSzPct val="90000"/>
              <a:buNone/>
              <a:tabLst>
                <a:tab pos="1543050" algn="l"/>
              </a:tabLst>
              <a:defRPr/>
            </a:pPr>
            <a:endParaRPr lang="en-US" sz="20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Comparison of the FY 2018-19 General Fund </a:t>
            </a:r>
            <a:r>
              <a:rPr 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proposed budget 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FY 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2016-17 and FY 2017-18 </a:t>
            </a:r>
            <a:r>
              <a:rPr 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General Fund adopted budgets</a:t>
            </a:r>
          </a:p>
          <a:p>
            <a:pPr lvl="1">
              <a:lnSpc>
                <a:spcPct val="80000"/>
              </a:lnSpc>
              <a:buSzPct val="9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endParaRPr lang="en-US" sz="20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SzPct val="9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PERS Rates Stabilization Fund </a:t>
            </a:r>
            <a:r>
              <a:rPr 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performance </a:t>
            </a:r>
          </a:p>
          <a:p>
            <a:pPr lvl="2">
              <a:lnSpc>
                <a:spcPct val="80000"/>
              </a:lnSpc>
              <a:buSzPct val="90000"/>
              <a:buFont typeface="Arial" panose="020B0604020202020204" pitchFamily="34" charset="0"/>
              <a:buChar char="•"/>
              <a:tabLst>
                <a:tab pos="1543050" algn="l"/>
              </a:tabLst>
              <a:defRPr/>
            </a:pPr>
            <a:r>
              <a:rPr lang="en-US" sz="1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Submitted to Council on May 11, 2018</a:t>
            </a:r>
          </a:p>
          <a:p>
            <a:pPr lvl="1">
              <a:lnSpc>
                <a:spcPct val="80000"/>
              </a:lnSpc>
              <a:buSzPct val="9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endParaRPr lang="en-US" sz="20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SzPct val="9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GWP maintenance &amp; operation detail and rates 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tabLst>
                <a:tab pos="1543050" algn="l"/>
              </a:tabLst>
              <a:defRPr/>
            </a:pPr>
            <a:endParaRPr lang="en-US" sz="1900" kern="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algn="r">
              <a:buFont typeface="Wingdings" pitchFamily="2" charset="2"/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Font typeface="Wingdings" pitchFamily="2" charset="2"/>
                <a:buNone/>
                <a:defRPr/>
              </a:pPr>
              <a:t>53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4267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2"/>
          <p:cNvSpPr>
            <a:spLocks noChangeArrowheads="1"/>
          </p:cNvSpPr>
          <p:nvPr/>
        </p:nvSpPr>
        <p:spPr bwMode="auto">
          <a:xfrm>
            <a:off x="228600" y="2133600"/>
            <a:ext cx="86106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spcAft>
                <a:spcPct val="60000"/>
              </a:spcAft>
              <a:buFontTx/>
              <a:buNone/>
            </a:pPr>
            <a:r>
              <a:rPr lang="en-US" sz="3600" dirty="0" smtClean="0">
                <a:solidFill>
                  <a:srgbClr val="0070C0"/>
                </a:solidFill>
                <a:effectLst/>
                <a:latin typeface="Arial"/>
              </a:rPr>
              <a:t>Budget Adoption Calendar</a:t>
            </a:r>
          </a:p>
          <a:p>
            <a:pPr algn="ctr" eaLnBrk="1" hangingPunct="1">
              <a:spcAft>
                <a:spcPct val="60000"/>
              </a:spcAft>
              <a:buFontTx/>
              <a:buNone/>
            </a:pPr>
            <a:endParaRPr lang="en-US" sz="2800" dirty="0" smtClean="0">
              <a:solidFill>
                <a:srgbClr val="0070C0"/>
              </a:solidFill>
              <a:effectLst/>
              <a:latin typeface="Arial"/>
            </a:endParaRPr>
          </a:p>
          <a:p>
            <a:pPr algn="ctr" eaLnBrk="1" hangingPunct="1">
              <a:spcAft>
                <a:spcPct val="60000"/>
              </a:spcAft>
              <a:buFontTx/>
              <a:buNone/>
            </a:pPr>
            <a:endParaRPr lang="en-US" sz="3600" dirty="0">
              <a:solidFill>
                <a:srgbClr val="0070C0"/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695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solidFill>
                  <a:srgbClr val="0070C0"/>
                </a:solidFill>
                <a:effectLst/>
              </a:rPr>
              <a:t>FY </a:t>
            </a:r>
            <a:r>
              <a:rPr lang="en-US" sz="2800" dirty="0" smtClean="0">
                <a:solidFill>
                  <a:srgbClr val="0070C0"/>
                </a:solidFill>
                <a:effectLst/>
              </a:rPr>
              <a:t>2018-19 </a:t>
            </a:r>
            <a:r>
              <a:rPr lang="en-US" sz="2800" dirty="0">
                <a:solidFill>
                  <a:srgbClr val="0070C0"/>
                </a:solidFill>
                <a:effectLst/>
              </a:rPr>
              <a:t>Budget Adoption Calendar</a:t>
            </a:r>
            <a:endParaRPr lang="en-US" sz="2800" dirty="0" smtClean="0">
              <a:solidFill>
                <a:srgbClr val="0070C0"/>
              </a:solidFill>
              <a:effectLst/>
            </a:endParaRPr>
          </a:p>
        </p:txBody>
      </p:sp>
      <p:sp>
        <p:nvSpPr>
          <p:cNvPr id="122368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762000"/>
            <a:ext cx="8610600" cy="5791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543050" algn="l"/>
              </a:tabLst>
              <a:defRPr/>
            </a:pPr>
            <a:endParaRPr lang="en-US" sz="19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50000"/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sz="1900" dirty="0" smtClean="0"/>
              <a:t>May 1, Budget Study Session #1, 9:00 a.m.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1800" dirty="0"/>
              <a:t>Proposed General Fund Budget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1800" dirty="0"/>
              <a:t>Revenue Estimates &amp; Opportunities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1800" dirty="0"/>
              <a:t>Organizational Profile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1800" dirty="0"/>
              <a:t>Summary of All Funds by Type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1800" dirty="0"/>
              <a:t>Department </a:t>
            </a:r>
            <a:r>
              <a:rPr lang="en-US" sz="1800" dirty="0" smtClean="0"/>
              <a:t>Dashboards</a:t>
            </a: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SzPct val="150000"/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sz="1900" dirty="0" smtClean="0"/>
              <a:t>May 8, Budget Study Session #2, 10:00 a.m.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1800" dirty="0" smtClean="0"/>
              <a:t>GWP Public Benefits Charge Discussion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1800" dirty="0" smtClean="0"/>
              <a:t>Proposed Utility Rate Increases</a:t>
            </a: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SzPct val="150000"/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sz="1900" dirty="0"/>
              <a:t>May 15, Budget Study Session #3, 9:00 a.m.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Proposed Capital Improvement Projects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Citywide Fee Discussion</a:t>
            </a: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sz="1900" dirty="0" smtClean="0"/>
              <a:t>May </a:t>
            </a:r>
            <a:r>
              <a:rPr lang="en-US" sz="1900" dirty="0"/>
              <a:t>22, Budget Hearing, 6:00 p.m</a:t>
            </a:r>
            <a:r>
              <a:rPr lang="en-US" sz="1900" dirty="0" smtClean="0"/>
              <a:t>.</a:t>
            </a:r>
            <a:endParaRPr lang="en-US" sz="19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sz="1900" dirty="0"/>
              <a:t>June 5, Budget Adoption, 6:00 p.m.</a:t>
            </a:r>
          </a:p>
        </p:txBody>
      </p:sp>
    </p:spTree>
    <p:extLst>
      <p:ext uri="{BB962C8B-B14F-4D97-AF65-F5344CB8AC3E}">
        <p14:creationId xmlns:p14="http://schemas.microsoft.com/office/powerpoint/2010/main" val="347741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buNone/>
              <a:defRPr/>
            </a:pPr>
            <a:r>
              <a:rPr lang="en-US" sz="3600" kern="0" dirty="0" smtClean="0">
                <a:solidFill>
                  <a:srgbClr val="0070C0"/>
                </a:solidFill>
                <a:effectLst/>
              </a:rPr>
              <a:t/>
            </a:r>
            <a:br>
              <a:rPr lang="en-US" sz="3600" kern="0" dirty="0" smtClean="0">
                <a:solidFill>
                  <a:srgbClr val="0070C0"/>
                </a:solidFill>
                <a:effectLst/>
              </a:rPr>
            </a:br>
            <a:r>
              <a:rPr lang="en-US" sz="3600" kern="0" dirty="0" smtClean="0">
                <a:solidFill>
                  <a:srgbClr val="0070C0"/>
                </a:solidFill>
                <a:effectLst/>
              </a:rPr>
              <a:t>Questions </a:t>
            </a:r>
            <a:br>
              <a:rPr lang="en-US" sz="3600" kern="0" dirty="0" smtClean="0">
                <a:solidFill>
                  <a:srgbClr val="0070C0"/>
                </a:solidFill>
                <a:effectLst/>
              </a:rPr>
            </a:br>
            <a:r>
              <a:rPr lang="en-US" sz="3600" kern="0" dirty="0" smtClean="0">
                <a:solidFill>
                  <a:srgbClr val="0070C0"/>
                </a:solidFill>
                <a:effectLst/>
              </a:rPr>
              <a:t>&amp;</a:t>
            </a:r>
            <a:br>
              <a:rPr lang="en-US" sz="3600" kern="0" dirty="0" smtClean="0">
                <a:solidFill>
                  <a:srgbClr val="0070C0"/>
                </a:solidFill>
                <a:effectLst/>
              </a:rPr>
            </a:br>
            <a:r>
              <a:rPr lang="en-US" sz="3600" kern="0" dirty="0" smtClean="0">
                <a:solidFill>
                  <a:srgbClr val="0070C0"/>
                </a:solidFill>
                <a:effectLst/>
              </a:rPr>
              <a:t> Comments</a:t>
            </a:r>
          </a:p>
        </p:txBody>
      </p:sp>
    </p:spTree>
    <p:extLst>
      <p:ext uri="{BB962C8B-B14F-4D97-AF65-F5344CB8AC3E}">
        <p14:creationId xmlns:p14="http://schemas.microsoft.com/office/powerpoint/2010/main" val="240022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111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Projects with Multiple Funding Sources</a:t>
            </a:r>
            <a:r>
              <a:rPr lang="en-US" altLang="en-US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Summary by Project</a:t>
            </a:r>
            <a:r>
              <a:rPr lang="en-US" altLang="en-US" sz="2000" kern="0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kern="0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kern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</a:p>
        </p:txBody>
      </p:sp>
      <p:graphicFrame>
        <p:nvGraphicFramePr>
          <p:cNvPr id="4" name="Group 4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9720245"/>
              </p:ext>
            </p:extLst>
          </p:nvPr>
        </p:nvGraphicFramePr>
        <p:xfrm>
          <a:off x="152400" y="1036166"/>
          <a:ext cx="8915400" cy="4633080"/>
        </p:xfrm>
        <a:graphic>
          <a:graphicData uri="http://schemas.openxmlformats.org/drawingml/2006/table">
            <a:tbl>
              <a:tblPr/>
              <a:tblGrid>
                <a:gridCol w="4648200"/>
                <a:gridCol w="1447800"/>
                <a:gridCol w="1676400"/>
                <a:gridCol w="11430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 To Date Project Budget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 Budget 3/31/18*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FY 2018-19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GHS Tennis Court Renovation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CIP General Fund (Fund 401)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834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495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Parks Development Impact Fee Fund ( Fund 405)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344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1,184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   839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-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Glendale Police Department Museum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CIP General Fund (Fund 401)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42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22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-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CIP Reimbursement Fund (Fund 409)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205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6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 247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     22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Glendale Sub-Regional Traffic Management Center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CIP General Fund (Fund 401)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174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 172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CIP Reimbursement Fund (Fund 409)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522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522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 696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      694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611779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algn="r">
              <a:buFont typeface="Wingdings" pitchFamily="2" charset="2"/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Font typeface="Wingdings" pitchFamily="2" charset="2"/>
                <a:buNone/>
                <a:defRPr/>
              </a:pPr>
              <a:t>6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34202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111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Projects with Multiple Funding Sources</a:t>
            </a:r>
            <a:r>
              <a:rPr lang="en-US" altLang="en-US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Summary by Project</a:t>
            </a:r>
            <a:r>
              <a:rPr lang="en-US" altLang="en-US" sz="2000" kern="0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kern="0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kern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</a:p>
        </p:txBody>
      </p:sp>
      <p:graphicFrame>
        <p:nvGraphicFramePr>
          <p:cNvPr id="4" name="Group 4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9417614"/>
              </p:ext>
            </p:extLst>
          </p:nvPr>
        </p:nvGraphicFramePr>
        <p:xfrm>
          <a:off x="152400" y="1036166"/>
          <a:ext cx="8839200" cy="4633080"/>
        </p:xfrm>
        <a:graphic>
          <a:graphicData uri="http://schemas.openxmlformats.org/drawingml/2006/table">
            <a:tbl>
              <a:tblPr/>
              <a:tblGrid>
                <a:gridCol w="4499956"/>
                <a:gridCol w="1446414"/>
                <a:gridCol w="1687484"/>
                <a:gridCol w="1205346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 To Date Project Budget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 Budget 3/31/18*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FY 2018-19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Glorietta Park Lighting &amp; Irrigation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CIP General Fund (Fund 401)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650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     5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Recreation Fund (Fund 501)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 710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        41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Grandview / Sonora RR Crossing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Special Grants Fund (Fund 252)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2,107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   41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Measure R Regional Fund (Fund 255)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4,550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393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6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6,657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      434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Jail Security System Upgrade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CIP General Fund (Fund 401)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450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450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Police Special Grant Fund (Fund 261)**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500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     500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477000"/>
            <a:ext cx="5105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  Remaining budget assumes all current encumbrances will be expensed by 6/30/18</a:t>
            </a:r>
          </a:p>
          <a:p>
            <a:pPr>
              <a:buNone/>
            </a:pPr>
            <a:r>
              <a:rPr lang="en-US" sz="1000" dirty="0">
                <a:solidFill>
                  <a:srgbClr val="0070C0"/>
                </a:solidFill>
                <a:effectLst/>
              </a:rPr>
              <a:t>** Non-CIP Fund</a:t>
            </a:r>
          </a:p>
          <a:p>
            <a:pPr>
              <a:buNone/>
            </a:pP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algn="r">
              <a:buFont typeface="Wingdings" pitchFamily="2" charset="2"/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Font typeface="Wingdings" pitchFamily="2" charset="2"/>
                <a:buNone/>
                <a:defRPr/>
              </a:pPr>
              <a:t>7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51788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111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Projects with Multiple Funding Sources</a:t>
            </a:r>
            <a:r>
              <a:rPr lang="en-US" altLang="en-US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Summary by Project</a:t>
            </a:r>
            <a:r>
              <a:rPr lang="en-US" altLang="en-US" sz="2000" kern="0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kern="0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kern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</a:p>
        </p:txBody>
      </p:sp>
      <p:graphicFrame>
        <p:nvGraphicFramePr>
          <p:cNvPr id="4" name="Group 4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7315011"/>
              </p:ext>
            </p:extLst>
          </p:nvPr>
        </p:nvGraphicFramePr>
        <p:xfrm>
          <a:off x="152400" y="914400"/>
          <a:ext cx="8839200" cy="5395300"/>
        </p:xfrm>
        <a:graphic>
          <a:graphicData uri="http://schemas.openxmlformats.org/drawingml/2006/table">
            <a:tbl>
              <a:tblPr/>
              <a:tblGrid>
                <a:gridCol w="4499956"/>
                <a:gridCol w="1446414"/>
                <a:gridCol w="1687484"/>
                <a:gridCol w="1205346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 To Date Project Budget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 Budget 3/31/18*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FY 2018-19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New Telephone System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Electric Depreciation Fund (Fund 583)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     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342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Water Depreciation Fund (Fund 593)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108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    -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         -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450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Ocean View Blvd. Rehabilitation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Measure R Regional Fund (Fund 255)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$             1,000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$                       69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marT="45712" marB="4571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State Gas Tax Fund (Fund 402)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$             1,200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      73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Pacific Park Playground/ Pool Shade Structure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CIP General Fund (Fund 401)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122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122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CDBG Fund (Fund 201)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154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154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6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$                276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    276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38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Pacific Park Splash Pad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2F7FC7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2F7FC7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6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CDBG Fund (Fund 201)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370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370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67350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Recreation Fund (Fund 501)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6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$                734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    734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-9525" y="6477000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  Remaining budget assumes all current encumbrances will be expensed by 6/30/18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algn="r">
              <a:buFont typeface="Wingdings" pitchFamily="2" charset="2"/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Font typeface="Wingdings" pitchFamily="2" charset="2"/>
                <a:buNone/>
                <a:defRPr/>
              </a:pPr>
              <a:t>8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45558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111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Projects with Multiple Funding Sources</a:t>
            </a:r>
            <a:r>
              <a:rPr lang="en-US" altLang="en-US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kern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Summary by Project</a:t>
            </a:r>
            <a:r>
              <a:rPr lang="en-US" altLang="en-US" sz="2000" kern="0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kern="0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400" kern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(In Thousands)</a:t>
            </a:r>
          </a:p>
        </p:txBody>
      </p:sp>
      <p:graphicFrame>
        <p:nvGraphicFramePr>
          <p:cNvPr id="4" name="Group 4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2347191"/>
              </p:ext>
            </p:extLst>
          </p:nvPr>
        </p:nvGraphicFramePr>
        <p:xfrm>
          <a:off x="152400" y="990600"/>
          <a:ext cx="8839200" cy="5395062"/>
        </p:xfrm>
        <a:graphic>
          <a:graphicData uri="http://schemas.openxmlformats.org/drawingml/2006/table">
            <a:tbl>
              <a:tblPr/>
              <a:tblGrid>
                <a:gridCol w="4499956"/>
                <a:gridCol w="1446414"/>
                <a:gridCol w="1687484"/>
                <a:gridCol w="1205346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 To Date Project Budget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 Budget 3/31/18*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FY 2018-19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Pennsylvania Rehabilitation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State Gas Tax Fund (Fund 402)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$                 130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$                          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marT="45712" marB="4571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CIP Reimbursement Fund (Fund 409)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166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296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       47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Perkins Tenant Improvements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Electric Depreciation Fund (Fund 583)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995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      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Water Depreciation Fund (Fund 593)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281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78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1,276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       78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Perkins Water Feature Renovation</a:t>
                      </a: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Electric Depreciation Fund (Fund 583)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304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 107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Water Depreciation Fund (Fund 593)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86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7" marB="45737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4224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 390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      173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6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Regional Arterial Traffic Performance Meas. System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6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Measure R Regional Fund (Fund 255)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100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 100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66"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CIP Reimbursement Fund (Fund 409)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531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531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33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631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     631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2F7FC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-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611779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rgbClr val="0070C0"/>
                </a:solidFill>
                <a:effectLst/>
              </a:rPr>
              <a:t>* Remaining budget assumes all current encumbrances will be expensed by 6/30/18</a:t>
            </a:r>
            <a:endParaRPr lang="en-US" sz="1000" dirty="0">
              <a:solidFill>
                <a:srgbClr val="0070C0"/>
              </a:solidFill>
              <a:effectLst/>
            </a:endParaRP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pPr algn="r">
              <a:buFont typeface="Wingdings" pitchFamily="2" charset="2"/>
              <a:buNone/>
              <a:defRPr/>
            </a:pPr>
            <a:r>
              <a:rPr lang="en-US" sz="1600" dirty="0" smtClean="0">
                <a:solidFill>
                  <a:schemeClr val="tx1"/>
                </a:solidFill>
                <a:effectLst/>
              </a:rPr>
              <a:t>Slide </a:t>
            </a:r>
            <a:fld id="{E0CFD87F-0353-40F2-BDE8-022005F15CC6}" type="slidenum">
              <a:rPr lang="en-US" sz="1600" smtClean="0">
                <a:solidFill>
                  <a:schemeClr val="tx1"/>
                </a:solidFill>
                <a:effectLst/>
              </a:rPr>
              <a:pPr algn="r">
                <a:buFont typeface="Wingdings" pitchFamily="2" charset="2"/>
                <a:buNone/>
                <a:defRPr/>
              </a:pPr>
              <a:t>9</a:t>
            </a:fld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977151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venir LT Std 65 Medium"/>
        <a:ea typeface=""/>
        <a:cs typeface=""/>
      </a:majorFont>
      <a:minorFont>
        <a:latin typeface="Avenir LT Std 45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venir LT Std 65 Medium"/>
        <a:ea typeface=""/>
        <a:cs typeface=""/>
      </a:majorFont>
      <a:minorFont>
        <a:latin typeface="Avenir LT Std 45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venir LT Std 65 Medium"/>
        <a:ea typeface=""/>
        <a:cs typeface=""/>
      </a:majorFont>
      <a:minorFont>
        <a:latin typeface="Avenir LT Std 45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venir LT Std 65 Medium"/>
        <a:ea typeface=""/>
        <a:cs typeface=""/>
      </a:majorFont>
      <a:minorFont>
        <a:latin typeface="Avenir LT Std 45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29439</TotalTime>
  <Words>5480</Words>
  <Application>Microsoft Office PowerPoint</Application>
  <PresentationFormat>On-screen Show (4:3)</PresentationFormat>
  <Paragraphs>1845</Paragraphs>
  <Slides>56</Slides>
  <Notes>44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1" baseType="lpstr">
      <vt:lpstr>Custom Design</vt:lpstr>
      <vt:lpstr>1_Custom Design</vt:lpstr>
      <vt:lpstr>2_Custom Design</vt:lpstr>
      <vt:lpstr>3_Custom Design</vt:lpstr>
      <vt:lpstr>Microsoft Excel 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Projects with Single Funding Source Project Summary by Fund (In Thousands)</vt:lpstr>
      <vt:lpstr>Projects with Single Funding Source Project Summary by Fund (In Thousands)</vt:lpstr>
      <vt:lpstr>Projects with Single Funding Source Project Summary by Fund (In Thousands)</vt:lpstr>
      <vt:lpstr>Projects with Single Funding Source Project Summary by Fund (In Thousands)</vt:lpstr>
      <vt:lpstr>Projects with Single Funding Source Project Summary by Fund (In Thousands)</vt:lpstr>
      <vt:lpstr>Projects with Single Funding Source Project Summary by Fund (In Thousands)</vt:lpstr>
      <vt:lpstr>Projects with Single Funding Source Project Summary by Fund (In Thousands)</vt:lpstr>
      <vt:lpstr>Projects with Single Funding Source Project Summary by Fund (In Thousands)</vt:lpstr>
      <vt:lpstr>Projects with Single Funding Source Project Summary by Fund (In Thousands)</vt:lpstr>
      <vt:lpstr>PowerPoint Presentation</vt:lpstr>
      <vt:lpstr>Projects with Single Funding Source Project Summary by Fund (In Thousands)</vt:lpstr>
      <vt:lpstr>Projects with Single Funding Source Project Summary by Fund (In Thousands)</vt:lpstr>
      <vt:lpstr>Projects with Single Funding Source Project Summary by Fund (In Thousands)</vt:lpstr>
      <vt:lpstr>Projects with Single Funding Source Project Summary by Fund (In Thousands)</vt:lpstr>
      <vt:lpstr>Projects with Single Funding Source Project Summary by Fund (In Thousands)</vt:lpstr>
      <vt:lpstr>Projects with Single Funding Source Project Summary by Fund (In Thousands)</vt:lpstr>
      <vt:lpstr>Projects with Single Funding Source Project Summary by Fund (In Thousands)</vt:lpstr>
      <vt:lpstr>FY 2018-19 Capital Improvement Program Recap (In Thousands)</vt:lpstr>
      <vt:lpstr>PowerPoint Presentation</vt:lpstr>
      <vt:lpstr>Citywide User Fees, Fines, Rates &amp; Charges Fee Setting Guidance</vt:lpstr>
      <vt:lpstr>Citywide User Fees, Fines, Rates &amp; Charges Fee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Citywide User Fees, Fines, Rates &amp; Charges CPI Increases to Existing Fees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FY 2018-19 Budget Adoption Calendar</vt:lpstr>
      <vt:lpstr>PowerPoint Presentation</vt:lpstr>
    </vt:vector>
  </TitlesOfParts>
  <Company>CITY OF GLENDALE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Study Session 2009-10</dc:title>
  <dc:creator>Budget</dc:creator>
  <cp:lastModifiedBy>Isayan, Adrine</cp:lastModifiedBy>
  <cp:revision>2176</cp:revision>
  <cp:lastPrinted>2018-05-15T14:18:49Z</cp:lastPrinted>
  <dcterms:created xsi:type="dcterms:W3CDTF">2009-04-29T22:49:38Z</dcterms:created>
  <dcterms:modified xsi:type="dcterms:W3CDTF">2018-05-16T17:47:30Z</dcterms:modified>
</cp:coreProperties>
</file>