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notesSlides/notesSlide4.xml" ContentType="application/vnd.openxmlformats-officedocument.presentationml.notesSl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notesSlides/notesSlide6.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7.xml" ContentType="application/vnd.openxmlformats-officedocument.presentationml.notesSlide+xml"/>
  <Override PartName="/ppt/theme/themeOverride16.xml" ContentType="application/vnd.openxmlformats-officedocument.themeOverride+xml"/>
  <Override PartName="/ppt/notesSlides/notesSlide8.xml" ContentType="application/vnd.openxmlformats-officedocument.presentationml.notesSlide+xml"/>
  <Override PartName="/ppt/theme/themeOverride17.xml" ContentType="application/vnd.openxmlformats-officedocument.themeOverride+xml"/>
  <Override PartName="/ppt/notesSlides/notesSlide9.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10.xml" ContentType="application/vnd.openxmlformats-officedocument.presentationml.notesSlide+xml"/>
  <Override PartName="/ppt/theme/themeOverride24.xml" ContentType="application/vnd.openxmlformats-officedocument.themeOverride+xml"/>
  <Override PartName="/ppt/notesSlides/notesSlide11.xml" ContentType="application/vnd.openxmlformats-officedocument.presentationml.notesSl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notesSlides/notesSlide13.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notesSlides/notesSlide14.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15.xml" ContentType="application/vnd.openxmlformats-officedocument.presentationml.notesSlide+xml"/>
  <Override PartName="/ppt/theme/themeOverride40.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261" r:id="rId3"/>
    <p:sldId id="308" r:id="rId4"/>
    <p:sldId id="323" r:id="rId5"/>
    <p:sldId id="324" r:id="rId6"/>
    <p:sldId id="325" r:id="rId7"/>
    <p:sldId id="326" r:id="rId8"/>
    <p:sldId id="263" r:id="rId9"/>
    <p:sldId id="265" r:id="rId10"/>
    <p:sldId id="298" r:id="rId11"/>
    <p:sldId id="309" r:id="rId12"/>
    <p:sldId id="288" r:id="rId13"/>
    <p:sldId id="289" r:id="rId14"/>
    <p:sldId id="290" r:id="rId15"/>
    <p:sldId id="291" r:id="rId16"/>
    <p:sldId id="292" r:id="rId17"/>
    <p:sldId id="293" r:id="rId18"/>
    <p:sldId id="294" r:id="rId19"/>
    <p:sldId id="295" r:id="rId20"/>
    <p:sldId id="296" r:id="rId21"/>
    <p:sldId id="299" r:id="rId22"/>
    <p:sldId id="300" r:id="rId23"/>
    <p:sldId id="301" r:id="rId24"/>
    <p:sldId id="310" r:id="rId25"/>
    <p:sldId id="306" r:id="rId26"/>
    <p:sldId id="267" r:id="rId27"/>
    <p:sldId id="268" r:id="rId28"/>
    <p:sldId id="269" r:id="rId29"/>
    <p:sldId id="270" r:id="rId30"/>
    <p:sldId id="280" r:id="rId31"/>
    <p:sldId id="281" r:id="rId32"/>
    <p:sldId id="282" r:id="rId33"/>
    <p:sldId id="284" r:id="rId34"/>
    <p:sldId id="327" r:id="rId35"/>
    <p:sldId id="311" r:id="rId36"/>
    <p:sldId id="307" r:id="rId37"/>
    <p:sldId id="277" r:id="rId38"/>
    <p:sldId id="278" r:id="rId39"/>
    <p:sldId id="315" r:id="rId40"/>
    <p:sldId id="322" r:id="rId41"/>
    <p:sldId id="262" r:id="rId42"/>
    <p:sldId id="321" r:id="rId43"/>
    <p:sldId id="317" r:id="rId44"/>
    <p:sldId id="316" r:id="rId45"/>
    <p:sldId id="258" r:id="rId4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9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6457" autoAdjust="0"/>
  </p:normalViewPr>
  <p:slideViewPr>
    <p:cSldViewPr snapToGrid="0" snapToObjects="1">
      <p:cViewPr>
        <p:scale>
          <a:sx n="100" d="100"/>
          <a:sy n="100" d="100"/>
        </p:scale>
        <p:origin x="-2208"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482BD1D-9C16-4551-82F0-3BD503055DC8}" type="datetimeFigureOut">
              <a:rPr lang="en-US" smtClean="0"/>
              <a:t>5/14/2019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C0653CB-C47C-4BA7-BA09-D2E042D75845}" type="slidenum">
              <a:rPr lang="en-US" smtClean="0"/>
              <a:t>‹#›</a:t>
            </a:fld>
            <a:endParaRPr lang="en-US" dirty="0"/>
          </a:p>
        </p:txBody>
      </p:sp>
    </p:spTree>
    <p:extLst>
      <p:ext uri="{BB962C8B-B14F-4D97-AF65-F5344CB8AC3E}">
        <p14:creationId xmlns:p14="http://schemas.microsoft.com/office/powerpoint/2010/main" val="32991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F34CF4ED-58EF-4567-9093-8F815361D7E8}" type="datetimeFigureOut">
              <a:rPr lang="en-US" smtClean="0"/>
              <a:t>5/14/2019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3322A451-938E-4C7F-BE60-7A98C9569F58}" type="slidenum">
              <a:rPr lang="en-US" smtClean="0"/>
              <a:t>‹#›</a:t>
            </a:fld>
            <a:endParaRPr lang="en-US" dirty="0"/>
          </a:p>
        </p:txBody>
      </p:sp>
    </p:spTree>
    <p:extLst>
      <p:ext uri="{BB962C8B-B14F-4D97-AF65-F5344CB8AC3E}">
        <p14:creationId xmlns:p14="http://schemas.microsoft.com/office/powerpoint/2010/main" val="330522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2A451-938E-4C7F-BE60-7A98C9569F58}" type="slidenum">
              <a:rPr lang="en-US" smtClean="0"/>
              <a:t>1</a:t>
            </a:fld>
            <a:endParaRPr lang="en-US" dirty="0"/>
          </a:p>
        </p:txBody>
      </p:sp>
    </p:spTree>
    <p:extLst>
      <p:ext uri="{BB962C8B-B14F-4D97-AF65-F5344CB8AC3E}">
        <p14:creationId xmlns:p14="http://schemas.microsoft.com/office/powerpoint/2010/main" val="90407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30CACB4-5F6D-4FC3-B70F-1380305D3F0F}" type="slidenum">
              <a:rPr lang="en-US" smtClean="0"/>
              <a:t>26</a:t>
            </a:fld>
            <a:endParaRPr lang="en-US" dirty="0"/>
          </a:p>
        </p:txBody>
      </p:sp>
    </p:spTree>
    <p:extLst>
      <p:ext uri="{BB962C8B-B14F-4D97-AF65-F5344CB8AC3E}">
        <p14:creationId xmlns:p14="http://schemas.microsoft.com/office/powerpoint/2010/main" val="380813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smtClean="0"/>
          </a:p>
        </p:txBody>
      </p:sp>
      <p:sp>
        <p:nvSpPr>
          <p:cNvPr id="4" name="Slide Number Placeholder 3"/>
          <p:cNvSpPr>
            <a:spLocks noGrp="1"/>
          </p:cNvSpPr>
          <p:nvPr>
            <p:ph type="sldNum" sz="quarter" idx="10"/>
          </p:nvPr>
        </p:nvSpPr>
        <p:spPr/>
        <p:txBody>
          <a:bodyPr/>
          <a:lstStyle/>
          <a:p>
            <a:fld id="{230CACB4-5F6D-4FC3-B70F-1380305D3F0F}" type="slidenum">
              <a:rPr lang="en-US" smtClean="0"/>
              <a:t>27</a:t>
            </a:fld>
            <a:endParaRPr lang="en-US" dirty="0"/>
          </a:p>
        </p:txBody>
      </p:sp>
    </p:spTree>
    <p:extLst>
      <p:ext uri="{BB962C8B-B14F-4D97-AF65-F5344CB8AC3E}">
        <p14:creationId xmlns:p14="http://schemas.microsoft.com/office/powerpoint/2010/main" val="380813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30CACB4-5F6D-4FC3-B70F-1380305D3F0F}" type="slidenum">
              <a:rPr lang="en-US" smtClean="0"/>
              <a:t>28</a:t>
            </a:fld>
            <a:endParaRPr lang="en-US" dirty="0"/>
          </a:p>
        </p:txBody>
      </p:sp>
    </p:spTree>
    <p:extLst>
      <p:ext uri="{BB962C8B-B14F-4D97-AF65-F5344CB8AC3E}">
        <p14:creationId xmlns:p14="http://schemas.microsoft.com/office/powerpoint/2010/main" val="380813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smtClean="0"/>
          </a:p>
        </p:txBody>
      </p:sp>
      <p:sp>
        <p:nvSpPr>
          <p:cNvPr id="4" name="Slide Number Placeholder 3"/>
          <p:cNvSpPr>
            <a:spLocks noGrp="1"/>
          </p:cNvSpPr>
          <p:nvPr>
            <p:ph type="sldNum" sz="quarter" idx="10"/>
          </p:nvPr>
        </p:nvSpPr>
        <p:spPr/>
        <p:txBody>
          <a:bodyPr/>
          <a:lstStyle/>
          <a:p>
            <a:fld id="{230CACB4-5F6D-4FC3-B70F-1380305D3F0F}" type="slidenum">
              <a:rPr lang="en-US" smtClean="0"/>
              <a:t>29</a:t>
            </a:fld>
            <a:endParaRPr lang="en-US" dirty="0"/>
          </a:p>
        </p:txBody>
      </p:sp>
    </p:spTree>
    <p:extLst>
      <p:ext uri="{BB962C8B-B14F-4D97-AF65-F5344CB8AC3E}">
        <p14:creationId xmlns:p14="http://schemas.microsoft.com/office/powerpoint/2010/main" val="380813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8F99BE-80FE-4BF6-9246-66EB6CB3B119}" type="slidenum">
              <a:rPr lang="en-US" smtClean="0"/>
              <a:t>39</a:t>
            </a:fld>
            <a:endParaRPr lang="en-US" dirty="0"/>
          </a:p>
        </p:txBody>
      </p:sp>
    </p:spTree>
    <p:extLst>
      <p:ext uri="{BB962C8B-B14F-4D97-AF65-F5344CB8AC3E}">
        <p14:creationId xmlns:p14="http://schemas.microsoft.com/office/powerpoint/2010/main" val="422580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43</a:t>
            </a:fld>
            <a:endParaRPr lang="en-US" dirty="0"/>
          </a:p>
        </p:txBody>
      </p:sp>
      <p:sp>
        <p:nvSpPr>
          <p:cNvPr id="5" name="Footer Placeholder 4"/>
          <p:cNvSpPr>
            <a:spLocks noGrp="1"/>
          </p:cNvSpPr>
          <p:nvPr>
            <p:ph type="ftr" sz="quarter" idx="11"/>
          </p:nvPr>
        </p:nvSpPr>
        <p:spPr/>
        <p:txBody>
          <a:bodyPr/>
          <a:lstStyle/>
          <a:p>
            <a:pPr>
              <a:defRPr/>
            </a:pPr>
            <a:r>
              <a:rPr lang="en-US" dirty="0" smtClean="0"/>
              <a:t>May 7, 2019</a:t>
            </a:r>
            <a:endParaRPr lang="en-US" dirty="0"/>
          </a:p>
        </p:txBody>
      </p:sp>
      <p:sp>
        <p:nvSpPr>
          <p:cNvPr id="6" name="Header Placeholder 5"/>
          <p:cNvSpPr>
            <a:spLocks noGrp="1"/>
          </p:cNvSpPr>
          <p:nvPr>
            <p:ph type="hdr" sz="quarter" idx="12"/>
          </p:nvPr>
        </p:nvSpPr>
        <p:spPr/>
        <p:txBody>
          <a:bodyPr/>
          <a:lstStyle/>
          <a:p>
            <a:r>
              <a:rPr lang="en-US" dirty="0" smtClean="0"/>
              <a:t>FY 2019-20 Study Session #2</a:t>
            </a:r>
            <a:endParaRPr lang="en-US" dirty="0"/>
          </a:p>
        </p:txBody>
      </p:sp>
    </p:spTree>
    <p:extLst>
      <p:ext uri="{BB962C8B-B14F-4D97-AF65-F5344CB8AC3E}">
        <p14:creationId xmlns:p14="http://schemas.microsoft.com/office/powerpoint/2010/main" val="242132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dirty="0" smtClean="0"/>
              <a:t>May 7, 2019</a:t>
            </a:r>
            <a:endParaRPr lang="en-US" dirty="0"/>
          </a:p>
        </p:txBody>
      </p:sp>
      <p:sp>
        <p:nvSpPr>
          <p:cNvPr id="6" name="Header Placeholder 5"/>
          <p:cNvSpPr>
            <a:spLocks noGrp="1"/>
          </p:cNvSpPr>
          <p:nvPr>
            <p:ph type="hdr" sz="quarter" idx="12"/>
          </p:nvPr>
        </p:nvSpPr>
        <p:spPr/>
        <p:txBody>
          <a:bodyPr/>
          <a:lstStyle/>
          <a:p>
            <a:r>
              <a:rPr lang="en-US" dirty="0" smtClean="0"/>
              <a:t>FY 2019-20 Study Session #2</a:t>
            </a:r>
            <a:endParaRPr lang="en-US" dirty="0"/>
          </a:p>
        </p:txBody>
      </p:sp>
    </p:spTree>
    <p:extLst>
      <p:ext uri="{BB962C8B-B14F-4D97-AF65-F5344CB8AC3E}">
        <p14:creationId xmlns:p14="http://schemas.microsoft.com/office/powerpoint/2010/main" val="133154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2A451-938E-4C7F-BE60-7A98C9569F58}" type="slidenum">
              <a:rPr lang="en-US" smtClean="0"/>
              <a:t>2</a:t>
            </a:fld>
            <a:endParaRPr lang="en-US" dirty="0"/>
          </a:p>
        </p:txBody>
      </p:sp>
    </p:spTree>
    <p:extLst>
      <p:ext uri="{BB962C8B-B14F-4D97-AF65-F5344CB8AC3E}">
        <p14:creationId xmlns:p14="http://schemas.microsoft.com/office/powerpoint/2010/main" val="176189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F99BE-80FE-4BF6-9246-66EB6CB3B119}" type="slidenum">
              <a:rPr lang="en-US" smtClean="0"/>
              <a:t>13</a:t>
            </a:fld>
            <a:endParaRPr lang="en-US" dirty="0"/>
          </a:p>
        </p:txBody>
      </p:sp>
    </p:spTree>
    <p:extLst>
      <p:ext uri="{BB962C8B-B14F-4D97-AF65-F5344CB8AC3E}">
        <p14:creationId xmlns:p14="http://schemas.microsoft.com/office/powerpoint/2010/main" val="330893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F99BE-80FE-4BF6-9246-66EB6CB3B119}" type="slidenum">
              <a:rPr lang="en-US" smtClean="0"/>
              <a:t>14</a:t>
            </a:fld>
            <a:endParaRPr lang="en-US" dirty="0"/>
          </a:p>
        </p:txBody>
      </p:sp>
    </p:spTree>
    <p:extLst>
      <p:ext uri="{BB962C8B-B14F-4D97-AF65-F5344CB8AC3E}">
        <p14:creationId xmlns:p14="http://schemas.microsoft.com/office/powerpoint/2010/main" val="59820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endParaRPr lang="en-US" dirty="0" smtClean="0"/>
          </a:p>
        </p:txBody>
      </p:sp>
      <p:sp>
        <p:nvSpPr>
          <p:cNvPr id="4" name="Slide Number Placeholder 3"/>
          <p:cNvSpPr>
            <a:spLocks noGrp="1"/>
          </p:cNvSpPr>
          <p:nvPr>
            <p:ph type="sldNum" sz="quarter" idx="10"/>
          </p:nvPr>
        </p:nvSpPr>
        <p:spPr/>
        <p:txBody>
          <a:bodyPr/>
          <a:lstStyle/>
          <a:p>
            <a:fld id="{E68F99BE-80FE-4BF6-9246-66EB6CB3B119}" type="slidenum">
              <a:rPr lang="en-US" smtClean="0"/>
              <a:t>15</a:t>
            </a:fld>
            <a:endParaRPr lang="en-US" dirty="0"/>
          </a:p>
        </p:txBody>
      </p:sp>
    </p:spTree>
    <p:extLst>
      <p:ext uri="{BB962C8B-B14F-4D97-AF65-F5344CB8AC3E}">
        <p14:creationId xmlns:p14="http://schemas.microsoft.com/office/powerpoint/2010/main" val="11375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F99BE-80FE-4BF6-9246-66EB6CB3B119}" type="slidenum">
              <a:rPr lang="en-US" smtClean="0"/>
              <a:t>16</a:t>
            </a:fld>
            <a:endParaRPr lang="en-US" dirty="0"/>
          </a:p>
        </p:txBody>
      </p:sp>
    </p:spTree>
    <p:extLst>
      <p:ext uri="{BB962C8B-B14F-4D97-AF65-F5344CB8AC3E}">
        <p14:creationId xmlns:p14="http://schemas.microsoft.com/office/powerpoint/2010/main" val="271442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F99BE-80FE-4BF6-9246-66EB6CB3B119}" type="slidenum">
              <a:rPr lang="en-US" smtClean="0"/>
              <a:t>18</a:t>
            </a:fld>
            <a:endParaRPr lang="en-US" dirty="0"/>
          </a:p>
        </p:txBody>
      </p:sp>
    </p:spTree>
    <p:extLst>
      <p:ext uri="{BB962C8B-B14F-4D97-AF65-F5344CB8AC3E}">
        <p14:creationId xmlns:p14="http://schemas.microsoft.com/office/powerpoint/2010/main" val="90084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F99BE-80FE-4BF6-9246-66EB6CB3B119}" type="slidenum">
              <a:rPr lang="en-US" smtClean="0"/>
              <a:t>19</a:t>
            </a:fld>
            <a:endParaRPr lang="en-US" dirty="0"/>
          </a:p>
        </p:txBody>
      </p:sp>
    </p:spTree>
    <p:extLst>
      <p:ext uri="{BB962C8B-B14F-4D97-AF65-F5344CB8AC3E}">
        <p14:creationId xmlns:p14="http://schemas.microsoft.com/office/powerpoint/2010/main" val="90084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8F99BE-80FE-4BF6-9246-66EB6CB3B119}" type="slidenum">
              <a:rPr lang="en-US" smtClean="0"/>
              <a:t>20</a:t>
            </a:fld>
            <a:endParaRPr lang="en-US" dirty="0"/>
          </a:p>
        </p:txBody>
      </p:sp>
    </p:spTree>
    <p:extLst>
      <p:ext uri="{BB962C8B-B14F-4D97-AF65-F5344CB8AC3E}">
        <p14:creationId xmlns:p14="http://schemas.microsoft.com/office/powerpoint/2010/main" val="422580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FBC26-B589-4F4A-A812-BC89742498AA}"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25898265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341C-361D-43EB-9E3A-0B36A295BE48}"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216083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EFF56-E6E5-467A-9AF5-FB48C1440FEC}"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222899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A4757-8A25-41EF-B8B3-CC65CC08B14F}"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146816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61ACC-9018-44F7-9C4F-7E1B120BC3C9}"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3189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60157-C0DF-4E5F-868D-B8AFDE2EA2F4}" type="datetime1">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107067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E77DA6-AC86-4912-B5FF-AB098BB9F313}" type="datetime1">
              <a:rPr lang="en-US" smtClean="0"/>
              <a:t>5/14/2019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134092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A3712-3F71-4409-9AFA-4A8B15D06623}" type="datetime1">
              <a:rPr lang="en-US" smtClean="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185354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A2727-887E-42AE-9C97-968F377D393E}" type="datetime1">
              <a:rPr lang="en-US" smtClean="0"/>
              <a:t>5/14/2019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55305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B787E-56B6-4C5A-BF27-0EFBB35405EA}" type="datetime1">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76344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61D3F-51AA-4AC8-B2F0-C738F0B9DA19}" type="datetime1">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CD5DE-1B3B-DB4E-A3CA-FF4EF6D55D86}" type="slidenum">
              <a:rPr lang="en-US" smtClean="0"/>
              <a:t>‹#›</a:t>
            </a:fld>
            <a:endParaRPr lang="en-US" dirty="0"/>
          </a:p>
        </p:txBody>
      </p:sp>
    </p:spTree>
    <p:extLst>
      <p:ext uri="{BB962C8B-B14F-4D97-AF65-F5344CB8AC3E}">
        <p14:creationId xmlns:p14="http://schemas.microsoft.com/office/powerpoint/2010/main" val="390405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EA2E7-F7C4-4D6C-B351-C7A5A3D1117E}" type="datetime1">
              <a:rPr lang="en-US" smtClean="0"/>
              <a:t>5/14/2019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CD5DE-1B3B-DB4E-A3CA-FF4EF6D55D86}" type="slidenum">
              <a:rPr lang="en-US" smtClean="0"/>
              <a:t>‹#›</a:t>
            </a:fld>
            <a:endParaRPr lang="en-US" dirty="0"/>
          </a:p>
        </p:txBody>
      </p:sp>
    </p:spTree>
    <p:extLst>
      <p:ext uri="{BB962C8B-B14F-4D97-AF65-F5344CB8AC3E}">
        <p14:creationId xmlns:p14="http://schemas.microsoft.com/office/powerpoint/2010/main" val="276139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4.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3314862"/>
            <a:ext cx="7772400" cy="986172"/>
          </a:xfrm>
        </p:spPr>
        <p:txBody>
          <a:bodyPr>
            <a:noAutofit/>
          </a:bodyPr>
          <a:lstStyle/>
          <a:p>
            <a:r>
              <a:rPr lang="en-US" sz="4000" dirty="0">
                <a:solidFill>
                  <a:srgbClr val="111111"/>
                </a:solidFill>
              </a:rPr>
              <a:t>City of </a:t>
            </a:r>
            <a:r>
              <a:rPr lang="en-US" sz="4000" dirty="0" smtClean="0">
                <a:solidFill>
                  <a:srgbClr val="111111"/>
                </a:solidFill>
              </a:rPr>
              <a:t>Glendale</a:t>
            </a:r>
            <a:r>
              <a:rPr lang="en-US" sz="4000" dirty="0" smtClean="0">
                <a:cs typeface="Avenir Heavy"/>
              </a:rPr>
              <a:t/>
            </a:r>
            <a:br>
              <a:rPr lang="en-US" sz="4000" dirty="0" smtClean="0">
                <a:cs typeface="Avenir Heavy"/>
              </a:rPr>
            </a:br>
            <a:r>
              <a:rPr lang="en-US" sz="3600" i="1" dirty="0">
                <a:solidFill>
                  <a:srgbClr val="0070C0"/>
                </a:solidFill>
              </a:rPr>
              <a:t>Budget Study Session </a:t>
            </a:r>
            <a:r>
              <a:rPr lang="en-US" sz="3600" i="1" dirty="0" smtClean="0">
                <a:solidFill>
                  <a:srgbClr val="0070C0"/>
                </a:solidFill>
              </a:rPr>
              <a:t>#</a:t>
            </a:r>
            <a:r>
              <a:rPr lang="en-US" sz="3600" i="1" dirty="0">
                <a:solidFill>
                  <a:srgbClr val="0070C0"/>
                </a:solidFill>
              </a:rPr>
              <a:t>3</a:t>
            </a:r>
            <a:endParaRPr lang="en-US" sz="3600" i="1" dirty="0">
              <a:solidFill>
                <a:schemeClr val="accent1">
                  <a:lumMod val="75000"/>
                </a:schemeClr>
              </a:solidFill>
              <a:cs typeface="Avenir Heavy"/>
            </a:endParaRPr>
          </a:p>
        </p:txBody>
      </p:sp>
      <p:sp>
        <p:nvSpPr>
          <p:cNvPr id="6" name="Subtitle 5"/>
          <p:cNvSpPr>
            <a:spLocks noGrp="1"/>
          </p:cNvSpPr>
          <p:nvPr>
            <p:ph type="subTitle" idx="1"/>
          </p:nvPr>
        </p:nvSpPr>
        <p:spPr>
          <a:xfrm>
            <a:off x="1378576" y="4306826"/>
            <a:ext cx="6400800" cy="1036541"/>
          </a:xfrm>
        </p:spPr>
        <p:txBody>
          <a:bodyPr>
            <a:normAutofit/>
          </a:bodyPr>
          <a:lstStyle/>
          <a:p>
            <a:r>
              <a:rPr lang="en-US" dirty="0" smtClean="0">
                <a:solidFill>
                  <a:schemeClr val="tx1">
                    <a:lumMod val="85000"/>
                    <a:lumOff val="15000"/>
                  </a:schemeClr>
                </a:solidFill>
                <a:latin typeface="Avenir Book"/>
                <a:cs typeface="Avenir Book"/>
              </a:rPr>
              <a:t>May 14, 2019</a:t>
            </a:r>
            <a:endParaRPr lang="en-US" dirty="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3008907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406330"/>
            <a:ext cx="7772400" cy="986172"/>
          </a:xfrm>
        </p:spPr>
        <p:txBody>
          <a:bodyPr>
            <a:normAutofit/>
          </a:bodyPr>
          <a:lstStyle/>
          <a:p>
            <a:r>
              <a:rPr lang="en-US" dirty="0" smtClean="0">
                <a:solidFill>
                  <a:srgbClr val="0070C0"/>
                </a:solidFill>
                <a:cs typeface="Avenir Heavy"/>
              </a:rPr>
              <a:t>Menu of Options</a:t>
            </a:r>
            <a:endParaRPr lang="en-US" sz="3600" i="1" dirty="0">
              <a:latin typeface="Avenir Heavy"/>
              <a:cs typeface="Avenir Heavy"/>
            </a:endParaRPr>
          </a:p>
        </p:txBody>
      </p:sp>
    </p:spTree>
    <p:extLst>
      <p:ext uri="{BB962C8B-B14F-4D97-AF65-F5344CB8AC3E}">
        <p14:creationId xmlns:p14="http://schemas.microsoft.com/office/powerpoint/2010/main" val="921896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406330"/>
            <a:ext cx="7772400" cy="986172"/>
          </a:xfrm>
        </p:spPr>
        <p:txBody>
          <a:bodyPr>
            <a:normAutofit/>
          </a:bodyPr>
          <a:lstStyle/>
          <a:p>
            <a:r>
              <a:rPr lang="en-US" dirty="0" smtClean="0">
                <a:solidFill>
                  <a:srgbClr val="0070C0"/>
                </a:solidFill>
                <a:cs typeface="Avenir Heavy"/>
              </a:rPr>
              <a:t>Housing</a:t>
            </a:r>
            <a:endParaRPr lang="en-US" sz="3600" i="1" dirty="0">
              <a:latin typeface="Avenir Heavy"/>
              <a:cs typeface="Avenir Heavy"/>
            </a:endParaRPr>
          </a:p>
        </p:txBody>
      </p:sp>
    </p:spTree>
    <p:extLst>
      <p:ext uri="{BB962C8B-B14F-4D97-AF65-F5344CB8AC3E}">
        <p14:creationId xmlns:p14="http://schemas.microsoft.com/office/powerpoint/2010/main" val="379295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97" y="1528671"/>
            <a:ext cx="8574657" cy="4130257"/>
          </a:xfrm>
        </p:spPr>
        <p:txBody>
          <a:bodyPr>
            <a:normAutofit/>
          </a:bodyPr>
          <a:lstStyle/>
          <a:p>
            <a:pPr>
              <a:buFont typeface="Arial" panose="020B0604020202020204" pitchFamily="34" charset="0"/>
              <a:buChar char="•"/>
            </a:pPr>
            <a:r>
              <a:rPr lang="en-US" sz="2400" dirty="0" smtClean="0">
                <a:latin typeface="+mj-lt"/>
                <a:cs typeface="Avenir Book"/>
              </a:rPr>
              <a:t>Affordable Housing Development</a:t>
            </a:r>
          </a:p>
          <a:p>
            <a:pPr marL="0" indent="0">
              <a:buNone/>
            </a:pPr>
            <a:endParaRPr lang="en-US" sz="2400" dirty="0" smtClean="0">
              <a:latin typeface="+mj-lt"/>
              <a:cs typeface="Avenir Book"/>
            </a:endParaRPr>
          </a:p>
          <a:p>
            <a:pPr>
              <a:buFont typeface="Arial" panose="020B0604020202020204" pitchFamily="34" charset="0"/>
              <a:buChar char="•"/>
            </a:pPr>
            <a:r>
              <a:rPr lang="en-US" sz="2400" dirty="0" smtClean="0">
                <a:latin typeface="+mj-lt"/>
                <a:cs typeface="Avenir Book"/>
              </a:rPr>
              <a:t>Rental Rights Program</a:t>
            </a:r>
          </a:p>
          <a:p>
            <a:pPr marL="0" indent="0">
              <a:buNone/>
            </a:pPr>
            <a:endParaRPr lang="en-US" sz="2400" dirty="0" smtClean="0">
              <a:latin typeface="+mj-lt"/>
              <a:cs typeface="Avenir Book"/>
            </a:endParaRPr>
          </a:p>
          <a:p>
            <a:pPr>
              <a:buFont typeface="Arial" panose="020B0604020202020204" pitchFamily="34" charset="0"/>
              <a:buChar char="•"/>
            </a:pPr>
            <a:r>
              <a:rPr lang="en-US" sz="2400" dirty="0" smtClean="0">
                <a:latin typeface="+mj-lt"/>
                <a:cs typeface="Avenir Book"/>
              </a:rPr>
              <a:t>Monthly Housing Rental Subsidy Program</a:t>
            </a:r>
          </a:p>
          <a:p>
            <a:pPr marL="0" indent="0">
              <a:buNone/>
            </a:pPr>
            <a:endParaRPr lang="en-US" sz="2400" dirty="0" smtClean="0">
              <a:latin typeface="+mj-lt"/>
              <a:cs typeface="Avenir Book"/>
            </a:endParaRPr>
          </a:p>
          <a:p>
            <a:pPr>
              <a:buFont typeface="Arial" panose="020B0604020202020204" pitchFamily="34" charset="0"/>
              <a:buChar char="•"/>
            </a:pPr>
            <a:r>
              <a:rPr lang="en-US" sz="2400" dirty="0" smtClean="0">
                <a:latin typeface="+mj-lt"/>
                <a:cs typeface="Avenir Book"/>
              </a:rPr>
              <a:t>First Time Home Buyer Program</a:t>
            </a:r>
          </a:p>
        </p:txBody>
      </p:sp>
      <p:sp>
        <p:nvSpPr>
          <p:cNvPr id="7" name="Title 1"/>
          <p:cNvSpPr>
            <a:spLocks noGrp="1"/>
          </p:cNvSpPr>
          <p:nvPr>
            <p:ph type="title"/>
          </p:nvPr>
        </p:nvSpPr>
        <p:spPr>
          <a:xfrm>
            <a:off x="462896" y="385671"/>
            <a:ext cx="8229600"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400" dirty="0">
                <a:solidFill>
                  <a:schemeClr val="tx1">
                    <a:lumMod val="75000"/>
                    <a:lumOff val="25000"/>
                  </a:schemeClr>
                </a:solidFill>
                <a:latin typeface="Avenir Black"/>
                <a:cs typeface="Avenir Black"/>
              </a:rPr>
              <a:t/>
            </a:r>
            <a:br>
              <a:rPr lang="en-US" sz="2400" dirty="0">
                <a:solidFill>
                  <a:schemeClr val="tx1">
                    <a:lumMod val="75000"/>
                    <a:lumOff val="25000"/>
                  </a:schemeClr>
                </a:solidFill>
                <a:latin typeface="Avenir Black"/>
                <a:cs typeface="Avenir Black"/>
              </a:rPr>
            </a:br>
            <a:endParaRPr lang="en-US" sz="2400" dirty="0">
              <a:solidFill>
                <a:schemeClr val="tx1">
                  <a:lumMod val="75000"/>
                  <a:lumOff val="25000"/>
                </a:schemeClr>
              </a:solidFill>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12</a:t>
            </a:fld>
            <a:endParaRPr lang="en-US" sz="1200" dirty="0"/>
          </a:p>
        </p:txBody>
      </p:sp>
    </p:spTree>
    <p:extLst>
      <p:ext uri="{BB962C8B-B14F-4D97-AF65-F5344CB8AC3E}">
        <p14:creationId xmlns:p14="http://schemas.microsoft.com/office/powerpoint/2010/main" val="826843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377" y="228600"/>
            <a:ext cx="8439565"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a:cs typeface="Avenir Black"/>
              </a:rPr>
              <a:t>Affordable Housing </a:t>
            </a:r>
            <a:r>
              <a:rPr lang="en-US" sz="2700" dirty="0" smtClean="0">
                <a:cs typeface="Avenir Black"/>
              </a:rPr>
              <a:t>Development (1 of 3)</a:t>
            </a:r>
            <a:r>
              <a:rPr lang="en-US" sz="2400" dirty="0">
                <a:solidFill>
                  <a:schemeClr val="tx1">
                    <a:lumMod val="75000"/>
                    <a:lumOff val="25000"/>
                  </a:schemeClr>
                </a:solidFill>
                <a:latin typeface="Avenir Black"/>
                <a:cs typeface="Avenir Black"/>
              </a:rPr>
              <a:t/>
            </a:r>
            <a:br>
              <a:rPr lang="en-US" sz="2400" dirty="0">
                <a:solidFill>
                  <a:schemeClr val="tx1">
                    <a:lumMod val="75000"/>
                    <a:lumOff val="25000"/>
                  </a:schemeClr>
                </a:solidFill>
                <a:latin typeface="Avenir Black"/>
                <a:cs typeface="Avenir Black"/>
              </a:rPr>
            </a:br>
            <a:endParaRPr lang="en-US" sz="2400" dirty="0">
              <a:solidFill>
                <a:schemeClr val="tx1">
                  <a:lumMod val="75000"/>
                  <a:lumOff val="25000"/>
                </a:schemeClr>
              </a:solidFill>
              <a:latin typeface="Avenir Black"/>
              <a:cs typeface="Avenir Black"/>
            </a:endParaRPr>
          </a:p>
        </p:txBody>
      </p:sp>
      <p:sp>
        <p:nvSpPr>
          <p:cNvPr id="3" name="Content Placeholder 2"/>
          <p:cNvSpPr>
            <a:spLocks noGrp="1"/>
          </p:cNvSpPr>
          <p:nvPr>
            <p:ph idx="1"/>
          </p:nvPr>
        </p:nvSpPr>
        <p:spPr>
          <a:xfrm>
            <a:off x="419760" y="1268084"/>
            <a:ext cx="8353310" cy="5400136"/>
          </a:xfrm>
        </p:spPr>
        <p:txBody>
          <a:bodyPr>
            <a:normAutofit/>
          </a:bodyPr>
          <a:lstStyle/>
          <a:p>
            <a:pPr>
              <a:spcAft>
                <a:spcPts val="600"/>
              </a:spcAft>
              <a:buFont typeface="Arial" panose="020B0604020202020204" pitchFamily="34" charset="0"/>
              <a:buChar char="•"/>
            </a:pPr>
            <a:r>
              <a:rPr lang="en-US" sz="2200" dirty="0" smtClean="0">
                <a:latin typeface="+mj-lt"/>
                <a:cs typeface="Avenir Book"/>
              </a:rPr>
              <a:t>Development of new construction affordable housing </a:t>
            </a:r>
          </a:p>
          <a:p>
            <a:pPr>
              <a:spcAft>
                <a:spcPts val="600"/>
              </a:spcAft>
              <a:buFont typeface="Arial" panose="020B0604020202020204" pitchFamily="34" charset="0"/>
              <a:buChar char="•"/>
            </a:pPr>
            <a:r>
              <a:rPr lang="en-US" sz="2200" dirty="0" smtClean="0">
                <a:latin typeface="+mj-lt"/>
                <a:cs typeface="Avenir Book"/>
              </a:rPr>
              <a:t>Two methods: Land Acquisition &amp; Gap Financing</a:t>
            </a:r>
          </a:p>
          <a:p>
            <a:pPr>
              <a:spcAft>
                <a:spcPts val="600"/>
              </a:spcAft>
              <a:buFont typeface="Arial" panose="020B0604020202020204" pitchFamily="34" charset="0"/>
              <a:buChar char="•"/>
            </a:pPr>
            <a:r>
              <a:rPr lang="en-US" sz="2200" dirty="0" smtClean="0">
                <a:latin typeface="+mj-lt"/>
                <a:cs typeface="Avenir Book"/>
              </a:rPr>
              <a:t>Two projects currently under construction</a:t>
            </a:r>
          </a:p>
          <a:p>
            <a:pPr defTabSz="168275">
              <a:spcAft>
                <a:spcPts val="600"/>
              </a:spcAft>
              <a:buFont typeface="Arial" panose="020B0604020202020204" pitchFamily="34" charset="0"/>
              <a:buChar char="•"/>
              <a:tabLst>
                <a:tab pos="914400" algn="l"/>
                <a:tab pos="1082675" algn="l"/>
              </a:tabLst>
            </a:pPr>
            <a:r>
              <a:rPr lang="en-US" sz="2200" dirty="0" smtClean="0">
                <a:latin typeface="+mj-lt"/>
                <a:cs typeface="Avenir Book"/>
              </a:rPr>
              <a:t>Staff and Housing Authority actively pursuing land acquisition 		   opportunities for future projects:</a:t>
            </a:r>
          </a:p>
          <a:p>
            <a:pPr lvl="1" defTabSz="168275">
              <a:spcAft>
                <a:spcPts val="600"/>
              </a:spcAft>
              <a:buFont typeface="Wingdings" panose="05000000000000000000" pitchFamily="2" charset="2"/>
              <a:buChar char="§"/>
              <a:tabLst>
                <a:tab pos="914400" algn="l"/>
                <a:tab pos="1082675" algn="l"/>
              </a:tabLst>
            </a:pPr>
            <a:r>
              <a:rPr lang="en-US" sz="2200" dirty="0" smtClean="0">
                <a:latin typeface="+mj-lt"/>
                <a:cs typeface="Avenir Book"/>
              </a:rPr>
              <a:t>New Construction</a:t>
            </a:r>
          </a:p>
          <a:p>
            <a:pPr lvl="1" defTabSz="168275">
              <a:spcAft>
                <a:spcPts val="600"/>
              </a:spcAft>
              <a:buFont typeface="Wingdings" panose="05000000000000000000" pitchFamily="2" charset="2"/>
              <a:buChar char="§"/>
              <a:tabLst>
                <a:tab pos="914400" algn="l"/>
                <a:tab pos="1082675" algn="l"/>
              </a:tabLst>
            </a:pPr>
            <a:r>
              <a:rPr lang="en-US" sz="2200" dirty="0" smtClean="0">
                <a:latin typeface="+mj-lt"/>
                <a:cs typeface="Avenir Book"/>
              </a:rPr>
              <a:t>Acquisition/Rehab</a:t>
            </a:r>
            <a:endParaRPr lang="en-US" sz="2200" dirty="0">
              <a:latin typeface="+mj-lt"/>
              <a:cs typeface="Avenir Book"/>
            </a:endParaRPr>
          </a:p>
          <a:p>
            <a:pPr defTabSz="168275">
              <a:spcAft>
                <a:spcPts val="600"/>
              </a:spcAft>
              <a:buFont typeface="Arial" panose="020B0604020202020204" pitchFamily="34" charset="0"/>
              <a:buChar char="•"/>
              <a:tabLst>
                <a:tab pos="914400" algn="l"/>
                <a:tab pos="1082675" algn="l"/>
              </a:tabLst>
            </a:pPr>
            <a:r>
              <a:rPr lang="en-US" sz="2200" dirty="0" smtClean="0">
                <a:latin typeface="+mj-lt"/>
                <a:cs typeface="Avenir Book"/>
              </a:rPr>
              <a:t>Currently in active negotiations on one land acquisition</a:t>
            </a:r>
          </a:p>
          <a:p>
            <a:pPr defTabSz="168275">
              <a:spcAft>
                <a:spcPts val="600"/>
              </a:spcAft>
              <a:buFont typeface="Arial" panose="020B0604020202020204" pitchFamily="34" charset="0"/>
              <a:buChar char="•"/>
              <a:tabLst>
                <a:tab pos="914400" algn="l"/>
                <a:tab pos="1082675" algn="l"/>
              </a:tabLst>
            </a:pPr>
            <a:r>
              <a:rPr lang="en-US" sz="2200" dirty="0" smtClean="0">
                <a:latin typeface="+mj-lt"/>
                <a:cs typeface="Avenir Book"/>
              </a:rPr>
              <a:t>Identifying and pursuing other sites</a:t>
            </a:r>
          </a:p>
          <a:p>
            <a:pPr defTabSz="168275">
              <a:spcAft>
                <a:spcPts val="600"/>
              </a:spcAft>
              <a:buFont typeface="Arial" panose="020B0604020202020204" pitchFamily="34" charset="0"/>
              <a:buChar char="•"/>
              <a:tabLst>
                <a:tab pos="914400" algn="l"/>
                <a:tab pos="1082675" algn="l"/>
              </a:tabLst>
            </a:pPr>
            <a:r>
              <a:rPr lang="en-US" sz="2200" dirty="0" smtClean="0">
                <a:latin typeface="+mj-lt"/>
                <a:cs typeface="Avenir Book"/>
              </a:rPr>
              <a:t>Staffing: No changes for FY 2019-20</a:t>
            </a:r>
          </a:p>
          <a:p>
            <a:pPr marL="1087438" lvl="1" indent="-630238">
              <a:buNone/>
              <a:tabLst>
                <a:tab pos="914400" algn="l"/>
              </a:tabLst>
            </a:pPr>
            <a:endParaRPr lang="en-US" sz="2200" dirty="0" smtClean="0">
              <a:solidFill>
                <a:schemeClr val="tx1">
                  <a:lumMod val="65000"/>
                  <a:lumOff val="35000"/>
                </a:schemeClr>
              </a:solidFill>
              <a:latin typeface="Avenir Book"/>
              <a:cs typeface="Avenir Book"/>
            </a:endParaRPr>
          </a:p>
          <a:p>
            <a:pPr marL="457200" lvl="1" indent="0">
              <a:buNone/>
            </a:pPr>
            <a:endParaRPr lang="en-US" sz="2200" dirty="0" smtClean="0">
              <a:solidFill>
                <a:schemeClr val="tx1">
                  <a:lumMod val="65000"/>
                  <a:lumOff val="35000"/>
                </a:schemeClr>
              </a:solidFill>
              <a:latin typeface="Avenir Book"/>
              <a:cs typeface="Avenir Boo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13</a:t>
            </a:fld>
            <a:endParaRPr lang="en-US" sz="1200" dirty="0"/>
          </a:p>
        </p:txBody>
      </p:sp>
    </p:spTree>
    <p:extLst>
      <p:ext uri="{BB962C8B-B14F-4D97-AF65-F5344CB8AC3E}">
        <p14:creationId xmlns:p14="http://schemas.microsoft.com/office/powerpoint/2010/main" val="2248663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98" y="1538556"/>
            <a:ext cx="8393502" cy="4819112"/>
          </a:xfrm>
        </p:spPr>
        <p:txBody>
          <a:bodyPr>
            <a:normAutofit fontScale="85000" lnSpcReduction="20000"/>
          </a:bodyPr>
          <a:lstStyle/>
          <a:p>
            <a:pPr>
              <a:buFont typeface="Arial" panose="020B0604020202020204" pitchFamily="34" charset="0"/>
              <a:buChar char="•"/>
            </a:pPr>
            <a:r>
              <a:rPr lang="en-US" sz="2800" dirty="0" smtClean="0">
                <a:latin typeface="+mj-lt"/>
                <a:cs typeface="Avenir Book"/>
              </a:rPr>
              <a:t>Status of affordable housing funds for development </a:t>
            </a:r>
            <a:r>
              <a:rPr lang="en-US" sz="3600" dirty="0" smtClean="0">
                <a:latin typeface="+mj-lt"/>
                <a:cs typeface="Avenir Book"/>
              </a:rPr>
              <a:t>	</a:t>
            </a:r>
          </a:p>
          <a:p>
            <a:pPr marL="457200" lvl="1" indent="0">
              <a:buNone/>
            </a:pPr>
            <a:r>
              <a:rPr lang="en-US" sz="2000" dirty="0">
                <a:cs typeface="Avenir Book"/>
              </a:rPr>
              <a:t>	</a:t>
            </a:r>
            <a:r>
              <a:rPr lang="en-US" sz="2000" dirty="0" smtClean="0">
                <a:cs typeface="Avenir Book"/>
              </a:rPr>
              <a:t>	</a:t>
            </a:r>
          </a:p>
          <a:p>
            <a:pPr marL="457200" lvl="1" indent="0">
              <a:buNone/>
            </a:pPr>
            <a:endParaRPr lang="en-US" sz="2000" dirty="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marL="457200" lvl="1" indent="0">
              <a:buNone/>
            </a:pPr>
            <a:endParaRPr lang="en-US" sz="2000" dirty="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marL="457200" lvl="1" indent="0">
              <a:buNone/>
            </a:pPr>
            <a:endParaRPr lang="en-US" sz="2000" dirty="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marL="457200" lvl="1" indent="0">
              <a:buNone/>
            </a:pPr>
            <a:endParaRPr lang="en-US" sz="2000" dirty="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marL="457200" lvl="1" indent="0">
              <a:buNone/>
            </a:pPr>
            <a:endParaRPr lang="en-US" sz="2000" dirty="0" smtClean="0">
              <a:solidFill>
                <a:schemeClr val="tx1">
                  <a:lumMod val="65000"/>
                  <a:lumOff val="35000"/>
                </a:schemeClr>
              </a:solidFill>
              <a:cs typeface="Avenir Book"/>
            </a:endParaRPr>
          </a:p>
          <a:p>
            <a:pPr>
              <a:buFont typeface="Arial" panose="020B0604020202020204" pitchFamily="34" charset="0"/>
              <a:buChar char="•"/>
            </a:pPr>
            <a:r>
              <a:rPr lang="en-US" sz="2800" dirty="0" smtClean="0">
                <a:latin typeface="+mj-lt"/>
                <a:cs typeface="Avenir Book"/>
              </a:rPr>
              <a:t>SB 532 ($27M) if passed, not available until 2020</a:t>
            </a:r>
          </a:p>
          <a:p>
            <a:pPr lvl="1">
              <a:buFont typeface="Arial" panose="020B0604020202020204" pitchFamily="34" charset="0"/>
              <a:buChar char="•"/>
            </a:pPr>
            <a:endParaRPr lang="en-US" sz="2000" dirty="0">
              <a:solidFill>
                <a:schemeClr val="tx1">
                  <a:lumMod val="65000"/>
                  <a:lumOff val="35000"/>
                </a:schemeClr>
              </a:solidFill>
              <a:cs typeface="Avenir Book"/>
            </a:endParaRPr>
          </a:p>
          <a:p>
            <a:pPr lvl="1">
              <a:buFont typeface="Arial" panose="020B0604020202020204" pitchFamily="34" charset="0"/>
              <a:buChar char="•"/>
            </a:pPr>
            <a:endParaRPr lang="en-US" sz="2000" dirty="0" smtClean="0">
              <a:solidFill>
                <a:schemeClr val="tx1">
                  <a:lumMod val="65000"/>
                  <a:lumOff val="35000"/>
                </a:schemeClr>
              </a:solidFill>
              <a:cs typeface="Avenir Book"/>
            </a:endParaRPr>
          </a:p>
          <a:p>
            <a:pPr marL="457200" lvl="1" indent="0">
              <a:buNone/>
            </a:pPr>
            <a:r>
              <a:rPr lang="en-US" sz="2000" dirty="0" smtClean="0">
                <a:solidFill>
                  <a:schemeClr val="tx1">
                    <a:lumMod val="65000"/>
                    <a:lumOff val="35000"/>
                  </a:schemeClr>
                </a:solidFill>
                <a:cs typeface="Avenir Book"/>
              </a:rPr>
              <a:t>	</a:t>
            </a:r>
          </a:p>
        </p:txBody>
      </p:sp>
      <p:sp>
        <p:nvSpPr>
          <p:cNvPr id="4" name="TextBox 3"/>
          <p:cNvSpPr txBox="1"/>
          <p:nvPr/>
        </p:nvSpPr>
        <p:spPr>
          <a:xfrm>
            <a:off x="457200" y="6550223"/>
            <a:ext cx="4218318" cy="307777"/>
          </a:xfrm>
          <a:prstGeom prst="rect">
            <a:avLst/>
          </a:prstGeom>
          <a:noFill/>
        </p:spPr>
        <p:txBody>
          <a:bodyPr wrap="square" rtlCol="0">
            <a:spAutoFit/>
          </a:bodyPr>
          <a:lstStyle/>
          <a:p>
            <a:r>
              <a:rPr lang="en-US" sz="1400" dirty="0" smtClean="0"/>
              <a:t>*Subject to pending acquisition</a:t>
            </a:r>
            <a:endParaRPr lang="en-US" sz="1400" dirty="0"/>
          </a:p>
        </p:txBody>
      </p:sp>
      <p:graphicFrame>
        <p:nvGraphicFramePr>
          <p:cNvPr id="11" name="Table 10"/>
          <p:cNvGraphicFramePr>
            <a:graphicFrameLocks noGrp="1"/>
          </p:cNvGraphicFramePr>
          <p:nvPr>
            <p:extLst>
              <p:ext uri="{D42A27DB-BD31-4B8C-83A1-F6EECF244321}">
                <p14:modId xmlns:p14="http://schemas.microsoft.com/office/powerpoint/2010/main" val="1276965749"/>
              </p:ext>
            </p:extLst>
          </p:nvPr>
        </p:nvGraphicFramePr>
        <p:xfrm>
          <a:off x="1526873" y="2242867"/>
          <a:ext cx="6003987" cy="2116860"/>
        </p:xfrm>
        <a:graphic>
          <a:graphicData uri="http://schemas.openxmlformats.org/drawingml/2006/table">
            <a:tbl>
              <a:tblPr>
                <a:tableStyleId>{5C22544A-7EE6-4342-B048-85BDC9FD1C3A}</a:tableStyleId>
              </a:tblPr>
              <a:tblGrid>
                <a:gridCol w="3916395">
                  <a:extLst>
                    <a:ext uri="{9D8B030D-6E8A-4147-A177-3AD203B41FA5}">
                      <a16:colId xmlns:a16="http://schemas.microsoft.com/office/drawing/2014/main" xmlns="" val="20000"/>
                    </a:ext>
                  </a:extLst>
                </a:gridCol>
                <a:gridCol w="2087592">
                  <a:extLst>
                    <a:ext uri="{9D8B030D-6E8A-4147-A177-3AD203B41FA5}">
                      <a16:colId xmlns:a16="http://schemas.microsoft.com/office/drawing/2014/main" xmlns="" val="20001"/>
                    </a:ext>
                  </a:extLst>
                </a:gridCol>
              </a:tblGrid>
              <a:tr h="231762">
                <a:tc>
                  <a:txBody>
                    <a:bodyPr/>
                    <a:lstStyle/>
                    <a:p>
                      <a:r>
                        <a:rPr lang="en-US" sz="1600" dirty="0" smtClean="0">
                          <a:solidFill>
                            <a:schemeClr val="tx1"/>
                          </a:solidFill>
                        </a:rPr>
                        <a:t>Affordable Housing Trust Fund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sz="1600" dirty="0" smtClean="0">
                          <a:solidFill>
                            <a:schemeClr val="tx1"/>
                          </a:solidFill>
                        </a:rPr>
                        <a:t>   $      2.5  Million</a:t>
                      </a:r>
                      <a:endParaRPr lang="en-US" sz="16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0"/>
                  </a:ext>
                </a:extLst>
              </a:tr>
              <a:tr h="37652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Low Moderate Income Housing Asset Fund</a:t>
                      </a:r>
                      <a:endParaRPr lang="en-US" sz="1600" dirty="0" smtClean="0">
                        <a:solidFill>
                          <a:schemeClr val="tx1"/>
                        </a:solidFill>
                        <a:cs typeface="Avenir Book"/>
                      </a:endParaRPr>
                    </a:p>
                  </a:txBody>
                  <a:tcPr>
                    <a:lnL w="12700" cap="flat" cmpd="sng" algn="ctr">
                      <a:solidFill>
                        <a:schemeClr val="tx1"/>
                      </a:solidFill>
                      <a:prstDash val="solid"/>
                      <a:round/>
                      <a:headEnd type="none" w="med" len="med"/>
                      <a:tailEnd type="none" w="med" len="med"/>
                    </a:lnL>
                    <a:noFill/>
                  </a:tcPr>
                </a:tc>
                <a:tc>
                  <a:txBody>
                    <a:bodyPr/>
                    <a:lstStyle/>
                    <a:p>
                      <a:r>
                        <a:rPr lang="en-US" sz="1600" dirty="0" smtClean="0">
                          <a:solidFill>
                            <a:schemeClr val="tx1"/>
                          </a:solidFill>
                        </a:rPr>
                        <a:t>           7.5</a:t>
                      </a:r>
                      <a:endParaRPr lang="en-US" sz="16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1"/>
                  </a:ext>
                </a:extLst>
              </a:tr>
              <a:tr h="33231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2011 Housing Bonds</a:t>
                      </a:r>
                      <a:endParaRPr lang="en-US" sz="1600" dirty="0" smtClean="0">
                        <a:solidFill>
                          <a:schemeClr val="tx1"/>
                        </a:solidFill>
                        <a:cs typeface="Avenir Book"/>
                      </a:endParaRPr>
                    </a:p>
                  </a:txBody>
                  <a:tcPr>
                    <a:lnL w="12700" cap="flat" cmpd="sng" algn="ctr">
                      <a:solidFill>
                        <a:schemeClr val="tx1"/>
                      </a:solidFill>
                      <a:prstDash val="solid"/>
                      <a:round/>
                      <a:headEnd type="none" w="med" len="med"/>
                      <a:tailEnd type="none" w="med" len="med"/>
                    </a:lnL>
                    <a:noFill/>
                  </a:tcPr>
                </a:tc>
                <a:tc>
                  <a:txBody>
                    <a:bodyPr/>
                    <a:lstStyle/>
                    <a:p>
                      <a:r>
                        <a:rPr lang="en-US" sz="1600" dirty="0" smtClean="0">
                          <a:solidFill>
                            <a:schemeClr val="tx1"/>
                          </a:solidFill>
                        </a:rPr>
                        <a:t>           7.5</a:t>
                      </a:r>
                      <a:endParaRPr lang="en-US" sz="16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2"/>
                  </a:ext>
                </a:extLst>
              </a:tr>
              <a:tr h="33231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HOME funds </a:t>
                      </a:r>
                      <a:endParaRPr lang="en-US" sz="1600" dirty="0" smtClean="0">
                        <a:solidFill>
                          <a:schemeClr val="tx1"/>
                        </a:solidFill>
                        <a:cs typeface="Avenir Book"/>
                      </a:endParaRPr>
                    </a:p>
                  </a:txBody>
                  <a:tcPr>
                    <a:lnL w="12700" cap="flat" cmpd="sng" algn="ctr">
                      <a:solidFill>
                        <a:schemeClr val="tx1"/>
                      </a:solidFill>
                      <a:prstDash val="solid"/>
                      <a:round/>
                      <a:headEnd type="none" w="med" len="med"/>
                      <a:tailEnd type="none" w="med" len="med"/>
                    </a:lnL>
                    <a:noFill/>
                  </a:tcPr>
                </a:tc>
                <a:tc>
                  <a:txBody>
                    <a:bodyPr/>
                    <a:lstStyle/>
                    <a:p>
                      <a:r>
                        <a:rPr lang="en-US" sz="1600" dirty="0" smtClean="0">
                          <a:solidFill>
                            <a:schemeClr val="tx1"/>
                          </a:solidFill>
                        </a:rPr>
                        <a:t>           2.0</a:t>
                      </a:r>
                      <a:endParaRPr lang="en-US" sz="16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3"/>
                  </a:ext>
                </a:extLst>
              </a:tr>
              <a:tr h="0">
                <a:tc>
                  <a:txBody>
                    <a:bodyPr/>
                    <a:lstStyle/>
                    <a:p>
                      <a:endParaRPr lang="en-US" sz="500"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endParaRPr lang="en-US" sz="5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99211">
                <a:tc>
                  <a:txBody>
                    <a:bodyPr/>
                    <a:lstStyle/>
                    <a:p>
                      <a:r>
                        <a:rPr lang="en-US" sz="1600" dirty="0" smtClean="0">
                          <a:solidFill>
                            <a:srgbClr val="0070C0"/>
                          </a:solidFill>
                        </a:rPr>
                        <a:t>                    Total Funding Available* </a:t>
                      </a:r>
                    </a:p>
                  </a:txBody>
                  <a:tcPr>
                    <a:lnL w="12700" cap="flat" cmpd="sng" algn="ctr">
                      <a:solidFill>
                        <a:schemeClr val="tx1"/>
                      </a:solidFill>
                      <a:prstDash val="solid"/>
                      <a:round/>
                      <a:headEnd type="none" w="med" len="med"/>
                      <a:tailEnd type="none" w="med" len="med"/>
                    </a:lnL>
                    <a:noFill/>
                  </a:tcPr>
                </a:tc>
                <a:tc>
                  <a:txBody>
                    <a:bodyPr/>
                    <a:lstStyle/>
                    <a:p>
                      <a:r>
                        <a:rPr lang="en-US" sz="1600" dirty="0" smtClean="0">
                          <a:solidFill>
                            <a:srgbClr val="0070C0"/>
                          </a:solidFill>
                        </a:rPr>
                        <a:t>    $   19.5  Million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0">
                <a:tc>
                  <a:txBody>
                    <a:bodyPr/>
                    <a:lstStyle/>
                    <a:p>
                      <a:endParaRPr lang="en-US" sz="500" dirty="0" smtClean="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US" sz="500" dirty="0" smtClean="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7" name="Title 1"/>
          <p:cNvSpPr>
            <a:spLocks noGrp="1"/>
          </p:cNvSpPr>
          <p:nvPr>
            <p:ph type="title"/>
          </p:nvPr>
        </p:nvSpPr>
        <p:spPr>
          <a:xfrm>
            <a:off x="457200" y="235813"/>
            <a:ext cx="8229600"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a:cs typeface="Avenir Black"/>
              </a:rPr>
              <a:t>Affordable Housing </a:t>
            </a:r>
            <a:r>
              <a:rPr lang="en-US" sz="2700" dirty="0" smtClean="0">
                <a:cs typeface="Avenir Black"/>
              </a:rPr>
              <a:t>Development (2 of 3)</a:t>
            </a:r>
            <a:r>
              <a:rPr lang="en-US" sz="2400" dirty="0">
                <a:solidFill>
                  <a:schemeClr val="tx1">
                    <a:lumMod val="75000"/>
                    <a:lumOff val="25000"/>
                  </a:schemeClr>
                </a:solidFill>
                <a:latin typeface="Avenir Black"/>
                <a:cs typeface="Avenir Black"/>
              </a:rPr>
              <a:t/>
            </a:r>
            <a:br>
              <a:rPr lang="en-US" sz="2400" dirty="0">
                <a:solidFill>
                  <a:schemeClr val="tx1">
                    <a:lumMod val="75000"/>
                    <a:lumOff val="25000"/>
                  </a:schemeClr>
                </a:solidFill>
                <a:latin typeface="Avenir Black"/>
                <a:cs typeface="Avenir Black"/>
              </a:rPr>
            </a:br>
            <a:endParaRPr lang="en-US" sz="2400" dirty="0">
              <a:solidFill>
                <a:schemeClr val="tx1">
                  <a:lumMod val="75000"/>
                  <a:lumOff val="25000"/>
                </a:schemeClr>
              </a:solidFill>
              <a:latin typeface="Avenir Black"/>
              <a:cs typeface="Avenir Black"/>
            </a:endParaRPr>
          </a:p>
        </p:txBody>
      </p:sp>
      <p:sp>
        <p:nvSpPr>
          <p:cNvPr id="6"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14</a:t>
            </a:fld>
            <a:endParaRPr lang="en-US" sz="1200" dirty="0"/>
          </a:p>
        </p:txBody>
      </p:sp>
    </p:spTree>
    <p:extLst>
      <p:ext uri="{BB962C8B-B14F-4D97-AF65-F5344CB8AC3E}">
        <p14:creationId xmlns:p14="http://schemas.microsoft.com/office/powerpoint/2010/main" val="2090945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670" y="1538556"/>
            <a:ext cx="8445260" cy="3921965"/>
          </a:xfrm>
        </p:spPr>
        <p:txBody>
          <a:bodyPr>
            <a:noAutofit/>
          </a:bodyPr>
          <a:lstStyle/>
          <a:p>
            <a:pPr>
              <a:spcAft>
                <a:spcPts val="600"/>
              </a:spcAft>
              <a:buFont typeface="Arial" panose="020B0604020202020204" pitchFamily="34" charset="0"/>
              <a:buChar char="•"/>
            </a:pPr>
            <a:r>
              <a:rPr lang="en-US" sz="2200" dirty="0" smtClean="0">
                <a:latin typeface="+mj-lt"/>
                <a:cs typeface="Avenir Book"/>
              </a:rPr>
              <a:t>Ability to fund future acquisitions/feasibility gaps</a:t>
            </a:r>
          </a:p>
          <a:p>
            <a:pPr marL="914400" lvl="2" indent="0">
              <a:spcAft>
                <a:spcPts val="600"/>
              </a:spcAft>
              <a:buNone/>
            </a:pPr>
            <a:r>
              <a:rPr lang="en-US" sz="2200" u="sng" dirty="0" smtClean="0">
                <a:latin typeface="+mj-lt"/>
                <a:cs typeface="Avenir Book"/>
              </a:rPr>
              <a:t>Options</a:t>
            </a:r>
            <a:r>
              <a:rPr lang="en-US" sz="2200" dirty="0" smtClean="0">
                <a:latin typeface="+mj-lt"/>
                <a:cs typeface="Avenir Book"/>
              </a:rPr>
              <a:t>:  </a:t>
            </a:r>
          </a:p>
          <a:p>
            <a:pPr marL="1771650" lvl="3" indent="-457200">
              <a:spcAft>
                <a:spcPts val="600"/>
              </a:spcAft>
              <a:buFont typeface="Wingdings" panose="05000000000000000000" pitchFamily="2" charset="2"/>
              <a:buChar char="§"/>
            </a:pPr>
            <a:r>
              <a:rPr lang="en-US" sz="2200" dirty="0" smtClean="0">
                <a:latin typeface="+mj-lt"/>
                <a:cs typeface="Avenir Book"/>
              </a:rPr>
              <a:t>Pre-designate funding now in preparation of next development opportunity (approx. $10M); or</a:t>
            </a:r>
          </a:p>
          <a:p>
            <a:pPr marL="1771650" lvl="3" indent="-457200">
              <a:spcAft>
                <a:spcPts val="600"/>
              </a:spcAft>
              <a:buFont typeface="Wingdings" panose="05000000000000000000" pitchFamily="2" charset="2"/>
              <a:buChar char="§"/>
            </a:pPr>
            <a:r>
              <a:rPr lang="en-US" sz="2200" dirty="0" smtClean="0">
                <a:latin typeface="+mj-lt"/>
                <a:cs typeface="Avenir Book"/>
              </a:rPr>
              <a:t>Wait until next development opportunity is identified and then designate additional funding necessary from Measure S funds. If insufficient Measure S funding is available, then utilize General Funds until Measure S funds, or other affordable funds, can backfill.</a:t>
            </a:r>
          </a:p>
          <a:p>
            <a:pPr marL="457200" lvl="1" indent="0">
              <a:buNone/>
            </a:pPr>
            <a:endParaRPr lang="en-US" sz="2200" dirty="0" smtClean="0">
              <a:solidFill>
                <a:schemeClr val="tx1">
                  <a:lumMod val="65000"/>
                  <a:lumOff val="35000"/>
                </a:schemeClr>
              </a:solidFill>
              <a:latin typeface="+mj-lt"/>
              <a:cs typeface="Avenir Book"/>
            </a:endParaRPr>
          </a:p>
        </p:txBody>
      </p:sp>
      <p:sp>
        <p:nvSpPr>
          <p:cNvPr id="5" name="Title 1"/>
          <p:cNvSpPr>
            <a:spLocks noGrp="1"/>
          </p:cNvSpPr>
          <p:nvPr>
            <p:ph type="title"/>
          </p:nvPr>
        </p:nvSpPr>
        <p:spPr>
          <a:xfrm>
            <a:off x="376629" y="404028"/>
            <a:ext cx="8396433"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a:cs typeface="Avenir Black"/>
              </a:rPr>
              <a:t>Affordable Housing </a:t>
            </a:r>
            <a:r>
              <a:rPr lang="en-US" sz="2700" dirty="0" smtClean="0">
                <a:cs typeface="Avenir Black"/>
              </a:rPr>
              <a:t>Development (3 of 3)</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15</a:t>
            </a:fld>
            <a:endParaRPr lang="en-US" sz="1200" dirty="0"/>
          </a:p>
        </p:txBody>
      </p:sp>
    </p:spTree>
    <p:extLst>
      <p:ext uri="{BB962C8B-B14F-4D97-AF65-F5344CB8AC3E}">
        <p14:creationId xmlns:p14="http://schemas.microsoft.com/office/powerpoint/2010/main" val="59780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90" y="1176246"/>
            <a:ext cx="8427718" cy="4810485"/>
          </a:xfrm>
        </p:spPr>
        <p:txBody>
          <a:bodyPr>
            <a:noAutofit/>
          </a:bodyPr>
          <a:lstStyle/>
          <a:p>
            <a:pPr>
              <a:spcAft>
                <a:spcPts val="600"/>
              </a:spcAft>
              <a:buFont typeface="Arial" panose="020B0604020202020204" pitchFamily="34" charset="0"/>
              <a:buChar char="•"/>
              <a:tabLst>
                <a:tab pos="1087438" algn="l"/>
              </a:tabLst>
            </a:pPr>
            <a:r>
              <a:rPr lang="en-US" sz="2200" dirty="0" smtClean="0">
                <a:latin typeface="+mj-lt"/>
                <a:cs typeface="Avenir Book"/>
              </a:rPr>
              <a:t>Relocation, Right To Lease, Just Cause Eviction</a:t>
            </a:r>
          </a:p>
          <a:p>
            <a:pPr>
              <a:spcAft>
                <a:spcPts val="600"/>
              </a:spcAft>
              <a:buFont typeface="Arial" panose="020B0604020202020204" pitchFamily="34" charset="0"/>
              <a:buChar char="•"/>
              <a:tabLst>
                <a:tab pos="1087438" algn="l"/>
              </a:tabLst>
            </a:pPr>
            <a:r>
              <a:rPr lang="en-US" sz="2200" dirty="0" smtClean="0">
                <a:latin typeface="+mj-lt"/>
                <a:cs typeface="Avenir Book"/>
              </a:rPr>
              <a:t>Adopted in February 2019 (Unallocated General Fund)</a:t>
            </a:r>
          </a:p>
          <a:p>
            <a:pPr defTabSz="230188">
              <a:spcAft>
                <a:spcPts val="600"/>
              </a:spcAft>
              <a:buFont typeface="Arial" panose="020B0604020202020204" pitchFamily="34" charset="0"/>
              <a:buChar char="•"/>
              <a:tabLst>
                <a:tab pos="1087438" algn="l"/>
              </a:tabLst>
            </a:pPr>
            <a:r>
              <a:rPr lang="en-US" sz="2200" dirty="0" smtClean="0">
                <a:latin typeface="+mj-lt"/>
                <a:cs typeface="Avenir Book"/>
              </a:rPr>
              <a:t>Staffing: 2.3 FTE’s, 1 PT-Hourly</a:t>
            </a:r>
            <a:endParaRPr lang="en-US" sz="2200" dirty="0">
              <a:latin typeface="+mj-lt"/>
              <a:cs typeface="Avenir Book"/>
            </a:endParaRPr>
          </a:p>
          <a:p>
            <a:pPr lvl="1" defTabSz="230188">
              <a:spcAft>
                <a:spcPts val="600"/>
              </a:spcAft>
              <a:buFont typeface="Wingdings" panose="05000000000000000000" pitchFamily="2" charset="2"/>
              <a:buChar char="§"/>
              <a:tabLst>
                <a:tab pos="1087438" algn="l"/>
              </a:tabLst>
            </a:pPr>
            <a:r>
              <a:rPr lang="en-US" sz="2200" dirty="0" smtClean="0">
                <a:latin typeface="+mj-lt"/>
                <a:cs typeface="Avenir Book"/>
              </a:rPr>
              <a:t>Respond to inquiries</a:t>
            </a:r>
          </a:p>
          <a:p>
            <a:pPr lvl="1" defTabSz="230188">
              <a:spcAft>
                <a:spcPts val="600"/>
              </a:spcAft>
              <a:buFont typeface="Wingdings" panose="05000000000000000000" pitchFamily="2" charset="2"/>
              <a:buChar char="§"/>
              <a:tabLst>
                <a:tab pos="1087438" algn="l"/>
              </a:tabLst>
            </a:pPr>
            <a:r>
              <a:rPr lang="en-US" sz="2200" dirty="0" smtClean="0">
                <a:latin typeface="+mj-lt"/>
                <a:cs typeface="Avenir Book"/>
              </a:rPr>
              <a:t>Education, outreach</a:t>
            </a:r>
          </a:p>
          <a:p>
            <a:pPr lvl="1" defTabSz="230188">
              <a:spcAft>
                <a:spcPts val="600"/>
              </a:spcAft>
              <a:buFont typeface="Wingdings" panose="05000000000000000000" pitchFamily="2" charset="2"/>
              <a:buChar char="§"/>
              <a:tabLst>
                <a:tab pos="1087438" algn="l"/>
              </a:tabLst>
            </a:pPr>
            <a:r>
              <a:rPr lang="en-US" sz="2200" dirty="0" smtClean="0">
                <a:latin typeface="+mj-lt"/>
                <a:cs typeface="Avenir Book"/>
              </a:rPr>
              <a:t>Mediation</a:t>
            </a:r>
            <a:endParaRPr lang="en-US" sz="2200" dirty="0">
              <a:latin typeface="+mj-lt"/>
              <a:cs typeface="Avenir Book"/>
            </a:endParaRPr>
          </a:p>
          <a:p>
            <a:pPr lvl="1" defTabSz="230188">
              <a:spcAft>
                <a:spcPts val="600"/>
              </a:spcAft>
              <a:buFont typeface="Wingdings" panose="05000000000000000000" pitchFamily="2" charset="2"/>
              <a:buChar char="§"/>
              <a:tabLst>
                <a:tab pos="1087438" algn="l"/>
              </a:tabLst>
            </a:pPr>
            <a:r>
              <a:rPr lang="en-US" sz="2200" dirty="0" smtClean="0">
                <a:latin typeface="+mj-lt"/>
                <a:cs typeface="Avenir Book"/>
              </a:rPr>
              <a:t>Enforcement </a:t>
            </a:r>
            <a:endParaRPr lang="en-US" sz="2200" dirty="0">
              <a:latin typeface="+mj-lt"/>
              <a:cs typeface="Avenir Book"/>
            </a:endParaRPr>
          </a:p>
          <a:p>
            <a:pPr lvl="1" defTabSz="230188">
              <a:spcAft>
                <a:spcPts val="600"/>
              </a:spcAft>
              <a:buFont typeface="Wingdings" panose="05000000000000000000" pitchFamily="2" charset="2"/>
              <a:buChar char="§"/>
              <a:tabLst>
                <a:tab pos="1087438" algn="l"/>
              </a:tabLst>
            </a:pPr>
            <a:r>
              <a:rPr lang="en-US" sz="2200" dirty="0" smtClean="0">
                <a:latin typeface="+mj-lt"/>
                <a:cs typeface="Avenir Book"/>
              </a:rPr>
              <a:t>Track and maintain violations/complaints</a:t>
            </a:r>
          </a:p>
          <a:p>
            <a:pPr lvl="1" defTabSz="230188">
              <a:spcAft>
                <a:spcPts val="600"/>
              </a:spcAft>
              <a:buFont typeface="Wingdings" panose="05000000000000000000" pitchFamily="2" charset="2"/>
              <a:buChar char="§"/>
              <a:tabLst>
                <a:tab pos="1087438" algn="l"/>
              </a:tabLst>
            </a:pPr>
            <a:r>
              <a:rPr lang="en-US" sz="2200" dirty="0" smtClean="0">
                <a:latin typeface="+mj-lt"/>
                <a:cs typeface="Avenir Book"/>
              </a:rPr>
              <a:t>Assess ordinance impact on housing stock		</a:t>
            </a:r>
          </a:p>
          <a:p>
            <a:pPr>
              <a:spcAft>
                <a:spcPts val="600"/>
              </a:spcAft>
              <a:buFont typeface="Arial" panose="020B0604020202020204" pitchFamily="34" charset="0"/>
              <a:buChar char="•"/>
              <a:tabLst>
                <a:tab pos="1087438" algn="l"/>
              </a:tabLst>
            </a:pPr>
            <a:r>
              <a:rPr lang="en-US" sz="2200" dirty="0" smtClean="0">
                <a:latin typeface="+mj-lt"/>
                <a:cs typeface="Avenir Book"/>
              </a:rPr>
              <a:t>Anticipated FY 2019-20 </a:t>
            </a:r>
            <a:r>
              <a:rPr lang="en-US" sz="2200" dirty="0">
                <a:latin typeface="+mj-lt"/>
                <a:cs typeface="Avenir Book"/>
              </a:rPr>
              <a:t>B</a:t>
            </a:r>
            <a:r>
              <a:rPr lang="en-US" sz="2200" dirty="0" smtClean="0">
                <a:latin typeface="+mj-lt"/>
                <a:cs typeface="Avenir Book"/>
              </a:rPr>
              <a:t>udget: $410,000 </a:t>
            </a:r>
          </a:p>
          <a:p>
            <a:pPr marL="457200" lvl="1" indent="0" defTabSz="395288">
              <a:buNone/>
              <a:tabLst>
                <a:tab pos="630238" algn="l"/>
                <a:tab pos="914400" algn="l"/>
                <a:tab pos="1087438" algn="l"/>
              </a:tabLst>
            </a:pPr>
            <a:r>
              <a:rPr lang="en-US" sz="2200" dirty="0" smtClean="0">
                <a:latin typeface="+mj-lt"/>
                <a:cs typeface="Avenir Book"/>
              </a:rPr>
              <a:t>	</a:t>
            </a:r>
          </a:p>
        </p:txBody>
      </p:sp>
      <p:sp>
        <p:nvSpPr>
          <p:cNvPr id="5" name="Title 1"/>
          <p:cNvSpPr>
            <a:spLocks noGrp="1"/>
          </p:cNvSpPr>
          <p:nvPr>
            <p:ph type="title"/>
          </p:nvPr>
        </p:nvSpPr>
        <p:spPr>
          <a:xfrm>
            <a:off x="328090" y="214338"/>
            <a:ext cx="8469505"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Rental Rights Program</a:t>
            </a:r>
            <a:r>
              <a:rPr lang="en-US" sz="2400" dirty="0">
                <a:solidFill>
                  <a:schemeClr val="tx1">
                    <a:lumMod val="75000"/>
                    <a:lumOff val="25000"/>
                  </a:schemeClr>
                </a:solidFill>
                <a:latin typeface="Avenir Black"/>
                <a:cs typeface="Avenir Black"/>
              </a:rPr>
              <a:t/>
            </a:r>
            <a:br>
              <a:rPr lang="en-US" sz="2400" dirty="0">
                <a:solidFill>
                  <a:schemeClr val="tx1">
                    <a:lumMod val="75000"/>
                    <a:lumOff val="25000"/>
                  </a:schemeClr>
                </a:solidFill>
                <a:latin typeface="Avenir Black"/>
                <a:cs typeface="Avenir Black"/>
              </a:rPr>
            </a:br>
            <a:endParaRPr lang="en-US" sz="2400" dirty="0">
              <a:solidFill>
                <a:schemeClr val="tx1">
                  <a:lumMod val="75000"/>
                  <a:lumOff val="25000"/>
                </a:schemeClr>
              </a:solidFill>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16</a:t>
            </a:fld>
            <a:endParaRPr lang="en-US" sz="1200" dirty="0"/>
          </a:p>
        </p:txBody>
      </p:sp>
    </p:spTree>
    <p:extLst>
      <p:ext uri="{BB962C8B-B14F-4D97-AF65-F5344CB8AC3E}">
        <p14:creationId xmlns:p14="http://schemas.microsoft.com/office/powerpoint/2010/main" val="915191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487" y="1554487"/>
            <a:ext cx="8327422" cy="3823415"/>
          </a:xfrm>
        </p:spPr>
        <p:txBody>
          <a:bodyPr>
            <a:noAutofit/>
          </a:bodyPr>
          <a:lstStyle/>
          <a:p>
            <a:pPr defTabSz="117475">
              <a:buFont typeface="Arial" panose="020B0604020202020204" pitchFamily="34" charset="0"/>
              <a:buChar char="•"/>
              <a:tabLst>
                <a:tab pos="858838" algn="l"/>
                <a:tab pos="1031875" algn="l"/>
              </a:tabLst>
            </a:pPr>
            <a:r>
              <a:rPr lang="en-US" sz="2200" dirty="0" smtClean="0">
                <a:latin typeface="+mj-lt"/>
                <a:cs typeface="Avenir Book"/>
              </a:rPr>
              <a:t>Pilot program to address rent burdened, lower income, households</a:t>
            </a:r>
          </a:p>
          <a:p>
            <a:pPr marL="0" indent="0" defTabSz="117475">
              <a:buNone/>
              <a:tabLst>
                <a:tab pos="858838" algn="l"/>
                <a:tab pos="1031875" algn="l"/>
              </a:tabLst>
            </a:pPr>
            <a:endParaRPr lang="en-US" sz="2200" dirty="0" smtClean="0">
              <a:latin typeface="+mj-lt"/>
              <a:cs typeface="Avenir Book"/>
            </a:endParaRPr>
          </a:p>
          <a:p>
            <a:pPr defTabSz="117475">
              <a:buFont typeface="Arial" panose="020B0604020202020204" pitchFamily="34" charset="0"/>
              <a:buChar char="•"/>
              <a:tabLst>
                <a:tab pos="858838" algn="l"/>
                <a:tab pos="1031875" algn="l"/>
              </a:tabLst>
            </a:pPr>
            <a:r>
              <a:rPr lang="en-US" sz="2200" dirty="0" smtClean="0">
                <a:latin typeface="+mj-lt"/>
                <a:cs typeface="Avenir Book"/>
              </a:rPr>
              <a:t>Program Parameters: </a:t>
            </a:r>
          </a:p>
          <a:p>
            <a:pPr marL="1200150" lvl="2" indent="-342900">
              <a:buFont typeface="Wingdings" panose="05000000000000000000" pitchFamily="2" charset="2"/>
              <a:buChar char="§"/>
            </a:pPr>
            <a:r>
              <a:rPr lang="en-US" sz="2200" dirty="0" smtClean="0">
                <a:latin typeface="+mj-lt"/>
                <a:cs typeface="Avenir Book"/>
              </a:rPr>
              <a:t>$300 per month subsidy</a:t>
            </a:r>
          </a:p>
          <a:p>
            <a:pPr marL="1200150" lvl="2" indent="-342900">
              <a:buFont typeface="Wingdings" panose="05000000000000000000" pitchFamily="2" charset="2"/>
              <a:buChar char="§"/>
            </a:pPr>
            <a:r>
              <a:rPr lang="en-US" sz="2200" dirty="0" smtClean="0">
                <a:latin typeface="+mj-lt"/>
                <a:cs typeface="Avenir Book"/>
              </a:rPr>
              <a:t>1,000 households to be assisted</a:t>
            </a:r>
          </a:p>
          <a:p>
            <a:pPr marL="1200150" lvl="2" indent="-342900">
              <a:buFont typeface="Wingdings" panose="05000000000000000000" pitchFamily="2" charset="2"/>
              <a:buChar char="§"/>
            </a:pPr>
            <a:r>
              <a:rPr lang="en-US" sz="2200" dirty="0" smtClean="0">
                <a:latin typeface="+mj-lt"/>
                <a:cs typeface="Avenir Book"/>
              </a:rPr>
              <a:t>12 month pilot program</a:t>
            </a:r>
          </a:p>
          <a:p>
            <a:pPr marL="1200150" lvl="2" indent="-342900">
              <a:buFont typeface="Wingdings" panose="05000000000000000000" pitchFamily="2" charset="2"/>
              <a:buChar char="§"/>
            </a:pPr>
            <a:r>
              <a:rPr lang="en-US" sz="2200" dirty="0" smtClean="0">
                <a:latin typeface="+mj-lt"/>
                <a:cs typeface="Avenir Book"/>
              </a:rPr>
              <a:t>Senior, disabled households </a:t>
            </a:r>
          </a:p>
          <a:p>
            <a:pPr marL="1200150" lvl="2" indent="-342900">
              <a:buFont typeface="Wingdings" panose="05000000000000000000" pitchFamily="2" charset="2"/>
              <a:buChar char="§"/>
            </a:pPr>
            <a:r>
              <a:rPr lang="en-US" sz="2200" dirty="0" smtClean="0">
                <a:latin typeface="+mj-lt"/>
                <a:cs typeface="Avenir Book"/>
              </a:rPr>
              <a:t>Extremely low </a:t>
            </a:r>
            <a:r>
              <a:rPr lang="en-US" sz="2200" dirty="0">
                <a:latin typeface="+mj-lt"/>
                <a:cs typeface="Avenir Book"/>
              </a:rPr>
              <a:t>i</a:t>
            </a:r>
            <a:r>
              <a:rPr lang="en-US" sz="2200" dirty="0" smtClean="0">
                <a:latin typeface="+mj-lt"/>
                <a:cs typeface="Avenir Book"/>
              </a:rPr>
              <a:t>ncome  (&lt;$21,950 &amp; $25,050)</a:t>
            </a:r>
          </a:p>
          <a:p>
            <a:pPr marL="1200150" lvl="2" indent="-342900">
              <a:buFont typeface="Wingdings" panose="05000000000000000000" pitchFamily="2" charset="2"/>
              <a:buChar char="§"/>
            </a:pPr>
            <a:r>
              <a:rPr lang="en-US" sz="2200" dirty="0" smtClean="0">
                <a:latin typeface="+mj-lt"/>
                <a:cs typeface="Avenir Book"/>
              </a:rPr>
              <a:t>Glendale resident </a:t>
            </a:r>
          </a:p>
          <a:p>
            <a:pPr marL="1200150" lvl="2" indent="-342900">
              <a:buFont typeface="Wingdings" panose="05000000000000000000" pitchFamily="2" charset="2"/>
              <a:buChar char="§"/>
            </a:pPr>
            <a:r>
              <a:rPr lang="en-US" sz="2200" dirty="0" smtClean="0">
                <a:latin typeface="+mj-lt"/>
                <a:cs typeface="Avenir Book"/>
              </a:rPr>
              <a:t>Rent burdened </a:t>
            </a:r>
          </a:p>
        </p:txBody>
      </p:sp>
      <p:sp>
        <p:nvSpPr>
          <p:cNvPr id="4" name="Title 1"/>
          <p:cNvSpPr>
            <a:spLocks noGrp="1"/>
          </p:cNvSpPr>
          <p:nvPr>
            <p:ph type="title"/>
          </p:nvPr>
        </p:nvSpPr>
        <p:spPr>
          <a:xfrm>
            <a:off x="362309" y="228600"/>
            <a:ext cx="8229600"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Monthly Housing Subsidy Program (1 of 3)</a:t>
            </a:r>
            <a:r>
              <a:rPr lang="en-US" sz="2400" dirty="0">
                <a:solidFill>
                  <a:schemeClr val="tx1">
                    <a:lumMod val="75000"/>
                    <a:lumOff val="25000"/>
                  </a:schemeClr>
                </a:solidFill>
                <a:latin typeface="Avenir Black"/>
                <a:cs typeface="Avenir Black"/>
              </a:rPr>
              <a:t/>
            </a:r>
            <a:br>
              <a:rPr lang="en-US" sz="2400" dirty="0">
                <a:solidFill>
                  <a:schemeClr val="tx1">
                    <a:lumMod val="75000"/>
                    <a:lumOff val="25000"/>
                  </a:schemeClr>
                </a:solidFill>
                <a:latin typeface="Avenir Black"/>
                <a:cs typeface="Avenir Black"/>
              </a:rPr>
            </a:br>
            <a:endParaRPr lang="en-US" sz="2400" dirty="0">
              <a:solidFill>
                <a:schemeClr val="tx1">
                  <a:lumMod val="75000"/>
                  <a:lumOff val="25000"/>
                </a:schemeClr>
              </a:solidFill>
              <a:latin typeface="Avenir Black"/>
              <a:cs typeface="Avenir Black"/>
            </a:endParaRPr>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17</a:t>
            </a:fld>
            <a:endParaRPr lang="en-US" sz="1200" dirty="0"/>
          </a:p>
        </p:txBody>
      </p:sp>
    </p:spTree>
    <p:extLst>
      <p:ext uri="{BB962C8B-B14F-4D97-AF65-F5344CB8AC3E}">
        <p14:creationId xmlns:p14="http://schemas.microsoft.com/office/powerpoint/2010/main" val="1535604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49" y="1371600"/>
            <a:ext cx="8540151" cy="4520242"/>
          </a:xfrm>
        </p:spPr>
        <p:txBody>
          <a:bodyPr>
            <a:noAutofit/>
          </a:bodyPr>
          <a:lstStyle/>
          <a:p>
            <a:pPr lvl="1">
              <a:spcAft>
                <a:spcPts val="600"/>
              </a:spcAft>
              <a:buFont typeface="Arial" panose="020B0604020202020204" pitchFamily="34" charset="0"/>
              <a:buChar char="•"/>
            </a:pPr>
            <a:r>
              <a:rPr lang="en-US" sz="2200" dirty="0" smtClean="0">
                <a:latin typeface="+mj-lt"/>
                <a:cs typeface="Avenir Book"/>
              </a:rPr>
              <a:t>12 month program administered over two Fiscal Years</a:t>
            </a:r>
          </a:p>
          <a:p>
            <a:pPr marL="800100" lvl="2" indent="-342900">
              <a:spcAft>
                <a:spcPts val="600"/>
              </a:spcAft>
            </a:pPr>
            <a:r>
              <a:rPr lang="en-US" sz="2200" dirty="0" smtClean="0">
                <a:latin typeface="+mj-lt"/>
                <a:cs typeface="Avenir Book"/>
              </a:rPr>
              <a:t>Open enrollment period followed by lottery process</a:t>
            </a:r>
          </a:p>
          <a:p>
            <a:pPr marL="803275" lvl="2" indent="-346075">
              <a:spcAft>
                <a:spcPts val="600"/>
              </a:spcAft>
              <a:buFont typeface="Arial" panose="020B0604020202020204" pitchFamily="34" charset="0"/>
              <a:buChar char="•"/>
            </a:pPr>
            <a:r>
              <a:rPr lang="en-US" sz="2200" dirty="0" smtClean="0">
                <a:latin typeface="+mj-lt"/>
                <a:cs typeface="Avenir Book"/>
              </a:rPr>
              <a:t>Staffing</a:t>
            </a:r>
            <a:r>
              <a:rPr lang="en-US" sz="2200" dirty="0">
                <a:latin typeface="+mj-lt"/>
                <a:cs typeface="Avenir Book"/>
              </a:rPr>
              <a:t>: </a:t>
            </a:r>
            <a:r>
              <a:rPr lang="en-US" sz="2200" dirty="0" smtClean="0">
                <a:latin typeface="+mj-lt"/>
                <a:cs typeface="Avenir Book"/>
              </a:rPr>
              <a:t>5 FTE’s Unclassified and </a:t>
            </a:r>
            <a:r>
              <a:rPr lang="en-US" sz="2200" dirty="0">
                <a:latin typeface="+mj-lt"/>
                <a:cs typeface="Avenir Book"/>
              </a:rPr>
              <a:t>1 Position </a:t>
            </a:r>
            <a:r>
              <a:rPr lang="en-US" sz="2200" dirty="0" smtClean="0">
                <a:latin typeface="+mj-lt"/>
                <a:cs typeface="Avenir Book"/>
              </a:rPr>
              <a:t>Reallocation</a:t>
            </a:r>
          </a:p>
          <a:p>
            <a:pPr marL="1260475" lvl="3" indent="-346075">
              <a:spcAft>
                <a:spcPts val="600"/>
              </a:spcAft>
              <a:buFont typeface="Wingdings" panose="05000000000000000000" pitchFamily="2" charset="2"/>
              <a:buChar char="§"/>
            </a:pPr>
            <a:r>
              <a:rPr lang="en-US" sz="2200" dirty="0" smtClean="0">
                <a:latin typeface="+mj-lt"/>
                <a:cs typeface="Avenir Book"/>
              </a:rPr>
              <a:t>Marketing and selection</a:t>
            </a:r>
            <a:endParaRPr lang="en-US" sz="2200" dirty="0">
              <a:latin typeface="+mj-lt"/>
              <a:cs typeface="Avenir Book"/>
            </a:endParaRPr>
          </a:p>
          <a:p>
            <a:pPr marL="1260475" lvl="3" indent="-346075">
              <a:spcAft>
                <a:spcPts val="600"/>
              </a:spcAft>
              <a:buFont typeface="Wingdings" panose="05000000000000000000" pitchFamily="2" charset="2"/>
              <a:buChar char="§"/>
            </a:pPr>
            <a:r>
              <a:rPr lang="en-US" sz="2200" dirty="0" smtClean="0">
                <a:latin typeface="+mj-lt"/>
                <a:cs typeface="Avenir Book"/>
              </a:rPr>
              <a:t>Data entry, vendor setup, payment issuance </a:t>
            </a:r>
          </a:p>
          <a:p>
            <a:pPr marL="1260475" lvl="3" indent="-346075">
              <a:spcAft>
                <a:spcPts val="600"/>
              </a:spcAft>
              <a:buFont typeface="Wingdings" panose="05000000000000000000" pitchFamily="2" charset="2"/>
              <a:buChar char="§"/>
            </a:pPr>
            <a:r>
              <a:rPr lang="en-US" sz="2200" dirty="0" smtClean="0">
                <a:latin typeface="+mj-lt"/>
                <a:cs typeface="Avenir Book"/>
              </a:rPr>
              <a:t>Database management</a:t>
            </a:r>
          </a:p>
          <a:p>
            <a:pPr marL="1260475" lvl="3" indent="-346075">
              <a:spcAft>
                <a:spcPts val="600"/>
              </a:spcAft>
              <a:buFont typeface="Wingdings" panose="05000000000000000000" pitchFamily="2" charset="2"/>
              <a:buChar char="§"/>
            </a:pPr>
            <a:r>
              <a:rPr lang="en-US" sz="2200" dirty="0" smtClean="0">
                <a:latin typeface="+mj-lt"/>
                <a:cs typeface="Avenir Book"/>
              </a:rPr>
              <a:t>Intake, qualifying, processing </a:t>
            </a:r>
            <a:endParaRPr lang="en-US" sz="2200" dirty="0">
              <a:latin typeface="+mj-lt"/>
              <a:cs typeface="Avenir Book"/>
            </a:endParaRPr>
          </a:p>
          <a:p>
            <a:pPr marL="1260475" lvl="3" indent="-346075">
              <a:spcAft>
                <a:spcPts val="600"/>
              </a:spcAft>
              <a:buFont typeface="Wingdings" panose="05000000000000000000" pitchFamily="2" charset="2"/>
              <a:buChar char="§"/>
            </a:pPr>
            <a:r>
              <a:rPr lang="en-US" sz="2200" dirty="0" smtClean="0">
                <a:latin typeface="+mj-lt"/>
                <a:cs typeface="Avenir Book"/>
              </a:rPr>
              <a:t>Case management</a:t>
            </a:r>
            <a:endParaRPr lang="en-US" sz="2200" dirty="0">
              <a:latin typeface="+mj-lt"/>
              <a:cs typeface="Avenir Book"/>
            </a:endParaRPr>
          </a:p>
          <a:p>
            <a:pPr marL="1260475" lvl="3" indent="-346075">
              <a:spcAft>
                <a:spcPts val="600"/>
              </a:spcAft>
              <a:buFont typeface="Wingdings" panose="05000000000000000000" pitchFamily="2" charset="2"/>
              <a:buChar char="§"/>
            </a:pPr>
            <a:r>
              <a:rPr lang="en-US" sz="2200" dirty="0" smtClean="0">
                <a:latin typeface="+mj-lt"/>
                <a:cs typeface="Avenir Book"/>
              </a:rPr>
              <a:t>Oversight and audit</a:t>
            </a:r>
            <a:r>
              <a:rPr lang="en-US" sz="2200" dirty="0">
                <a:latin typeface="+mj-lt"/>
                <a:cs typeface="Avenir Book"/>
              </a:rPr>
              <a:t>	</a:t>
            </a:r>
            <a:endParaRPr lang="en-US" sz="2200" dirty="0" smtClean="0">
              <a:latin typeface="+mj-lt"/>
              <a:cs typeface="Avenir Book"/>
            </a:endParaRPr>
          </a:p>
        </p:txBody>
      </p:sp>
      <p:sp>
        <p:nvSpPr>
          <p:cNvPr id="5" name="Title 1"/>
          <p:cNvSpPr>
            <a:spLocks noGrp="1"/>
          </p:cNvSpPr>
          <p:nvPr>
            <p:ph type="title"/>
          </p:nvPr>
        </p:nvSpPr>
        <p:spPr>
          <a:xfrm>
            <a:off x="457200" y="228600"/>
            <a:ext cx="8229600"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Monthly Housing Subsidy Program (2 of 3)</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18</a:t>
            </a:fld>
            <a:endParaRPr lang="en-US" sz="1200" dirty="0"/>
          </a:p>
        </p:txBody>
      </p:sp>
    </p:spTree>
    <p:extLst>
      <p:ext uri="{BB962C8B-B14F-4D97-AF65-F5344CB8AC3E}">
        <p14:creationId xmlns:p14="http://schemas.microsoft.com/office/powerpoint/2010/main" val="574528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378" y="1528840"/>
            <a:ext cx="8327422" cy="3563640"/>
          </a:xfrm>
        </p:spPr>
        <p:txBody>
          <a:bodyPr>
            <a:noAutofit/>
          </a:bodyPr>
          <a:lstStyle/>
          <a:p>
            <a:pPr marL="400050" lvl="1" indent="-342900">
              <a:buFont typeface="Arial" panose="020B0604020202020204" pitchFamily="34" charset="0"/>
              <a:buChar char="•"/>
            </a:pPr>
            <a:r>
              <a:rPr lang="en-US" sz="2200" dirty="0" smtClean="0">
                <a:latin typeface="+mj-lt"/>
                <a:cs typeface="Avenir Book"/>
              </a:rPr>
              <a:t>Program cost of approximately:</a:t>
            </a:r>
          </a:p>
          <a:p>
            <a:pPr marL="57150" lvl="1" indent="0">
              <a:buNone/>
            </a:pPr>
            <a:r>
              <a:rPr lang="en-US" sz="2200" dirty="0">
                <a:latin typeface="+mj-lt"/>
                <a:cs typeface="Avenir Book"/>
              </a:rPr>
              <a:t>	</a:t>
            </a:r>
            <a:r>
              <a:rPr lang="en-US" sz="2200" dirty="0" smtClean="0">
                <a:latin typeface="+mj-lt"/>
                <a:cs typeface="Avenir Book"/>
              </a:rPr>
              <a:t>	</a:t>
            </a:r>
            <a:r>
              <a:rPr lang="en-US" sz="2200" dirty="0">
                <a:latin typeface="+mj-lt"/>
                <a:cs typeface="Avenir Book"/>
              </a:rPr>
              <a:t> Direct Assistance - </a:t>
            </a:r>
            <a:r>
              <a:rPr lang="en-US" sz="2200" dirty="0" smtClean="0">
                <a:latin typeface="+mj-lt"/>
                <a:cs typeface="Avenir Book"/>
              </a:rPr>
              <a:t> $ 3.60 </a:t>
            </a:r>
            <a:r>
              <a:rPr lang="en-US" sz="2200" dirty="0">
                <a:latin typeface="+mj-lt"/>
                <a:cs typeface="Avenir Book"/>
              </a:rPr>
              <a:t>Million </a:t>
            </a:r>
            <a:r>
              <a:rPr lang="en-US" sz="2200" dirty="0" smtClean="0">
                <a:latin typeface="+mj-lt"/>
                <a:cs typeface="Avenir Book"/>
              </a:rPr>
              <a:t> </a:t>
            </a:r>
          </a:p>
          <a:p>
            <a:pPr marL="57150" lvl="1" indent="0">
              <a:buNone/>
            </a:pPr>
            <a:r>
              <a:rPr lang="en-US" sz="2200" dirty="0">
                <a:latin typeface="+mj-lt"/>
                <a:cs typeface="Avenir Book"/>
              </a:rPr>
              <a:t>	</a:t>
            </a:r>
            <a:r>
              <a:rPr lang="en-US" sz="2200" dirty="0" smtClean="0">
                <a:latin typeface="+mj-lt"/>
                <a:cs typeface="Avenir Book"/>
              </a:rPr>
              <a:t>	 Staffing and </a:t>
            </a:r>
            <a:r>
              <a:rPr lang="en-US" sz="2200" dirty="0">
                <a:latin typeface="+mj-lt"/>
                <a:cs typeface="Avenir Book"/>
              </a:rPr>
              <a:t>M&amp;O - </a:t>
            </a:r>
            <a:r>
              <a:rPr lang="en-US" sz="2200" dirty="0" smtClean="0">
                <a:latin typeface="+mj-lt"/>
                <a:cs typeface="Avenir Book"/>
              </a:rPr>
              <a:t> </a:t>
            </a:r>
            <a:r>
              <a:rPr lang="en-US" sz="2200" dirty="0">
                <a:latin typeface="+mj-lt"/>
                <a:cs typeface="Avenir Book"/>
              </a:rPr>
              <a:t> </a:t>
            </a:r>
            <a:r>
              <a:rPr lang="en-US" sz="2200" dirty="0" smtClean="0">
                <a:latin typeface="+mj-lt"/>
                <a:cs typeface="Avenir Book"/>
              </a:rPr>
              <a:t> </a:t>
            </a:r>
            <a:r>
              <a:rPr lang="en-US" sz="2200" u="sng" dirty="0" smtClean="0">
                <a:latin typeface="+mj-lt"/>
                <a:cs typeface="Avenir Book"/>
              </a:rPr>
              <a:t>0.57 </a:t>
            </a:r>
            <a:r>
              <a:rPr lang="en-US" sz="2200" u="sng" dirty="0">
                <a:latin typeface="+mj-lt"/>
                <a:cs typeface="Avenir Book"/>
              </a:rPr>
              <a:t>Million</a:t>
            </a:r>
            <a:r>
              <a:rPr lang="en-US" sz="2200" dirty="0">
                <a:latin typeface="+mj-lt"/>
                <a:cs typeface="Avenir Book"/>
              </a:rPr>
              <a:t> </a:t>
            </a:r>
            <a:r>
              <a:rPr lang="en-US" sz="2200" dirty="0" smtClean="0">
                <a:latin typeface="+mj-lt"/>
                <a:cs typeface="Avenir Book"/>
              </a:rPr>
              <a:t> </a:t>
            </a:r>
          </a:p>
          <a:p>
            <a:pPr marL="57150" lvl="1" indent="0" defTabSz="173038">
              <a:buNone/>
              <a:tabLst>
                <a:tab pos="1482725" algn="l"/>
              </a:tabLst>
            </a:pPr>
            <a:r>
              <a:rPr lang="en-US" sz="2200" dirty="0" smtClean="0">
                <a:solidFill>
                  <a:srgbClr val="0070C0"/>
                </a:solidFill>
                <a:latin typeface="+mj-lt"/>
                <a:cs typeface="Avenir Book"/>
              </a:rPr>
              <a:t>                 Total </a:t>
            </a:r>
            <a:r>
              <a:rPr lang="en-US" sz="2200" dirty="0">
                <a:solidFill>
                  <a:srgbClr val="0070C0"/>
                </a:solidFill>
                <a:latin typeface="+mj-lt"/>
                <a:cs typeface="Avenir Book"/>
              </a:rPr>
              <a:t>Program - </a:t>
            </a:r>
            <a:r>
              <a:rPr lang="en-US" sz="2200" dirty="0" smtClean="0">
                <a:solidFill>
                  <a:srgbClr val="0070C0"/>
                </a:solidFill>
                <a:latin typeface="+mj-lt"/>
                <a:cs typeface="Avenir Book"/>
              </a:rPr>
              <a:t>    $ 4.17 </a:t>
            </a:r>
            <a:r>
              <a:rPr lang="en-US" sz="2200" dirty="0">
                <a:solidFill>
                  <a:srgbClr val="0070C0"/>
                </a:solidFill>
                <a:latin typeface="+mj-lt"/>
                <a:cs typeface="Avenir Book"/>
              </a:rPr>
              <a:t>Million </a:t>
            </a:r>
          </a:p>
          <a:p>
            <a:pPr marL="57150" lvl="1" indent="0" defTabSz="173038">
              <a:buNone/>
              <a:tabLst>
                <a:tab pos="1482725" algn="l"/>
              </a:tabLst>
            </a:pPr>
            <a:endParaRPr lang="en-US" sz="2200" dirty="0" smtClean="0">
              <a:solidFill>
                <a:srgbClr val="0070C0"/>
              </a:solidFill>
              <a:latin typeface="+mj-lt"/>
              <a:cs typeface="Avenir Book"/>
            </a:endParaRPr>
          </a:p>
          <a:p>
            <a:pPr marL="400050" lvl="1" indent="-342900" defTabSz="173038">
              <a:buFont typeface="Arial" panose="020B0604020202020204" pitchFamily="34" charset="0"/>
              <a:buChar char="•"/>
              <a:tabLst>
                <a:tab pos="1544638" algn="l"/>
              </a:tabLst>
            </a:pPr>
            <a:r>
              <a:rPr lang="en-US" sz="2200" dirty="0" smtClean="0">
                <a:latin typeface="+mj-lt"/>
                <a:cs typeface="Avenir Book"/>
              </a:rPr>
              <a:t>Policies and Procedures review and approval by City Council</a:t>
            </a:r>
          </a:p>
          <a:p>
            <a:pPr marL="57150" lvl="1" indent="0" defTabSz="173038">
              <a:buNone/>
              <a:tabLst>
                <a:tab pos="1544638" algn="l"/>
              </a:tabLst>
            </a:pPr>
            <a:endParaRPr lang="en-US" sz="2200" dirty="0" smtClean="0">
              <a:latin typeface="+mj-lt"/>
              <a:cs typeface="Avenir Book"/>
            </a:endParaRPr>
          </a:p>
        </p:txBody>
      </p:sp>
      <p:sp>
        <p:nvSpPr>
          <p:cNvPr id="5" name="Title 1"/>
          <p:cNvSpPr>
            <a:spLocks noGrp="1"/>
          </p:cNvSpPr>
          <p:nvPr>
            <p:ph type="title"/>
          </p:nvPr>
        </p:nvSpPr>
        <p:spPr>
          <a:xfrm>
            <a:off x="457200" y="404028"/>
            <a:ext cx="8229600"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Monthly Housing Subsidy Program (3 of 3)</a:t>
            </a:r>
            <a:r>
              <a:rPr lang="en-US" sz="2400" dirty="0">
                <a:solidFill>
                  <a:schemeClr val="tx1">
                    <a:lumMod val="75000"/>
                    <a:lumOff val="25000"/>
                  </a:schemeClr>
                </a:solidFill>
                <a:latin typeface="Avenir Black"/>
                <a:cs typeface="Avenir Black"/>
              </a:rPr>
              <a:t/>
            </a:r>
            <a:br>
              <a:rPr lang="en-US" sz="2400" dirty="0">
                <a:solidFill>
                  <a:schemeClr val="tx1">
                    <a:lumMod val="75000"/>
                    <a:lumOff val="25000"/>
                  </a:schemeClr>
                </a:solidFill>
                <a:latin typeface="Avenir Black"/>
                <a:cs typeface="Avenir Black"/>
              </a:rPr>
            </a:br>
            <a:endParaRPr lang="en-US" sz="2400" dirty="0">
              <a:solidFill>
                <a:schemeClr val="tx1">
                  <a:lumMod val="75000"/>
                  <a:lumOff val="25000"/>
                </a:schemeClr>
              </a:solidFill>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19</a:t>
            </a:fld>
            <a:endParaRPr lang="en-US" sz="1200" dirty="0"/>
          </a:p>
        </p:txBody>
      </p:sp>
    </p:spTree>
    <p:extLst>
      <p:ext uri="{BB962C8B-B14F-4D97-AF65-F5344CB8AC3E}">
        <p14:creationId xmlns:p14="http://schemas.microsoft.com/office/powerpoint/2010/main" val="81869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354" y="970748"/>
            <a:ext cx="7950624" cy="5223024"/>
          </a:xfrm>
        </p:spPr>
        <p:txBody>
          <a:bodyPr>
            <a:noAutofit/>
          </a:bodyPr>
          <a:lstStyle/>
          <a:p>
            <a:r>
              <a:rPr lang="en-US" sz="2200" dirty="0" smtClean="0">
                <a:solidFill>
                  <a:srgbClr val="0070C0"/>
                </a:solidFill>
                <a:latin typeface="Calibri" panose="020F0502020204030204" pitchFamily="34" charset="0"/>
                <a:cs typeface="Avenir Book"/>
              </a:rPr>
              <a:t>Follow-up Items</a:t>
            </a:r>
          </a:p>
          <a:p>
            <a:r>
              <a:rPr lang="en-US" sz="2200" dirty="0" smtClean="0">
                <a:solidFill>
                  <a:srgbClr val="0070C0"/>
                </a:solidFill>
                <a:latin typeface="Calibri" panose="020F0502020204030204" pitchFamily="34" charset="0"/>
                <a:cs typeface="Avenir Book"/>
              </a:rPr>
              <a:t>Measure S Discussion</a:t>
            </a:r>
          </a:p>
          <a:p>
            <a:pPr lvl="1">
              <a:buFont typeface="Wingdings" panose="05000000000000000000" pitchFamily="2" charset="2"/>
              <a:buChar char="§"/>
            </a:pPr>
            <a:r>
              <a:rPr lang="en-US" sz="2200" dirty="0" smtClean="0">
                <a:latin typeface="Calibri" panose="020F0502020204030204" pitchFamily="34" charset="0"/>
                <a:cs typeface="Avenir Book"/>
              </a:rPr>
              <a:t>Background</a:t>
            </a:r>
          </a:p>
          <a:p>
            <a:pPr lvl="1">
              <a:buFont typeface="Wingdings" panose="05000000000000000000" pitchFamily="2" charset="2"/>
              <a:buChar char="§"/>
            </a:pPr>
            <a:r>
              <a:rPr lang="en-US" sz="2200" dirty="0" smtClean="0">
                <a:latin typeface="Calibri" panose="020F0502020204030204" pitchFamily="34" charset="0"/>
                <a:cs typeface="Avenir Book"/>
              </a:rPr>
              <a:t>Remittance Schedule</a:t>
            </a:r>
          </a:p>
          <a:p>
            <a:r>
              <a:rPr lang="en-US" sz="2200" dirty="0">
                <a:solidFill>
                  <a:srgbClr val="0070C0"/>
                </a:solidFill>
                <a:latin typeface="Calibri" panose="020F0502020204030204" pitchFamily="34" charset="0"/>
                <a:cs typeface="Avenir Book"/>
              </a:rPr>
              <a:t>Menu </a:t>
            </a:r>
            <a:r>
              <a:rPr lang="en-US" sz="2200" dirty="0" smtClean="0">
                <a:solidFill>
                  <a:srgbClr val="0070C0"/>
                </a:solidFill>
                <a:latin typeface="Calibri" panose="020F0502020204030204" pitchFamily="34" charset="0"/>
                <a:cs typeface="Avenir Book"/>
              </a:rPr>
              <a:t>of Options</a:t>
            </a:r>
            <a:endParaRPr lang="en-US" sz="2200" dirty="0">
              <a:solidFill>
                <a:srgbClr val="0070C0"/>
              </a:solidFill>
              <a:latin typeface="Calibri" panose="020F0502020204030204" pitchFamily="34" charset="0"/>
              <a:cs typeface="Avenir Book"/>
            </a:endParaRPr>
          </a:p>
          <a:p>
            <a:pPr lvl="1">
              <a:buFont typeface="Wingdings" panose="05000000000000000000" pitchFamily="2" charset="2"/>
              <a:buChar char="§"/>
            </a:pPr>
            <a:r>
              <a:rPr lang="en-US" sz="2200" dirty="0">
                <a:latin typeface="Calibri" panose="020F0502020204030204" pitchFamily="34" charset="0"/>
                <a:cs typeface="Avenir Book"/>
              </a:rPr>
              <a:t>Housing </a:t>
            </a:r>
          </a:p>
          <a:p>
            <a:pPr lvl="2">
              <a:buFont typeface="Arial" panose="020B0604020202020204" pitchFamily="34" charset="0"/>
              <a:buChar char="•"/>
            </a:pPr>
            <a:r>
              <a:rPr lang="en-US" sz="2200" dirty="0">
                <a:latin typeface="Calibri" panose="020F0502020204030204" pitchFamily="34" charset="0"/>
                <a:cs typeface="Avenir Book"/>
              </a:rPr>
              <a:t>Affordable Housing Development</a:t>
            </a:r>
          </a:p>
          <a:p>
            <a:pPr lvl="2">
              <a:buFont typeface="Arial" panose="020B0604020202020204" pitchFamily="34" charset="0"/>
              <a:buChar char="•"/>
            </a:pPr>
            <a:r>
              <a:rPr lang="en-US" sz="2200" dirty="0">
                <a:latin typeface="Calibri" panose="020F0502020204030204" pitchFamily="34" charset="0"/>
                <a:cs typeface="Avenir Book"/>
              </a:rPr>
              <a:t>Rental Rights Program</a:t>
            </a:r>
          </a:p>
          <a:p>
            <a:pPr lvl="2">
              <a:buFont typeface="Arial" panose="020B0604020202020204" pitchFamily="34" charset="0"/>
              <a:buChar char="•"/>
            </a:pPr>
            <a:r>
              <a:rPr lang="en-US" sz="2200" dirty="0">
                <a:latin typeface="Calibri" panose="020F0502020204030204" pitchFamily="34" charset="0"/>
                <a:cs typeface="Avenir Book"/>
              </a:rPr>
              <a:t>Monthly Housing Rental Subsidy Program</a:t>
            </a:r>
          </a:p>
          <a:p>
            <a:pPr lvl="2">
              <a:buFont typeface="Arial" panose="020B0604020202020204" pitchFamily="34" charset="0"/>
              <a:buChar char="•"/>
            </a:pPr>
            <a:r>
              <a:rPr lang="en-US" sz="2200" dirty="0">
                <a:latin typeface="Calibri" panose="020F0502020204030204" pitchFamily="34" charset="0"/>
                <a:cs typeface="Avenir Book"/>
              </a:rPr>
              <a:t>First Time Home Buyer Program</a:t>
            </a:r>
          </a:p>
          <a:p>
            <a:pPr lvl="1">
              <a:buFont typeface="Wingdings" panose="05000000000000000000" pitchFamily="2" charset="2"/>
              <a:buChar char="§"/>
            </a:pPr>
            <a:r>
              <a:rPr lang="en-US" sz="2200" dirty="0" smtClean="0">
                <a:latin typeface="Calibri" panose="020F0502020204030204" pitchFamily="34" charset="0"/>
                <a:cs typeface="Avenir Book"/>
              </a:rPr>
              <a:t>Infrastructure</a:t>
            </a:r>
          </a:p>
        </p:txBody>
      </p:sp>
      <p:sp>
        <p:nvSpPr>
          <p:cNvPr id="2" name="Title 1"/>
          <p:cNvSpPr>
            <a:spLocks noGrp="1"/>
          </p:cNvSpPr>
          <p:nvPr>
            <p:ph type="title"/>
          </p:nvPr>
        </p:nvSpPr>
        <p:spPr>
          <a:xfrm>
            <a:off x="359378" y="0"/>
            <a:ext cx="8229600" cy="1143000"/>
          </a:xfrm>
        </p:spPr>
        <p:txBody>
          <a:bodyPr>
            <a:normAutofit/>
          </a:bodyPr>
          <a:lstStyle/>
          <a:p>
            <a:r>
              <a:rPr lang="en-US" sz="4000" dirty="0" smtClean="0">
                <a:solidFill>
                  <a:srgbClr val="0070C0"/>
                </a:solidFill>
                <a:latin typeface="Calibri" panose="020F0502020204030204" pitchFamily="34" charset="0"/>
                <a:cs typeface="Avenir Black"/>
              </a:rPr>
              <a:t>Agenda</a:t>
            </a:r>
            <a:endParaRPr lang="en-US" sz="4000" dirty="0">
              <a:solidFill>
                <a:srgbClr val="0070C0"/>
              </a:solidFill>
              <a:latin typeface="Calibri" panose="020F0502020204030204" pitchFamily="34" charset="0"/>
              <a:cs typeface="Avenir Black"/>
            </a:endParaRPr>
          </a:p>
        </p:txBody>
      </p:sp>
    </p:spTree>
    <p:extLst>
      <p:ext uri="{BB962C8B-B14F-4D97-AF65-F5344CB8AC3E}">
        <p14:creationId xmlns:p14="http://schemas.microsoft.com/office/powerpoint/2010/main" val="1463769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378" y="1210752"/>
            <a:ext cx="8327422" cy="5069278"/>
          </a:xfrm>
        </p:spPr>
        <p:txBody>
          <a:bodyPr>
            <a:normAutofit lnSpcReduction="10000"/>
          </a:bodyPr>
          <a:lstStyle/>
          <a:p>
            <a:pPr>
              <a:spcAft>
                <a:spcPts val="600"/>
              </a:spcAft>
              <a:buFont typeface="Arial" panose="020B0604020202020204" pitchFamily="34" charset="0"/>
              <a:buChar char="•"/>
              <a:tabLst>
                <a:tab pos="1087438" algn="l"/>
              </a:tabLst>
            </a:pPr>
            <a:r>
              <a:rPr lang="en-US" sz="2200" dirty="0" smtClean="0">
                <a:latin typeface="+mj-lt"/>
                <a:cs typeface="Avenir Book"/>
              </a:rPr>
              <a:t>Prior </a:t>
            </a:r>
            <a:r>
              <a:rPr lang="en-US" sz="2200" dirty="0">
                <a:latin typeface="+mj-lt"/>
                <a:cs typeface="Avenir Book"/>
              </a:rPr>
              <a:t>to elimination of redevelopment, Housing </a:t>
            </a:r>
            <a:r>
              <a:rPr lang="en-US" sz="2200" dirty="0" smtClean="0">
                <a:latin typeface="+mj-lt"/>
                <a:cs typeface="Avenir Book"/>
              </a:rPr>
              <a:t>Authority administered a </a:t>
            </a:r>
            <a:r>
              <a:rPr lang="en-US" sz="2200" dirty="0">
                <a:latin typeface="+mj-lt"/>
                <a:cs typeface="Avenir Book"/>
              </a:rPr>
              <a:t>FTHB </a:t>
            </a:r>
            <a:r>
              <a:rPr lang="en-US" sz="2200" dirty="0" smtClean="0">
                <a:latin typeface="+mj-lt"/>
                <a:cs typeface="Avenir Book"/>
              </a:rPr>
              <a:t>program</a:t>
            </a:r>
            <a:endParaRPr lang="en-US" sz="2200" dirty="0">
              <a:latin typeface="+mj-lt"/>
              <a:cs typeface="Avenir Book"/>
            </a:endParaRPr>
          </a:p>
          <a:p>
            <a:pPr>
              <a:spcAft>
                <a:spcPts val="600"/>
              </a:spcAft>
              <a:buFont typeface="Arial" panose="020B0604020202020204" pitchFamily="34" charset="0"/>
              <a:buChar char="•"/>
              <a:tabLst>
                <a:tab pos="1087438" algn="l"/>
              </a:tabLst>
            </a:pPr>
            <a:r>
              <a:rPr lang="en-US" sz="2200" dirty="0" smtClean="0">
                <a:latin typeface="+mj-lt"/>
                <a:cs typeface="Avenir Book"/>
              </a:rPr>
              <a:t>Program provided down payment assistance loans to moderate income home buyers:</a:t>
            </a:r>
          </a:p>
          <a:p>
            <a:pPr lvl="2" defTabSz="395288">
              <a:spcAft>
                <a:spcPts val="600"/>
              </a:spcAft>
              <a:buFont typeface="Wingdings" panose="05000000000000000000" pitchFamily="2" charset="2"/>
              <a:buChar char="§"/>
              <a:tabLst>
                <a:tab pos="630238" algn="l"/>
                <a:tab pos="914400" algn="l"/>
                <a:tab pos="1087438" algn="l"/>
              </a:tabLst>
            </a:pPr>
            <a:r>
              <a:rPr lang="en-US" sz="2200" dirty="0" smtClean="0">
                <a:latin typeface="+mj-lt"/>
                <a:cs typeface="Avenir Book"/>
              </a:rPr>
              <a:t>$75,000 second mortgage loan</a:t>
            </a:r>
          </a:p>
          <a:p>
            <a:pPr lvl="2" defTabSz="395288">
              <a:spcAft>
                <a:spcPts val="600"/>
              </a:spcAft>
              <a:buFont typeface="Wingdings" panose="05000000000000000000" pitchFamily="2" charset="2"/>
              <a:buChar char="§"/>
              <a:tabLst>
                <a:tab pos="630238" algn="l"/>
                <a:tab pos="914400" algn="l"/>
                <a:tab pos="1087438" algn="l"/>
              </a:tabLst>
            </a:pPr>
            <a:r>
              <a:rPr lang="en-US" sz="2200" dirty="0" smtClean="0">
                <a:latin typeface="+mj-lt"/>
                <a:cs typeface="Avenir Book"/>
              </a:rPr>
              <a:t>Minimum 5% down payment from buyer</a:t>
            </a:r>
          </a:p>
          <a:p>
            <a:pPr lvl="2" defTabSz="395288">
              <a:spcAft>
                <a:spcPts val="600"/>
              </a:spcAft>
              <a:buFont typeface="Wingdings" panose="05000000000000000000" pitchFamily="2" charset="2"/>
              <a:buChar char="§"/>
              <a:tabLst>
                <a:tab pos="630238" algn="l"/>
                <a:tab pos="914400" algn="l"/>
                <a:tab pos="1087438" algn="l"/>
              </a:tabLst>
            </a:pPr>
            <a:r>
              <a:rPr lang="en-US" sz="2200" dirty="0">
                <a:latin typeface="+mj-lt"/>
                <a:cs typeface="Avenir Book"/>
              </a:rPr>
              <a:t>A</a:t>
            </a:r>
            <a:r>
              <a:rPr lang="en-US" sz="2200" dirty="0" smtClean="0">
                <a:latin typeface="+mj-lt"/>
                <a:cs typeface="Avenir Book"/>
              </a:rPr>
              <a:t>pproved lenders</a:t>
            </a:r>
          </a:p>
          <a:p>
            <a:pPr lvl="2" defTabSz="395288">
              <a:spcAft>
                <a:spcPts val="600"/>
              </a:spcAft>
              <a:buFont typeface="Wingdings" panose="05000000000000000000" pitchFamily="2" charset="2"/>
              <a:buChar char="§"/>
              <a:tabLst>
                <a:tab pos="630238" algn="l"/>
                <a:tab pos="914400" algn="l"/>
                <a:tab pos="1087438" algn="l"/>
              </a:tabLst>
            </a:pPr>
            <a:r>
              <a:rPr lang="en-US" sz="2200" dirty="0">
                <a:latin typeface="+mj-lt"/>
                <a:cs typeface="Avenir Book"/>
              </a:rPr>
              <a:t>M</a:t>
            </a:r>
            <a:r>
              <a:rPr lang="en-US" sz="2200" dirty="0" smtClean="0">
                <a:latin typeface="+mj-lt"/>
                <a:cs typeface="Avenir Book"/>
              </a:rPr>
              <a:t>onthly payment/deferred</a:t>
            </a:r>
          </a:p>
          <a:p>
            <a:pPr lvl="2" defTabSz="395288">
              <a:spcAft>
                <a:spcPts val="600"/>
              </a:spcAft>
              <a:buFont typeface="Wingdings" panose="05000000000000000000" pitchFamily="2" charset="2"/>
              <a:buChar char="§"/>
              <a:tabLst>
                <a:tab pos="630238" algn="l"/>
                <a:tab pos="914400" algn="l"/>
                <a:tab pos="1087438" algn="l"/>
              </a:tabLst>
            </a:pPr>
            <a:r>
              <a:rPr lang="en-US" sz="2200" dirty="0">
                <a:latin typeface="+mj-lt"/>
                <a:cs typeface="Avenir Book"/>
              </a:rPr>
              <a:t>E</a:t>
            </a:r>
            <a:r>
              <a:rPr lang="en-US" sz="2200" dirty="0" smtClean="0">
                <a:latin typeface="+mj-lt"/>
                <a:cs typeface="Avenir Book"/>
              </a:rPr>
              <a:t>quity share in event of presale, forgiven after 45 years</a:t>
            </a:r>
          </a:p>
          <a:p>
            <a:pPr defTabSz="395288">
              <a:spcAft>
                <a:spcPts val="600"/>
              </a:spcAft>
              <a:buFont typeface="Arial" panose="020B0604020202020204" pitchFamily="34" charset="0"/>
              <a:buChar char="•"/>
              <a:tabLst>
                <a:tab pos="630238" algn="l"/>
                <a:tab pos="914400" algn="l"/>
                <a:tab pos="1087438" algn="l"/>
              </a:tabLst>
            </a:pPr>
            <a:r>
              <a:rPr lang="en-US" sz="2200" dirty="0" smtClean="0">
                <a:latin typeface="+mj-lt"/>
                <a:cs typeface="Avenir Book"/>
              </a:rPr>
              <a:t>Staffing: To Be Determined</a:t>
            </a:r>
            <a:r>
              <a:rPr lang="en-US" sz="2200" dirty="0">
                <a:latin typeface="+mj-lt"/>
                <a:cs typeface="Avenir Book"/>
              </a:rPr>
              <a:t>	</a:t>
            </a:r>
          </a:p>
          <a:p>
            <a:pPr defTabSz="395288">
              <a:spcAft>
                <a:spcPts val="600"/>
              </a:spcAft>
              <a:buFont typeface="Arial" panose="020B0604020202020204" pitchFamily="34" charset="0"/>
              <a:buChar char="•"/>
              <a:tabLst>
                <a:tab pos="630238" algn="l"/>
                <a:tab pos="914400" algn="l"/>
                <a:tab pos="1087438" algn="l"/>
              </a:tabLst>
            </a:pPr>
            <a:r>
              <a:rPr lang="en-US" sz="2200" dirty="0" smtClean="0">
                <a:latin typeface="+mj-lt"/>
                <a:cs typeface="Avenir Book"/>
              </a:rPr>
              <a:t>Is </a:t>
            </a:r>
            <a:r>
              <a:rPr lang="en-US" sz="2200" dirty="0">
                <a:latin typeface="+mj-lt"/>
                <a:cs typeface="Avenir Book"/>
              </a:rPr>
              <a:t>there a desire to allocate funding toward a FTHB </a:t>
            </a:r>
            <a:r>
              <a:rPr lang="en-US" sz="2200" dirty="0" smtClean="0">
                <a:latin typeface="+mj-lt"/>
                <a:cs typeface="Avenir Book"/>
              </a:rPr>
              <a:t>program for </a:t>
            </a:r>
            <a:r>
              <a:rPr lang="en-US" sz="2200" dirty="0">
                <a:latin typeface="+mj-lt"/>
                <a:cs typeface="Avenir Book"/>
              </a:rPr>
              <a:t>the “missing middle” income (80%-150% AMI</a:t>
            </a:r>
            <a:r>
              <a:rPr lang="en-US" sz="2200" dirty="0" smtClean="0">
                <a:latin typeface="+mj-lt"/>
                <a:cs typeface="Avenir Book"/>
              </a:rPr>
              <a:t>)?</a:t>
            </a:r>
            <a:endParaRPr lang="en-US" sz="2200" dirty="0">
              <a:latin typeface="+mj-lt"/>
              <a:cs typeface="Avenir Book"/>
            </a:endParaRPr>
          </a:p>
          <a:p>
            <a:pPr marL="457200" lvl="1" indent="0" defTabSz="395288">
              <a:buNone/>
              <a:tabLst>
                <a:tab pos="630238" algn="l"/>
                <a:tab pos="914400" algn="l"/>
                <a:tab pos="1087438" algn="l"/>
              </a:tabLst>
            </a:pPr>
            <a:endParaRPr lang="en-US" sz="2200" dirty="0" smtClean="0">
              <a:solidFill>
                <a:schemeClr val="tx1">
                  <a:lumMod val="65000"/>
                  <a:lumOff val="35000"/>
                </a:schemeClr>
              </a:solidFill>
              <a:latin typeface="+mj-lt"/>
              <a:cs typeface="Avenir Book"/>
            </a:endParaRPr>
          </a:p>
          <a:p>
            <a:pPr marL="457200" lvl="1" indent="0" defTabSz="395288">
              <a:buNone/>
              <a:tabLst>
                <a:tab pos="630238" algn="l"/>
                <a:tab pos="914400" algn="l"/>
                <a:tab pos="1087438" algn="l"/>
              </a:tabLst>
            </a:pPr>
            <a:endParaRPr lang="en-US" sz="2200" dirty="0">
              <a:solidFill>
                <a:schemeClr val="tx1">
                  <a:lumMod val="65000"/>
                  <a:lumOff val="35000"/>
                </a:schemeClr>
              </a:solidFill>
              <a:latin typeface="Avenir Book"/>
              <a:cs typeface="Avenir Book"/>
            </a:endParaRPr>
          </a:p>
          <a:p>
            <a:pPr marL="457200" lvl="1" indent="0" defTabSz="395288">
              <a:buNone/>
              <a:tabLst>
                <a:tab pos="630238" algn="l"/>
                <a:tab pos="914400" algn="l"/>
                <a:tab pos="1087438" algn="l"/>
              </a:tabLst>
            </a:pPr>
            <a:endParaRPr lang="en-US" sz="2200" dirty="0" smtClean="0">
              <a:solidFill>
                <a:schemeClr val="tx1">
                  <a:lumMod val="65000"/>
                  <a:lumOff val="35000"/>
                </a:schemeClr>
              </a:solidFill>
              <a:latin typeface="Avenir Book"/>
              <a:cs typeface="Avenir Book"/>
            </a:endParaRPr>
          </a:p>
          <a:p>
            <a:pPr marL="457200" lvl="1" indent="0" defTabSz="395288">
              <a:buNone/>
              <a:tabLst>
                <a:tab pos="630238" algn="l"/>
                <a:tab pos="914400" algn="l"/>
                <a:tab pos="1087438" algn="l"/>
              </a:tabLst>
            </a:pPr>
            <a:endParaRPr lang="en-US" sz="2200" dirty="0" smtClean="0">
              <a:solidFill>
                <a:schemeClr val="tx1">
                  <a:lumMod val="65000"/>
                  <a:lumOff val="35000"/>
                </a:schemeClr>
              </a:solidFill>
              <a:latin typeface="Avenir Book"/>
              <a:cs typeface="Avenir Book"/>
            </a:endParaRPr>
          </a:p>
        </p:txBody>
      </p:sp>
      <p:sp>
        <p:nvSpPr>
          <p:cNvPr id="5" name="Title 1"/>
          <p:cNvSpPr>
            <a:spLocks noGrp="1"/>
          </p:cNvSpPr>
          <p:nvPr>
            <p:ph type="title"/>
          </p:nvPr>
        </p:nvSpPr>
        <p:spPr>
          <a:xfrm>
            <a:off x="457200" y="235812"/>
            <a:ext cx="8229600" cy="1143000"/>
          </a:xfrm>
        </p:spPr>
        <p:txBody>
          <a:bodyPr>
            <a:normAutofit fontScale="90000"/>
          </a:bodyPr>
          <a:lstStyle/>
          <a:p>
            <a:r>
              <a:rPr lang="en-US" sz="3400" dirty="0" smtClean="0">
                <a:solidFill>
                  <a:srgbClr val="0070C0"/>
                </a:solidFill>
                <a:cs typeface="Avenir Black"/>
              </a:rPr>
              <a:t>Housing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First Time Home Buyer Program (FTHB)</a:t>
            </a:r>
            <a:r>
              <a:rPr lang="en-US" sz="2700" dirty="0">
                <a:solidFill>
                  <a:schemeClr val="tx1">
                    <a:lumMod val="75000"/>
                    <a:lumOff val="25000"/>
                  </a:schemeClr>
                </a:solidFill>
                <a:latin typeface="Avenir Black"/>
                <a:cs typeface="Avenir Black"/>
              </a:rPr>
              <a:t/>
            </a:r>
            <a:br>
              <a:rPr lang="en-US" sz="2700" dirty="0">
                <a:solidFill>
                  <a:schemeClr val="tx1">
                    <a:lumMod val="75000"/>
                    <a:lumOff val="25000"/>
                  </a:schemeClr>
                </a:solidFill>
                <a:latin typeface="Avenir Black"/>
                <a:cs typeface="Avenir Black"/>
              </a:rPr>
            </a:br>
            <a:endParaRPr lang="en-US" sz="2700" dirty="0">
              <a:solidFill>
                <a:schemeClr val="tx1">
                  <a:lumMod val="75000"/>
                  <a:lumOff val="25000"/>
                </a:schemeClr>
              </a:solidFill>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20</a:t>
            </a:fld>
            <a:endParaRPr lang="en-US" sz="1200" dirty="0"/>
          </a:p>
        </p:txBody>
      </p:sp>
    </p:spTree>
    <p:extLst>
      <p:ext uri="{BB962C8B-B14F-4D97-AF65-F5344CB8AC3E}">
        <p14:creationId xmlns:p14="http://schemas.microsoft.com/office/powerpoint/2010/main" val="4171753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500114"/>
            <a:ext cx="7772400" cy="986172"/>
          </a:xfrm>
        </p:spPr>
        <p:txBody>
          <a:bodyPr>
            <a:normAutofit/>
          </a:bodyPr>
          <a:lstStyle/>
          <a:p>
            <a:r>
              <a:rPr lang="en-US" sz="3900" dirty="0" smtClean="0">
                <a:solidFill>
                  <a:srgbClr val="0070C0"/>
                </a:solidFill>
                <a:cs typeface="Avenir Heavy"/>
              </a:rPr>
              <a:t>Infrastructure</a:t>
            </a:r>
            <a:endParaRPr lang="en-US" sz="3600" i="1" dirty="0">
              <a:cs typeface="Avenir Heavy"/>
            </a:endParaRPr>
          </a:p>
        </p:txBody>
      </p:sp>
    </p:spTree>
    <p:extLst>
      <p:ext uri="{BB962C8B-B14F-4D97-AF65-F5344CB8AC3E}">
        <p14:creationId xmlns:p14="http://schemas.microsoft.com/office/powerpoint/2010/main" val="1308776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12797"/>
            <a:ext cx="8229600" cy="526474"/>
          </a:xfrm>
        </p:spPr>
        <p:txBody>
          <a:bodyPr>
            <a:noAutofit/>
          </a:bodyPr>
          <a:lstStyle/>
          <a:p>
            <a:r>
              <a:rPr lang="en-US" sz="3100" dirty="0">
                <a:solidFill>
                  <a:srgbClr val="0070C0"/>
                </a:solidFill>
                <a:cs typeface="Avenir Black"/>
              </a:rPr>
              <a:t>Infrastructure Projects (1 of 2)</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167801156"/>
              </p:ext>
            </p:extLst>
          </p:nvPr>
        </p:nvGraphicFramePr>
        <p:xfrm>
          <a:off x="204914" y="1002439"/>
          <a:ext cx="8739061" cy="3572510"/>
        </p:xfrm>
        <a:graphic>
          <a:graphicData uri="http://schemas.openxmlformats.org/drawingml/2006/table">
            <a:tbl>
              <a:tblPr firstRow="1" bandRow="1">
                <a:tableStyleId>{5C22544A-7EE6-4342-B048-85BDC9FD1C3A}</a:tableStyleId>
              </a:tblPr>
              <a:tblGrid>
                <a:gridCol w="2281111">
                  <a:extLst>
                    <a:ext uri="{9D8B030D-6E8A-4147-A177-3AD203B41FA5}">
                      <a16:colId xmlns:a16="http://schemas.microsoft.com/office/drawing/2014/main" xmlns="" val="20000"/>
                    </a:ext>
                  </a:extLst>
                </a:gridCol>
                <a:gridCol w="971550">
                  <a:extLst>
                    <a:ext uri="{9D8B030D-6E8A-4147-A177-3AD203B41FA5}">
                      <a16:colId xmlns:a16="http://schemas.microsoft.com/office/drawing/2014/main" xmlns="" val="20001"/>
                    </a:ext>
                  </a:extLst>
                </a:gridCol>
                <a:gridCol w="11049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095375">
                  <a:extLst>
                    <a:ext uri="{9D8B030D-6E8A-4147-A177-3AD203B41FA5}">
                      <a16:colId xmlns:a16="http://schemas.microsoft.com/office/drawing/2014/main" xmlns="" val="20004"/>
                    </a:ext>
                  </a:extLst>
                </a:gridCol>
                <a:gridCol w="1114425">
                  <a:extLst>
                    <a:ext uri="{9D8B030D-6E8A-4147-A177-3AD203B41FA5}">
                      <a16:colId xmlns:a16="http://schemas.microsoft.com/office/drawing/2014/main" xmlns="" val="20005"/>
                    </a:ext>
                  </a:extLst>
                </a:gridCol>
                <a:gridCol w="1104900">
                  <a:extLst>
                    <a:ext uri="{9D8B030D-6E8A-4147-A177-3AD203B41FA5}">
                      <a16:colId xmlns:a16="http://schemas.microsoft.com/office/drawing/2014/main" xmlns="" val="20006"/>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Project Name</a:t>
                      </a:r>
                    </a:p>
                  </a:txBody>
                  <a:tcPr anchor="b"/>
                </a:tc>
                <a:tc>
                  <a:txBody>
                    <a:bodyPr/>
                    <a:lstStyle/>
                    <a:p>
                      <a:pPr algn="ctr" fontAlgn="b"/>
                      <a:r>
                        <a:rPr lang="en-US" sz="1400" b="1" i="0" u="none" strike="noStrike" dirty="0">
                          <a:solidFill>
                            <a:srgbClr val="000000"/>
                          </a:solidFill>
                          <a:effectLst/>
                          <a:latin typeface="Calibri"/>
                        </a:rPr>
                        <a:t>FY 20-21</a:t>
                      </a:r>
                    </a:p>
                  </a:txBody>
                  <a:tcPr marL="9525" marR="9525" marT="9525" marB="0" anchor="b"/>
                </a:tc>
                <a:tc>
                  <a:txBody>
                    <a:bodyPr/>
                    <a:lstStyle/>
                    <a:p>
                      <a:pPr algn="ctr" fontAlgn="b"/>
                      <a:r>
                        <a:rPr lang="en-US" sz="1400" b="1" i="0" u="none" strike="noStrike" dirty="0">
                          <a:solidFill>
                            <a:srgbClr val="000000"/>
                          </a:solidFill>
                          <a:effectLst/>
                          <a:latin typeface="Calibri"/>
                        </a:rPr>
                        <a:t>FY 21-22</a:t>
                      </a:r>
                    </a:p>
                  </a:txBody>
                  <a:tcPr marL="9525" marR="9525" marT="9525" marB="0" anchor="b"/>
                </a:tc>
                <a:tc>
                  <a:txBody>
                    <a:bodyPr/>
                    <a:lstStyle/>
                    <a:p>
                      <a:pPr algn="ctr" fontAlgn="b"/>
                      <a:r>
                        <a:rPr lang="en-US" sz="1400" b="1" i="0" u="none" strike="noStrike" dirty="0">
                          <a:solidFill>
                            <a:srgbClr val="000000"/>
                          </a:solidFill>
                          <a:effectLst/>
                          <a:latin typeface="Calibri"/>
                        </a:rPr>
                        <a:t>FY 22-23</a:t>
                      </a:r>
                    </a:p>
                  </a:txBody>
                  <a:tcPr marL="9525" marR="9525" marT="9525" marB="0" anchor="b"/>
                </a:tc>
                <a:tc>
                  <a:txBody>
                    <a:bodyPr/>
                    <a:lstStyle/>
                    <a:p>
                      <a:pPr algn="ctr" fontAlgn="b"/>
                      <a:r>
                        <a:rPr lang="en-US" sz="1400" b="1" i="0" u="none" strike="noStrike" dirty="0">
                          <a:solidFill>
                            <a:srgbClr val="000000"/>
                          </a:solidFill>
                          <a:effectLst/>
                          <a:latin typeface="Calibri"/>
                        </a:rPr>
                        <a:t>FY23-24</a:t>
                      </a:r>
                    </a:p>
                  </a:txBody>
                  <a:tcPr marL="9525" marR="9525" marT="9525" marB="0" anchor="b"/>
                </a:tc>
                <a:tc>
                  <a:txBody>
                    <a:bodyPr/>
                    <a:lstStyle/>
                    <a:p>
                      <a:pPr algn="ctr" fontAlgn="b"/>
                      <a:r>
                        <a:rPr lang="en-US" sz="1400" b="1" i="0" u="none" strike="noStrike" dirty="0">
                          <a:solidFill>
                            <a:srgbClr val="000000"/>
                          </a:solidFill>
                          <a:effectLst/>
                          <a:latin typeface="Calibri"/>
                        </a:rPr>
                        <a:t>FY24-25</a:t>
                      </a: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mn-lt"/>
                          <a:ea typeface="+mn-ea"/>
                          <a:cs typeface="+mn-cs"/>
                        </a:rPr>
                        <a:t>Unfunded </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mn-lt"/>
                          <a:ea typeface="+mn-ea"/>
                          <a:cs typeface="+mn-cs"/>
                        </a:rPr>
                        <a:t>Cost </a:t>
                      </a:r>
                    </a:p>
                  </a:txBody>
                  <a:tcPr marL="9525" marR="9525" marT="9525" marB="0" anchor="b"/>
                </a:tc>
                <a:extLst>
                  <a:ext uri="{0D108BD9-81ED-4DB2-BD59-A6C34878D82A}">
                    <a16:rowId xmlns:a16="http://schemas.microsoft.com/office/drawing/2014/main" xmlns="" val="10000"/>
                  </a:ext>
                </a:extLst>
              </a:tr>
              <a:tr h="370840">
                <a:tc>
                  <a:txBody>
                    <a:bodyPr/>
                    <a:lstStyle/>
                    <a:p>
                      <a:pPr algn="l" fontAlgn="b"/>
                      <a:r>
                        <a:rPr lang="en-US" sz="1400" b="0" i="0" u="none" strike="noStrike" dirty="0">
                          <a:solidFill>
                            <a:srgbClr val="000000"/>
                          </a:solidFill>
                          <a:effectLst/>
                          <a:latin typeface="+mj-lt"/>
                        </a:rPr>
                        <a:t>Pavement Repair and </a:t>
                      </a:r>
                      <a:r>
                        <a:rPr lang="en-US" sz="1400" b="0" i="0" u="none" strike="noStrike" dirty="0" smtClean="0">
                          <a:solidFill>
                            <a:srgbClr val="000000"/>
                          </a:solidFill>
                          <a:effectLst/>
                          <a:latin typeface="+mj-lt"/>
                        </a:rPr>
                        <a:t>Rehabilitation</a:t>
                      </a:r>
                      <a:r>
                        <a:rPr lang="en-US" sz="1400" b="0" i="0" u="none" strike="noStrike" baseline="0" dirty="0" smtClean="0">
                          <a:solidFill>
                            <a:srgbClr val="000000"/>
                          </a:solidFill>
                          <a:effectLst/>
                          <a:latin typeface="+mj-lt"/>
                        </a:rPr>
                        <a:t> </a:t>
                      </a:r>
                      <a:r>
                        <a:rPr lang="en-US" sz="1400" b="0" i="0" u="none" strike="noStrike" dirty="0" smtClean="0">
                          <a:solidFill>
                            <a:srgbClr val="000000"/>
                          </a:solidFill>
                          <a:effectLst/>
                          <a:latin typeface="+mj-lt"/>
                        </a:rPr>
                        <a:t>Program</a:t>
                      </a:r>
                      <a:endParaRPr lang="en-US" sz="1400" b="0" i="0" u="none" strike="noStrike" dirty="0">
                        <a:solidFill>
                          <a:srgbClr val="000000"/>
                        </a:solidFill>
                        <a:effectLst/>
                        <a:latin typeface="+mj-lt"/>
                      </a:endParaRPr>
                    </a:p>
                  </a:txBody>
                  <a:tcPr marL="9525" marR="9525" marT="9525" marB="0" anchor="b"/>
                </a:tc>
                <a:tc>
                  <a:txBody>
                    <a:bodyPr/>
                    <a:lstStyle/>
                    <a:p>
                      <a:pPr algn="r" rtl="0" fontAlgn="b"/>
                      <a:r>
                        <a:rPr lang="en-US" sz="1400" b="0" i="0" u="none" strike="noStrike" dirty="0" smtClean="0">
                          <a:solidFill>
                            <a:srgbClr val="000000"/>
                          </a:solidFill>
                          <a:effectLst/>
                          <a:latin typeface="+mj-lt"/>
                        </a:rPr>
                        <a:t>$  500,000</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  2,000,000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smtClean="0">
                          <a:solidFill>
                            <a:srgbClr val="000000"/>
                          </a:solidFill>
                          <a:effectLst/>
                          <a:latin typeface="+mj-lt"/>
                        </a:rPr>
                        <a:t>$  2,500,000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smtClean="0">
                          <a:solidFill>
                            <a:srgbClr val="000000"/>
                          </a:solidFill>
                          <a:effectLst/>
                          <a:latin typeface="+mj-lt"/>
                        </a:rPr>
                        <a:t>$ </a:t>
                      </a:r>
                      <a:r>
                        <a:rPr lang="en-US" sz="1400" b="0" i="0" u="none" strike="noStrike" baseline="0" dirty="0" smtClean="0">
                          <a:solidFill>
                            <a:srgbClr val="000000"/>
                          </a:solidFill>
                          <a:effectLst/>
                          <a:latin typeface="+mj-lt"/>
                        </a:rPr>
                        <a:t> </a:t>
                      </a:r>
                      <a:r>
                        <a:rPr lang="en-US" sz="1400" b="0" i="0" u="none" strike="noStrike" dirty="0" smtClean="0">
                          <a:solidFill>
                            <a:srgbClr val="000000"/>
                          </a:solidFill>
                          <a:effectLst/>
                          <a:latin typeface="+mj-lt"/>
                        </a:rPr>
                        <a:t>2,000,000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smtClean="0">
                          <a:solidFill>
                            <a:srgbClr val="000000"/>
                          </a:solidFill>
                          <a:effectLst/>
                          <a:latin typeface="+mj-lt"/>
                        </a:rPr>
                        <a:t>$  1,000,000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  8,000,000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1"/>
                  </a:ext>
                </a:extLst>
              </a:tr>
              <a:tr h="370840">
                <a:tc>
                  <a:txBody>
                    <a:bodyPr/>
                    <a:lstStyle/>
                    <a:p>
                      <a:pPr algn="l" fontAlgn="b"/>
                      <a:r>
                        <a:rPr lang="en-US" sz="1400" b="0" i="0" u="none" strike="noStrike" dirty="0">
                          <a:solidFill>
                            <a:srgbClr val="000000"/>
                          </a:solidFill>
                          <a:effectLst/>
                          <a:latin typeface="+mj-lt"/>
                        </a:rPr>
                        <a:t>Annual Bridge Maintenance </a:t>
                      </a:r>
                      <a:r>
                        <a:rPr lang="en-US" sz="1400" b="0" i="0" u="none" strike="noStrike" dirty="0" smtClean="0">
                          <a:solidFill>
                            <a:srgbClr val="000000"/>
                          </a:solidFill>
                          <a:effectLst/>
                          <a:latin typeface="+mj-lt"/>
                        </a:rPr>
                        <a:t>Program</a:t>
                      </a:r>
                      <a:endParaRPr lang="en-US" sz="1400" b="0" i="0" u="none" strike="noStrike" dirty="0">
                        <a:solidFill>
                          <a:srgbClr val="000000"/>
                        </a:solidFill>
                        <a:effectLst/>
                        <a:latin typeface="+mj-lt"/>
                      </a:endParaRPr>
                    </a:p>
                  </a:txBody>
                  <a:tcPr marL="9525" marR="9525" marT="9525" marB="0" anchor="b"/>
                </a:tc>
                <a:tc>
                  <a:txBody>
                    <a:bodyPr/>
                    <a:lstStyle/>
                    <a:p>
                      <a:pPr algn="r" rtl="0" fontAlgn="b"/>
                      <a:r>
                        <a:rPr lang="en-US" sz="1400" b="0" i="0" u="none" strike="noStrike" dirty="0" smtClean="0">
                          <a:solidFill>
                            <a:srgbClr val="000000"/>
                          </a:solidFill>
                          <a:effectLst/>
                          <a:latin typeface="+mj-lt"/>
                        </a:rPr>
                        <a:t>100,000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smtClean="0">
                          <a:solidFill>
                            <a:srgbClr val="000000"/>
                          </a:solidFill>
                          <a:effectLst/>
                          <a:latin typeface="+mj-lt"/>
                        </a:rPr>
                        <a:t>100,000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smtClean="0">
                          <a:solidFill>
                            <a:srgbClr val="000000"/>
                          </a:solidFill>
                          <a:effectLst/>
                          <a:latin typeface="+mj-lt"/>
                        </a:rPr>
                        <a:t>100,000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100,000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500,000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2"/>
                  </a:ext>
                </a:extLst>
              </a:tr>
              <a:tr h="370840">
                <a:tc>
                  <a:txBody>
                    <a:bodyPr/>
                    <a:lstStyle/>
                    <a:p>
                      <a:pPr algn="l" fontAlgn="b"/>
                      <a:r>
                        <a:rPr lang="en-US" sz="1400" b="0" i="0" u="none" strike="noStrike" dirty="0" smtClean="0">
                          <a:solidFill>
                            <a:srgbClr val="000000"/>
                          </a:solidFill>
                          <a:effectLst/>
                          <a:latin typeface="+mj-lt"/>
                        </a:rPr>
                        <a:t>Internally Illuminated Sign Replacement Program</a:t>
                      </a:r>
                      <a:endParaRPr lang="en-US" sz="1400" b="0" i="0" u="none" strike="noStrike" dirty="0">
                        <a:solidFill>
                          <a:srgbClr val="000000"/>
                        </a:solidFill>
                        <a:effectLst/>
                        <a:latin typeface="+mj-lt"/>
                      </a:endParaRPr>
                    </a:p>
                  </a:txBody>
                  <a:tcPr marL="9525" marR="9525" marT="9525" marB="0" anchor="b"/>
                </a:tc>
                <a:tc>
                  <a:txBody>
                    <a:bodyPr/>
                    <a:lstStyle/>
                    <a:p>
                      <a:pPr algn="r" rtl="0" fontAlgn="b"/>
                      <a:r>
                        <a:rPr lang="en-US" sz="1400" b="0" i="0" u="none" strike="noStrike" dirty="0" smtClean="0">
                          <a:solidFill>
                            <a:srgbClr val="000000"/>
                          </a:solidFill>
                          <a:effectLst/>
                          <a:latin typeface="+mj-lt"/>
                        </a:rPr>
                        <a:t>300,000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300,000 </a:t>
                      </a:r>
                      <a:endParaRPr lang="en-US" sz="1400" b="0" i="0" u="none" strike="noStrike" dirty="0">
                        <a:solidFill>
                          <a:srgbClr val="000000"/>
                        </a:solidFill>
                        <a:effectLst/>
                        <a:latin typeface="+mj-lt"/>
                      </a:endParaRPr>
                    </a:p>
                  </a:txBody>
                  <a:tcPr marL="9525" marR="45720" marT="9525" marB="0"/>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600,000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3"/>
                  </a:ext>
                </a:extLst>
              </a:tr>
              <a:tr h="370840">
                <a:tc>
                  <a:txBody>
                    <a:bodyPr/>
                    <a:lstStyle/>
                    <a:p>
                      <a:pPr algn="l" fontAlgn="b"/>
                      <a:r>
                        <a:rPr lang="en-US" sz="1400" b="0" i="0" u="none" strike="noStrike" dirty="0">
                          <a:solidFill>
                            <a:srgbClr val="000000"/>
                          </a:solidFill>
                          <a:effectLst/>
                          <a:latin typeface="+mj-lt"/>
                        </a:rPr>
                        <a:t>ADA Curb Ramp and Sidewalk Installation and Repair </a:t>
                      </a:r>
                      <a:r>
                        <a:rPr lang="en-US" sz="1400" b="0" i="0" u="none" strike="noStrike" dirty="0" smtClean="0">
                          <a:solidFill>
                            <a:srgbClr val="000000"/>
                          </a:solidFill>
                          <a:effectLst/>
                          <a:latin typeface="+mj-lt"/>
                        </a:rPr>
                        <a:t>Program</a:t>
                      </a:r>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1,000,000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1,000,000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500,000 </a:t>
                      </a:r>
                      <a:endParaRPr lang="en-US" sz="1400" b="0" i="0" u="none" strike="noStrike" dirty="0">
                        <a:solidFill>
                          <a:srgbClr val="000000"/>
                        </a:solidFill>
                        <a:effectLst/>
                        <a:latin typeface="+mj-lt"/>
                      </a:endParaRPr>
                    </a:p>
                  </a:txBody>
                  <a:tcPr marL="9525" marR="45720" marT="9525" marB="0"/>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2,500,000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4"/>
                  </a:ext>
                </a:extLst>
              </a:tr>
              <a:tr h="370840">
                <a:tc>
                  <a:txBody>
                    <a:bodyPr/>
                    <a:lstStyle/>
                    <a:p>
                      <a:pPr algn="l" rtl="0" fontAlgn="b"/>
                      <a:r>
                        <a:rPr lang="en-US" sz="1400" b="0" i="0" u="none" strike="noStrike" dirty="0" smtClean="0">
                          <a:solidFill>
                            <a:srgbClr val="000000"/>
                          </a:solidFill>
                          <a:effectLst/>
                          <a:latin typeface="+mj-lt"/>
                        </a:rPr>
                        <a:t>Elevator </a:t>
                      </a:r>
                      <a:r>
                        <a:rPr lang="en-US" sz="1400" b="0" i="0" u="none" strike="noStrike" dirty="0">
                          <a:solidFill>
                            <a:srgbClr val="000000"/>
                          </a:solidFill>
                          <a:effectLst/>
                          <a:latin typeface="+mj-lt"/>
                        </a:rPr>
                        <a:t>Modernization</a:t>
                      </a:r>
                    </a:p>
                  </a:txBody>
                  <a:tcPr marL="9525" marR="9525"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200,000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200,000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1,000,000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5"/>
                  </a:ext>
                </a:extLst>
              </a:tr>
              <a:tr h="370840">
                <a:tc>
                  <a:txBody>
                    <a:bodyPr/>
                    <a:lstStyle/>
                    <a:p>
                      <a:pPr algn="l" rtl="0" fontAlgn="b"/>
                      <a:r>
                        <a:rPr lang="en-US" sz="1400" b="0" i="0" u="none" strike="noStrike" dirty="0">
                          <a:solidFill>
                            <a:srgbClr val="000000"/>
                          </a:solidFill>
                          <a:effectLst/>
                          <a:latin typeface="+mj-lt"/>
                        </a:rPr>
                        <a:t>City Hall Improvements</a:t>
                      </a:r>
                    </a:p>
                  </a:txBody>
                  <a:tcPr marL="9525" marR="9525" marT="9525" marB="0"/>
                </a:tc>
                <a:tc>
                  <a:txBody>
                    <a:bodyPr/>
                    <a:lstStyle/>
                    <a:p>
                      <a:pPr algn="r" rtl="0" fontAlgn="ctr"/>
                      <a:r>
                        <a:rPr lang="en-US" sz="1400" b="0" i="0" u="none" strike="noStrike" dirty="0" smtClean="0">
                          <a:solidFill>
                            <a:srgbClr val="000000"/>
                          </a:solidFill>
                          <a:effectLst/>
                          <a:latin typeface="+mj-lt"/>
                        </a:rPr>
                        <a:t>250,000</a:t>
                      </a:r>
                      <a:endParaRPr lang="en-US" sz="1400" b="0" i="0" u="none" strike="noStrike" dirty="0">
                        <a:solidFill>
                          <a:srgbClr val="000000"/>
                        </a:solidFill>
                        <a:effectLst/>
                        <a:latin typeface="+mj-lt"/>
                      </a:endParaRPr>
                    </a:p>
                  </a:txBody>
                  <a:tcPr marL="9525" marR="45720" marT="9525" marB="0"/>
                </a:tc>
                <a:tc>
                  <a:txBody>
                    <a:bodyPr/>
                    <a:lstStyle/>
                    <a:p>
                      <a:pPr algn="r" rtl="0" fontAlgn="ctr"/>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200,000 </a:t>
                      </a:r>
                      <a:endParaRPr lang="en-US" sz="1400" b="0" i="0" u="none" strike="noStrike" dirty="0">
                        <a:solidFill>
                          <a:srgbClr val="000000"/>
                        </a:solidFill>
                        <a:effectLst/>
                        <a:latin typeface="+mj-lt"/>
                      </a:endParaRPr>
                    </a:p>
                  </a:txBody>
                  <a:tcPr marL="9525" marR="45720" marT="9525" marB="0"/>
                </a:tc>
                <a:tc>
                  <a:txBody>
                    <a:bodyPr/>
                    <a:lstStyle/>
                    <a:p>
                      <a:pPr algn="r" rtl="0" fontAlgn="ctr"/>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200,000 </a:t>
                      </a:r>
                      <a:endParaRPr lang="en-US" sz="1400" b="0" i="0" u="none" strike="noStrike" dirty="0">
                        <a:solidFill>
                          <a:srgbClr val="000000"/>
                        </a:solidFill>
                        <a:effectLst/>
                        <a:latin typeface="+mj-lt"/>
                      </a:endParaRPr>
                    </a:p>
                  </a:txBody>
                  <a:tcPr marL="9525" marR="45720" marT="9525" marB="0"/>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fontAlgn="b"/>
                      <a:r>
                        <a:rPr lang="en-US" sz="1400" b="0" i="0" u="none" strike="noStrike" dirty="0" smtClean="0">
                          <a:solidFill>
                            <a:srgbClr val="000000"/>
                          </a:solidFill>
                          <a:effectLst/>
                          <a:latin typeface="+mj-lt"/>
                        </a:rPr>
                        <a:t>-</a:t>
                      </a:r>
                      <a:r>
                        <a:rPr lang="en-US" sz="1400" b="0" i="0" u="none" strike="noStrike" dirty="0">
                          <a:solidFill>
                            <a:srgbClr val="000000"/>
                          </a:solidFill>
                          <a:effectLst/>
                          <a:latin typeface="+mj-lt"/>
                        </a:rPr>
                        <a:t>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650,000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6"/>
                  </a:ext>
                </a:extLst>
              </a:tr>
              <a:tr h="370840">
                <a:tc>
                  <a:txBody>
                    <a:bodyPr/>
                    <a:lstStyle/>
                    <a:p>
                      <a:pPr algn="l" rtl="0" fontAlgn="b"/>
                      <a:r>
                        <a:rPr lang="en-US" sz="1400" b="0" i="0" u="none" strike="noStrike" dirty="0">
                          <a:solidFill>
                            <a:srgbClr val="000000"/>
                          </a:solidFill>
                          <a:effectLst/>
                          <a:latin typeface="+mj-lt"/>
                        </a:rPr>
                        <a:t>Seismic Upgrade of All Fire Stations (Total of 9 Stations)</a:t>
                      </a:r>
                    </a:p>
                  </a:txBody>
                  <a:tcPr marL="9525" marR="9525" marT="9525" marB="0" anchor="b"/>
                </a:tc>
                <a:tc>
                  <a:txBody>
                    <a:bodyPr/>
                    <a:lstStyle/>
                    <a:p>
                      <a:pPr algn="r" rtl="0" fontAlgn="b"/>
                      <a:r>
                        <a:rPr lang="en-US" sz="1400" b="0" i="0" u="none" strike="noStrike" dirty="0" smtClean="0">
                          <a:solidFill>
                            <a:srgbClr val="000000"/>
                          </a:solidFill>
                          <a:effectLst/>
                          <a:latin typeface="+mj-lt"/>
                        </a:rPr>
                        <a:t>1,620,000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1,620,000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1,620,000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1,620,000 </a:t>
                      </a:r>
                      <a:endParaRPr lang="en-US" sz="1400" b="0" i="0" u="none" strike="noStrike" dirty="0">
                        <a:solidFill>
                          <a:srgbClr val="000000"/>
                        </a:solidFill>
                        <a:effectLst/>
                        <a:latin typeface="+mj-lt"/>
                      </a:endParaRPr>
                    </a:p>
                  </a:txBody>
                  <a:tcPr marL="9525" marR="45720" marT="9525" marB="0"/>
                </a:tc>
                <a:tc>
                  <a:txBody>
                    <a:bodyPr/>
                    <a:lstStyle/>
                    <a:p>
                      <a:pPr algn="r" rtl="0" fontAlgn="b"/>
                      <a:r>
                        <a:rPr lang="en-US" sz="1400" b="0" i="0" u="none" strike="noStrike" dirty="0">
                          <a:solidFill>
                            <a:srgbClr val="000000"/>
                          </a:solidFill>
                          <a:effectLst/>
                          <a:latin typeface="+mj-lt"/>
                        </a:rPr>
                        <a:t>      1,620,000 </a:t>
                      </a:r>
                    </a:p>
                  </a:txBody>
                  <a:tcPr marL="9525" marR="45720" marT="9525" marB="0"/>
                </a:tc>
                <a:tc>
                  <a:txBody>
                    <a:bodyPr/>
                    <a:lstStyle/>
                    <a:p>
                      <a:pPr algn="r" rtl="0" fontAlgn="b"/>
                      <a:r>
                        <a:rPr lang="en-US" sz="1400" b="0" i="0" u="none" strike="noStrike" dirty="0">
                          <a:solidFill>
                            <a:srgbClr val="000000"/>
                          </a:solidFill>
                          <a:effectLst/>
                          <a:latin typeface="+mj-lt"/>
                        </a:rPr>
                        <a:t>       </a:t>
                      </a:r>
                      <a:r>
                        <a:rPr lang="en-US" sz="1400" b="0" i="0" u="none" strike="noStrike" dirty="0" smtClean="0">
                          <a:solidFill>
                            <a:srgbClr val="000000"/>
                          </a:solidFill>
                          <a:effectLst/>
                          <a:latin typeface="+mj-lt"/>
                        </a:rPr>
                        <a:t>8,100,000 </a:t>
                      </a:r>
                      <a:endParaRPr lang="en-US" sz="1400" b="0" i="0" u="none" strike="noStrike" dirty="0">
                        <a:solidFill>
                          <a:srgbClr val="000000"/>
                        </a:solidFill>
                        <a:effectLst/>
                        <a:latin typeface="+mj-lt"/>
                      </a:endParaRPr>
                    </a:p>
                  </a:txBody>
                  <a:tcPr marL="9525" marR="45720" marT="9525" marB="0"/>
                </a:tc>
                <a:extLst>
                  <a:ext uri="{0D108BD9-81ED-4DB2-BD59-A6C34878D82A}">
                    <a16:rowId xmlns:a16="http://schemas.microsoft.com/office/drawing/2014/main" xmlns="" val="10007"/>
                  </a:ext>
                </a:extLst>
              </a:tr>
            </a:tbl>
          </a:graphicData>
        </a:graphic>
      </p:graphicFrame>
      <p:sp>
        <p:nvSpPr>
          <p:cNvPr id="8"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22</a:t>
            </a:fld>
            <a:endParaRPr lang="en-US" sz="1200" dirty="0"/>
          </a:p>
        </p:txBody>
      </p:sp>
    </p:spTree>
    <p:extLst>
      <p:ext uri="{BB962C8B-B14F-4D97-AF65-F5344CB8AC3E}">
        <p14:creationId xmlns:p14="http://schemas.microsoft.com/office/powerpoint/2010/main" val="575709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68"/>
            <a:ext cx="8229600" cy="607394"/>
          </a:xfrm>
        </p:spPr>
        <p:txBody>
          <a:bodyPr>
            <a:normAutofit/>
          </a:bodyPr>
          <a:lstStyle/>
          <a:p>
            <a:r>
              <a:rPr lang="en-US" sz="3100" dirty="0">
                <a:solidFill>
                  <a:srgbClr val="0070C0"/>
                </a:solidFill>
                <a:cs typeface="Avenir Black"/>
              </a:rPr>
              <a:t>Infrastructure Projects (1 of 2)</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29622575"/>
              </p:ext>
            </p:extLst>
          </p:nvPr>
        </p:nvGraphicFramePr>
        <p:xfrm>
          <a:off x="170154" y="912458"/>
          <a:ext cx="8850021" cy="4500880"/>
        </p:xfrm>
        <a:graphic>
          <a:graphicData uri="http://schemas.openxmlformats.org/drawingml/2006/table">
            <a:tbl>
              <a:tblPr firstRow="1" bandRow="1">
                <a:tableStyleId>{5C22544A-7EE6-4342-B048-85BDC9FD1C3A}</a:tableStyleId>
              </a:tblPr>
              <a:tblGrid>
                <a:gridCol w="2204087">
                  <a:extLst>
                    <a:ext uri="{9D8B030D-6E8A-4147-A177-3AD203B41FA5}">
                      <a16:colId xmlns:a16="http://schemas.microsoft.com/office/drawing/2014/main" xmlns="" val="20000"/>
                    </a:ext>
                  </a:extLst>
                </a:gridCol>
                <a:gridCol w="1121434">
                  <a:extLst>
                    <a:ext uri="{9D8B030D-6E8A-4147-A177-3AD203B41FA5}">
                      <a16:colId xmlns:a16="http://schemas.microsoft.com/office/drawing/2014/main" xmlns="" val="20001"/>
                    </a:ext>
                  </a:extLst>
                </a:gridCol>
                <a:gridCol w="1047750">
                  <a:extLst>
                    <a:ext uri="{9D8B030D-6E8A-4147-A177-3AD203B41FA5}">
                      <a16:colId xmlns:a16="http://schemas.microsoft.com/office/drawing/2014/main" xmlns="" val="20002"/>
                    </a:ext>
                  </a:extLst>
                </a:gridCol>
                <a:gridCol w="1114425">
                  <a:extLst>
                    <a:ext uri="{9D8B030D-6E8A-4147-A177-3AD203B41FA5}">
                      <a16:colId xmlns:a16="http://schemas.microsoft.com/office/drawing/2014/main" xmlns="" val="20003"/>
                    </a:ext>
                  </a:extLst>
                </a:gridCol>
                <a:gridCol w="1114425">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1104900">
                  <a:extLst>
                    <a:ext uri="{9D8B030D-6E8A-4147-A177-3AD203B41FA5}">
                      <a16:colId xmlns:a16="http://schemas.microsoft.com/office/drawing/2014/main" xmlns="" val="20006"/>
                    </a:ext>
                  </a:extLst>
                </a:gridCol>
              </a:tblGrid>
              <a:tr h="37084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mn-lt"/>
                          <a:ea typeface="+mn-ea"/>
                          <a:cs typeface="+mn-cs"/>
                        </a:rPr>
                        <a:t>Project Name</a:t>
                      </a:r>
                      <a:endParaRPr lang="en-US" sz="1400" dirty="0"/>
                    </a:p>
                  </a:txBody>
                  <a:tcPr anchor="b"/>
                </a:tc>
                <a:tc>
                  <a:txBody>
                    <a:bodyPr/>
                    <a:lstStyle/>
                    <a:p>
                      <a:pPr algn="ctr" fontAlgn="b"/>
                      <a:r>
                        <a:rPr lang="en-US" sz="1400" b="1" i="0" u="none" strike="noStrike" dirty="0">
                          <a:solidFill>
                            <a:srgbClr val="000000"/>
                          </a:solidFill>
                          <a:effectLst/>
                          <a:latin typeface="Calibri"/>
                        </a:rPr>
                        <a:t>FY 20-21</a:t>
                      </a:r>
                    </a:p>
                  </a:txBody>
                  <a:tcPr marL="9525" marR="9525" marT="9525" marB="0" anchor="b"/>
                </a:tc>
                <a:tc>
                  <a:txBody>
                    <a:bodyPr/>
                    <a:lstStyle/>
                    <a:p>
                      <a:pPr algn="ctr" fontAlgn="b"/>
                      <a:r>
                        <a:rPr lang="en-US" sz="1400" b="1" i="0" u="none" strike="noStrike" dirty="0">
                          <a:solidFill>
                            <a:srgbClr val="000000"/>
                          </a:solidFill>
                          <a:effectLst/>
                          <a:latin typeface="Calibri"/>
                        </a:rPr>
                        <a:t>FY 21-22</a:t>
                      </a:r>
                    </a:p>
                  </a:txBody>
                  <a:tcPr marL="9525" marR="9525" marT="9525" marB="0" anchor="b"/>
                </a:tc>
                <a:tc>
                  <a:txBody>
                    <a:bodyPr/>
                    <a:lstStyle/>
                    <a:p>
                      <a:pPr algn="ctr" fontAlgn="b"/>
                      <a:r>
                        <a:rPr lang="en-US" sz="1400" b="1" i="0" u="none" strike="noStrike" dirty="0">
                          <a:solidFill>
                            <a:srgbClr val="000000"/>
                          </a:solidFill>
                          <a:effectLst/>
                          <a:latin typeface="Calibri"/>
                        </a:rPr>
                        <a:t>FY 22-23</a:t>
                      </a:r>
                    </a:p>
                  </a:txBody>
                  <a:tcPr marL="9525" marR="9525" marT="9525" marB="0" anchor="b"/>
                </a:tc>
                <a:tc>
                  <a:txBody>
                    <a:bodyPr/>
                    <a:lstStyle/>
                    <a:p>
                      <a:pPr algn="ctr" fontAlgn="b"/>
                      <a:r>
                        <a:rPr lang="en-US" sz="1400" b="1" i="0" u="none" strike="noStrike">
                          <a:solidFill>
                            <a:srgbClr val="000000"/>
                          </a:solidFill>
                          <a:effectLst/>
                          <a:latin typeface="Calibri"/>
                        </a:rPr>
                        <a:t>FY23-24</a:t>
                      </a:r>
                    </a:p>
                  </a:txBody>
                  <a:tcPr marL="9525" marR="9525" marT="9525" marB="0" anchor="b"/>
                </a:tc>
                <a:tc>
                  <a:txBody>
                    <a:bodyPr/>
                    <a:lstStyle/>
                    <a:p>
                      <a:pPr algn="ctr" fontAlgn="b"/>
                      <a:r>
                        <a:rPr lang="en-US" sz="1400" b="1" i="0" u="none" strike="noStrike" dirty="0">
                          <a:solidFill>
                            <a:srgbClr val="000000"/>
                          </a:solidFill>
                          <a:effectLst/>
                          <a:latin typeface="Calibri"/>
                        </a:rPr>
                        <a:t>FY24-25</a:t>
                      </a: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mn-lt"/>
                          <a:ea typeface="+mn-ea"/>
                          <a:cs typeface="+mn-cs"/>
                        </a:rPr>
                        <a:t>Unfunded </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mn-lt"/>
                          <a:ea typeface="+mn-ea"/>
                          <a:cs typeface="+mn-cs"/>
                        </a:rPr>
                        <a:t>Cost </a:t>
                      </a:r>
                    </a:p>
                  </a:txBody>
                  <a:tcPr marL="9525" marR="9525" marT="9525" marB="0" anchor="b"/>
                </a:tc>
                <a:extLst>
                  <a:ext uri="{0D108BD9-81ED-4DB2-BD59-A6C34878D82A}">
                    <a16:rowId xmlns:a16="http://schemas.microsoft.com/office/drawing/2014/main" xmlns="" val="10000"/>
                  </a:ext>
                </a:extLst>
              </a:tr>
              <a:tr h="370840">
                <a:tc>
                  <a:txBody>
                    <a:bodyPr/>
                    <a:lstStyle/>
                    <a:p>
                      <a:pPr algn="l" fontAlgn="b"/>
                      <a:r>
                        <a:rPr lang="en-US" sz="1400" b="0" i="0" u="none" strike="noStrike" dirty="0" smtClean="0">
                          <a:solidFill>
                            <a:srgbClr val="000000"/>
                          </a:solidFill>
                          <a:effectLst/>
                          <a:latin typeface="+mn-lt"/>
                        </a:rPr>
                        <a:t>North Verdugo Road Rehabilitation Project</a:t>
                      </a:r>
                      <a:endParaRPr lang="en-US" sz="1400" b="0" i="0" u="none" strike="noStrike" dirty="0">
                        <a:solidFill>
                          <a:srgbClr val="000000"/>
                        </a:solidFill>
                        <a:effectLst/>
                        <a:latin typeface="Calibri"/>
                      </a:endParaRPr>
                    </a:p>
                  </a:txBody>
                  <a:tcPr marL="9525" marR="9525" marT="9525" marB="0" anchor="b"/>
                </a:tc>
                <a:tc>
                  <a:txBody>
                    <a:bodyPr/>
                    <a:lstStyle/>
                    <a:p>
                      <a:pPr algn="r" rtl="0" fontAlgn="b"/>
                      <a:r>
                        <a:rPr lang="en-US" sz="1400" b="0" i="0" u="none" strike="noStrike" dirty="0" smtClean="0">
                          <a:solidFill>
                            <a:srgbClr val="000000"/>
                          </a:solidFill>
                          <a:effectLst/>
                          <a:latin typeface="+mn-lt"/>
                        </a:rPr>
                        <a:t>    $ 2,500,000 </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                    -</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                    -</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2,500,000 </a:t>
                      </a:r>
                      <a:endParaRPr lang="en-US" sz="1400" b="0" i="0" u="none" strike="noStrike" dirty="0">
                        <a:solidFill>
                          <a:srgbClr val="000000"/>
                        </a:solidFill>
                        <a:effectLst/>
                        <a:latin typeface="+mn-lt"/>
                      </a:endParaRPr>
                    </a:p>
                  </a:txBody>
                  <a:tcPr marL="9525" marR="45720" marT="9525" marB="0"/>
                </a:tc>
                <a:extLst>
                  <a:ext uri="{0D108BD9-81ED-4DB2-BD59-A6C34878D82A}">
                    <a16:rowId xmlns:a16="http://schemas.microsoft.com/office/drawing/2014/main" xmlns="" val="10001"/>
                  </a:ext>
                </a:extLst>
              </a:tr>
              <a:tr h="370840">
                <a:tc>
                  <a:txBody>
                    <a:bodyPr/>
                    <a:lstStyle/>
                    <a:p>
                      <a:pPr algn="l" fontAlgn="b"/>
                      <a:r>
                        <a:rPr lang="en-US" sz="1400" b="0" i="0" u="none" strike="noStrike" dirty="0">
                          <a:solidFill>
                            <a:srgbClr val="000000"/>
                          </a:solidFill>
                          <a:effectLst/>
                          <a:latin typeface="Calibri"/>
                        </a:rPr>
                        <a:t>Mountain Street and Adjacent Streets </a:t>
                      </a:r>
                      <a:r>
                        <a:rPr lang="en-US" sz="1400" b="0" i="0" u="none" strike="noStrike" dirty="0" smtClean="0">
                          <a:solidFill>
                            <a:srgbClr val="000000"/>
                          </a:solidFill>
                          <a:effectLst/>
                          <a:latin typeface="Calibri"/>
                        </a:rPr>
                        <a:t>Rehabilitation </a:t>
                      </a:r>
                      <a:r>
                        <a:rPr lang="en-US" sz="1400" b="0" i="0" u="none" strike="noStrike" dirty="0">
                          <a:solidFill>
                            <a:srgbClr val="000000"/>
                          </a:solidFill>
                          <a:effectLst/>
                          <a:latin typeface="Calibri"/>
                        </a:rPr>
                        <a:t>Project</a:t>
                      </a:r>
                    </a:p>
                  </a:txBody>
                  <a:tcPr marL="9525" marR="9525" marT="9525" marB="0" anchor="b"/>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1,500,000 </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1,500,000 </a:t>
                      </a:r>
                      <a:endParaRPr lang="en-US" sz="1400" b="0" i="0" u="none" strike="noStrike" dirty="0">
                        <a:solidFill>
                          <a:srgbClr val="000000"/>
                        </a:solidFill>
                        <a:effectLst/>
                        <a:latin typeface="+mn-lt"/>
                      </a:endParaRPr>
                    </a:p>
                  </a:txBody>
                  <a:tcPr marL="9525" marR="45720" marT="9525" marB="0"/>
                </a:tc>
                <a:extLst>
                  <a:ext uri="{0D108BD9-81ED-4DB2-BD59-A6C34878D82A}">
                    <a16:rowId xmlns:a16="http://schemas.microsoft.com/office/drawing/2014/main" xmlns="" val="10002"/>
                  </a:ext>
                </a:extLst>
              </a:tr>
              <a:tr h="370840">
                <a:tc>
                  <a:txBody>
                    <a:bodyPr/>
                    <a:lstStyle/>
                    <a:p>
                      <a:pPr algn="l" fontAlgn="b"/>
                      <a:r>
                        <a:rPr lang="en-US" sz="1400" b="0" i="0" u="none" strike="noStrike" dirty="0">
                          <a:solidFill>
                            <a:srgbClr val="000000"/>
                          </a:solidFill>
                          <a:effectLst/>
                          <a:latin typeface="Calibri"/>
                        </a:rPr>
                        <a:t>South Central Avenue Rehabilitation Project</a:t>
                      </a:r>
                    </a:p>
                  </a:txBody>
                  <a:tcPr marL="9525" marR="9525" marT="9525" marB="0" anchor="b"/>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2,000,000 </a:t>
                      </a:r>
                    </a:p>
                  </a:txBody>
                  <a:tcPr marL="9525" marR="45720" marT="9525" marB="0"/>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2,000,000 </a:t>
                      </a:r>
                      <a:endParaRPr lang="en-US" sz="1400" b="0" i="0" u="none" strike="noStrike" dirty="0">
                        <a:solidFill>
                          <a:srgbClr val="000000"/>
                        </a:solidFill>
                        <a:effectLst/>
                        <a:latin typeface="+mn-lt"/>
                      </a:endParaRPr>
                    </a:p>
                  </a:txBody>
                  <a:tcPr marL="9525" marR="45720" marT="9525" marB="0"/>
                </a:tc>
                <a:extLst>
                  <a:ext uri="{0D108BD9-81ED-4DB2-BD59-A6C34878D82A}">
                    <a16:rowId xmlns:a16="http://schemas.microsoft.com/office/drawing/2014/main" xmlns="" val="10003"/>
                  </a:ext>
                </a:extLst>
              </a:tr>
              <a:tr h="370840">
                <a:tc>
                  <a:txBody>
                    <a:bodyPr/>
                    <a:lstStyle/>
                    <a:p>
                      <a:pPr algn="l" fontAlgn="b"/>
                      <a:r>
                        <a:rPr lang="en-US" sz="1400" b="0" i="0" u="none" strike="noStrike">
                          <a:solidFill>
                            <a:srgbClr val="000000"/>
                          </a:solidFill>
                          <a:effectLst/>
                          <a:latin typeface="Calibri"/>
                        </a:rPr>
                        <a:t>Victory Boulevard Complete Street Project Phase 1</a:t>
                      </a:r>
                    </a:p>
                  </a:txBody>
                  <a:tcPr marL="9525" marR="9525" marT="9525" marB="0" anchor="b"/>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2,500,000 </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2,500,000 </a:t>
                      </a:r>
                      <a:endParaRPr lang="en-US" sz="1400" b="0" i="0" u="none" strike="noStrike" dirty="0">
                        <a:solidFill>
                          <a:srgbClr val="000000"/>
                        </a:solidFill>
                        <a:effectLst/>
                        <a:latin typeface="+mn-lt"/>
                      </a:endParaRPr>
                    </a:p>
                  </a:txBody>
                  <a:tcPr marL="9525" marR="45720" marT="9525" marB="0"/>
                </a:tc>
                <a:extLst>
                  <a:ext uri="{0D108BD9-81ED-4DB2-BD59-A6C34878D82A}">
                    <a16:rowId xmlns:a16="http://schemas.microsoft.com/office/drawing/2014/main" xmlns="" val="10004"/>
                  </a:ext>
                </a:extLst>
              </a:tr>
              <a:tr h="370840">
                <a:tc>
                  <a:txBody>
                    <a:bodyPr/>
                    <a:lstStyle/>
                    <a:p>
                      <a:pPr algn="l" fontAlgn="b"/>
                      <a:r>
                        <a:rPr lang="en-US" sz="1400" b="0" i="0" u="none" strike="noStrike" dirty="0">
                          <a:solidFill>
                            <a:srgbClr val="000000"/>
                          </a:solidFill>
                          <a:effectLst/>
                          <a:latin typeface="Calibri"/>
                        </a:rPr>
                        <a:t>Victory Boulevard Complete Street Project Phase 2</a:t>
                      </a:r>
                    </a:p>
                  </a:txBody>
                  <a:tcPr marL="9525" marR="9525" marT="9525" marB="0" anchor="b"/>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p>
                  </a:txBody>
                  <a:tcPr marL="9525" marR="45720" marT="9525" marB="0"/>
                </a:tc>
                <a:tc>
                  <a:txBody>
                    <a:bodyPr/>
                    <a:lstStyle/>
                    <a:p>
                      <a:pPr algn="r" rtl="0" fontAlgn="b"/>
                      <a:r>
                        <a:rPr lang="en-US" sz="1400" b="0" i="0" u="none" strike="noStrike" dirty="0">
                          <a:solidFill>
                            <a:srgbClr val="000000"/>
                          </a:solidFill>
                          <a:effectLst/>
                          <a:latin typeface="+mn-lt"/>
                        </a:rPr>
                        <a:t>      2,500,000 </a:t>
                      </a:r>
                    </a:p>
                  </a:txBody>
                  <a:tcPr marL="9525" marR="45720" marT="9525" marB="0"/>
                </a:tc>
                <a:tc>
                  <a:txBody>
                    <a:bodyPr/>
                    <a:lstStyle/>
                    <a:p>
                      <a:pPr algn="r" rtl="0" fontAlgn="b"/>
                      <a:r>
                        <a:rPr lang="en-US" sz="1400" b="0" i="0" u="none" strike="noStrike" dirty="0" smtClean="0">
                          <a:solidFill>
                            <a:srgbClr val="000000"/>
                          </a:solidFill>
                          <a:effectLst/>
                          <a:latin typeface="+mn-lt"/>
                        </a:rPr>
                        <a:t>       2,500,000 </a:t>
                      </a:r>
                      <a:endParaRPr lang="en-US" sz="1400" b="0" i="0" u="none" strike="noStrike" dirty="0">
                        <a:solidFill>
                          <a:srgbClr val="000000"/>
                        </a:solidFill>
                        <a:effectLst/>
                        <a:latin typeface="+mn-lt"/>
                      </a:endParaRPr>
                    </a:p>
                  </a:txBody>
                  <a:tcPr marL="9525" marR="45720" marT="9525" marB="0"/>
                </a:tc>
                <a:extLst>
                  <a:ext uri="{0D108BD9-81ED-4DB2-BD59-A6C34878D82A}">
                    <a16:rowId xmlns:a16="http://schemas.microsoft.com/office/drawing/2014/main" xmlns="" val="10005"/>
                  </a:ext>
                </a:extLst>
              </a:tr>
              <a:tr h="370840">
                <a:tc>
                  <a:txBody>
                    <a:bodyPr/>
                    <a:lstStyle/>
                    <a:p>
                      <a:pPr algn="l" fontAlgn="b"/>
                      <a:r>
                        <a:rPr lang="en-US" sz="1400" b="0" i="0" u="none" strike="noStrike" dirty="0">
                          <a:solidFill>
                            <a:srgbClr val="000000"/>
                          </a:solidFill>
                          <a:effectLst/>
                          <a:latin typeface="Calibri"/>
                        </a:rPr>
                        <a:t>Foothill Boulevard Rehab Project</a:t>
                      </a:r>
                    </a:p>
                  </a:txBody>
                  <a:tcPr marL="9525" marR="9525" marT="9525" marB="0" anchor="b"/>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1,500,000 </a:t>
                      </a: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9525" marR="45720" marT="9525" marB="0"/>
                </a:tc>
                <a:tc>
                  <a:txBody>
                    <a:bodyPr/>
                    <a:lstStyle/>
                    <a:p>
                      <a:pPr algn="r" rtl="0" fontAlgn="b"/>
                      <a:r>
                        <a:rPr lang="en-US" sz="1400" b="0" i="0" u="none" strike="noStrike" dirty="0" smtClean="0">
                          <a:solidFill>
                            <a:srgbClr val="000000"/>
                          </a:solidFill>
                          <a:effectLst/>
                          <a:latin typeface="+mn-lt"/>
                        </a:rPr>
                        <a:t>      1,500,000 </a:t>
                      </a:r>
                      <a:endParaRPr lang="en-US" sz="1400" b="0" i="0" u="none" strike="noStrike" dirty="0">
                        <a:solidFill>
                          <a:srgbClr val="000000"/>
                        </a:solidFill>
                        <a:effectLst/>
                        <a:latin typeface="+mn-lt"/>
                      </a:endParaRPr>
                    </a:p>
                  </a:txBody>
                  <a:tcPr marL="9525" marR="45720" marT="9525" marB="0"/>
                </a:tc>
                <a:extLst>
                  <a:ext uri="{0D108BD9-81ED-4DB2-BD59-A6C34878D82A}">
                    <a16:rowId xmlns:a16="http://schemas.microsoft.com/office/drawing/2014/main" xmlns="" val="10006"/>
                  </a:ext>
                </a:extLst>
              </a:tr>
              <a:tr h="370840">
                <a:tc>
                  <a:txBody>
                    <a:bodyPr/>
                    <a:lstStyle/>
                    <a:p>
                      <a:pPr algn="l" fontAlgn="b"/>
                      <a:r>
                        <a:rPr lang="en-US" sz="1400" b="0" i="0" u="none" strike="noStrike" dirty="0">
                          <a:solidFill>
                            <a:srgbClr val="000000"/>
                          </a:solidFill>
                          <a:effectLst/>
                          <a:latin typeface="Calibri"/>
                        </a:rPr>
                        <a:t>134 Freeway Ramp Widening (12 ramps to be improved: San Fernando Road, Pacific Avenue, Central/Brand, Glendale Avenue)</a:t>
                      </a:r>
                    </a:p>
                  </a:txBody>
                  <a:tcPr marL="9525" marR="9525" marT="9525" marB="0" anchor="b"/>
                </a:tc>
                <a:tc>
                  <a:txBody>
                    <a:bodyPr/>
                    <a:lstStyle/>
                    <a:p>
                      <a:pPr algn="r" rtl="0" fontAlgn="b"/>
                      <a:r>
                        <a:rPr lang="en-US" sz="1400" b="0" i="0" u="none" strike="noStrike" dirty="0" smtClean="0">
                          <a:solidFill>
                            <a:srgbClr val="000000"/>
                          </a:solidFill>
                          <a:effectLst/>
                          <a:latin typeface="Calibri"/>
                        </a:rPr>
                        <a:t>       9,600,000 </a:t>
                      </a:r>
                      <a:endParaRPr lang="en-US" sz="1400" b="0" i="0" u="none" strike="noStrike" dirty="0">
                        <a:solidFill>
                          <a:srgbClr val="000000"/>
                        </a:solidFill>
                        <a:effectLst/>
                        <a:latin typeface="Calibri"/>
                      </a:endParaRPr>
                    </a:p>
                  </a:txBody>
                  <a:tcPr marL="9525" marR="45720" marT="9525" marB="0"/>
                </a:tc>
                <a:tc>
                  <a:txBody>
                    <a:bodyPr/>
                    <a:lstStyle/>
                    <a:p>
                      <a:pPr algn="r" rtl="0" fontAlgn="b"/>
                      <a:r>
                        <a:rPr lang="en-US" sz="1400" b="0" i="0" u="none" strike="noStrike" dirty="0" smtClean="0">
                          <a:solidFill>
                            <a:srgbClr val="000000"/>
                          </a:solidFill>
                          <a:effectLst/>
                          <a:latin typeface="Calibri"/>
                        </a:rPr>
                        <a:t>9,600,000 </a:t>
                      </a:r>
                      <a:endParaRPr lang="en-US" sz="1400" b="0" i="0" u="none" strike="noStrike" dirty="0">
                        <a:solidFill>
                          <a:srgbClr val="000000"/>
                        </a:solidFill>
                        <a:effectLst/>
                        <a:latin typeface="Calibri"/>
                      </a:endParaRPr>
                    </a:p>
                  </a:txBody>
                  <a:tcPr marL="9525" marR="45720" marT="9525" marB="0"/>
                </a:tc>
                <a:tc>
                  <a:txBody>
                    <a:bodyPr/>
                    <a:lstStyle/>
                    <a:p>
                      <a:pPr algn="r" rtl="0" fontAlgn="b"/>
                      <a:r>
                        <a:rPr lang="en-US" sz="1400" b="0" i="0" u="none" strike="noStrike" dirty="0" smtClean="0">
                          <a:solidFill>
                            <a:srgbClr val="000000"/>
                          </a:solidFill>
                          <a:effectLst/>
                          <a:latin typeface="Calibri"/>
                        </a:rPr>
                        <a:t>9,600,000 </a:t>
                      </a:r>
                      <a:endParaRPr lang="en-US" sz="1400" b="0" i="0" u="none" strike="noStrike" dirty="0">
                        <a:solidFill>
                          <a:srgbClr val="000000"/>
                        </a:solidFill>
                        <a:effectLst/>
                        <a:latin typeface="Calibri"/>
                      </a:endParaRPr>
                    </a:p>
                  </a:txBody>
                  <a:tcPr marL="9525" marR="45720" marT="9525" marB="0"/>
                </a:tc>
                <a:tc>
                  <a:txBody>
                    <a:bodyPr/>
                    <a:lstStyle/>
                    <a:p>
                      <a:pPr algn="r" rtl="0"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9,600,000 </a:t>
                      </a:r>
                      <a:endParaRPr lang="en-US" sz="1400" b="0" i="0" u="none" strike="noStrike" dirty="0">
                        <a:solidFill>
                          <a:srgbClr val="000000"/>
                        </a:solidFill>
                        <a:effectLst/>
                        <a:latin typeface="Calibri"/>
                      </a:endParaRPr>
                    </a:p>
                  </a:txBody>
                  <a:tcPr marL="9525" marR="45720" marT="9525" marB="0"/>
                </a:tc>
                <a:tc>
                  <a:txBody>
                    <a:bodyPr/>
                    <a:lstStyle/>
                    <a:p>
                      <a:pPr algn="r" rtl="0" fontAlgn="b"/>
                      <a:r>
                        <a:rPr lang="en-US" sz="1400" b="0" i="0" u="none" strike="noStrike" dirty="0">
                          <a:solidFill>
                            <a:srgbClr val="000000"/>
                          </a:solidFill>
                          <a:effectLst/>
                          <a:latin typeface="Calibri"/>
                        </a:rPr>
                        <a:t>      9,600,000 </a:t>
                      </a:r>
                    </a:p>
                  </a:txBody>
                  <a:tcPr marL="9525" marR="45720" marT="9525" marB="0"/>
                </a:tc>
                <a:tc>
                  <a:txBody>
                    <a:bodyPr/>
                    <a:lstStyle/>
                    <a:p>
                      <a:pPr algn="r" rtl="0" fontAlgn="b"/>
                      <a:r>
                        <a:rPr lang="en-US" sz="1400" b="0" i="0" u="none" strike="noStrike" dirty="0" smtClean="0">
                          <a:solidFill>
                            <a:srgbClr val="000000"/>
                          </a:solidFill>
                          <a:effectLst/>
                          <a:latin typeface="Calibri"/>
                        </a:rPr>
                        <a:t>48,000,000 </a:t>
                      </a:r>
                      <a:endParaRPr lang="en-US" sz="1400" b="0" i="0" u="none" strike="noStrike" dirty="0">
                        <a:solidFill>
                          <a:srgbClr val="000000"/>
                        </a:solidFill>
                        <a:effectLst/>
                        <a:latin typeface="Calibri"/>
                      </a:endParaRPr>
                    </a:p>
                  </a:txBody>
                  <a:tcPr marL="9525" marR="45720" marT="9525" marB="0"/>
                </a:tc>
                <a:extLst>
                  <a:ext uri="{0D108BD9-81ED-4DB2-BD59-A6C34878D82A}">
                    <a16:rowId xmlns:a16="http://schemas.microsoft.com/office/drawing/2014/main" xmlns="" val="10007"/>
                  </a:ext>
                </a:extLst>
              </a:tr>
              <a:tr h="370840">
                <a:tc>
                  <a:txBody>
                    <a:bodyPr/>
                    <a:lstStyle/>
                    <a:p>
                      <a:pPr algn="ctr" rtl="0" fontAlgn="b"/>
                      <a:r>
                        <a:rPr lang="en-US" sz="1400" b="1" i="0" u="none" strike="noStrike" dirty="0">
                          <a:solidFill>
                            <a:srgbClr val="000000"/>
                          </a:solidFill>
                          <a:effectLst/>
                          <a:latin typeface="Calibri"/>
                        </a:rPr>
                        <a:t>Total 5-yr CIP Unfunded Cost</a:t>
                      </a:r>
                    </a:p>
                  </a:txBody>
                  <a:tcPr marL="9525" marR="9525" marT="9525" marB="0" anchor="b"/>
                </a:tc>
                <a:tc>
                  <a:txBody>
                    <a:bodyPr/>
                    <a:lstStyle/>
                    <a:p>
                      <a:pPr algn="r" fontAlgn="ctr"/>
                      <a:r>
                        <a:rPr lang="en-US" sz="1400" b="1" i="0" u="none" strike="noStrike" dirty="0" smtClean="0">
                          <a:solidFill>
                            <a:srgbClr val="000000"/>
                          </a:solidFill>
                          <a:effectLst/>
                          <a:latin typeface="Calibri"/>
                        </a:rPr>
                        <a:t>$ 15,070,000 </a:t>
                      </a:r>
                      <a:endParaRPr lang="en-US" sz="1400" b="1" i="0" u="none" strike="noStrike" dirty="0">
                        <a:solidFill>
                          <a:srgbClr val="000000"/>
                        </a:solidFill>
                        <a:effectLst/>
                        <a:latin typeface="Calibri"/>
                      </a:endParaRPr>
                    </a:p>
                  </a:txBody>
                  <a:tcPr marL="9525" marR="45720" marT="9525" marB="0" anchor="b"/>
                </a:tc>
                <a:tc>
                  <a:txBody>
                    <a:bodyPr/>
                    <a:lstStyle/>
                    <a:p>
                      <a:pPr algn="r" fontAlgn="ctr"/>
                      <a:r>
                        <a:rPr lang="en-US" sz="1400" b="1" i="0" u="none" strike="noStrike" dirty="0" smtClean="0">
                          <a:solidFill>
                            <a:srgbClr val="000000"/>
                          </a:solidFill>
                          <a:effectLst/>
                          <a:latin typeface="Calibri"/>
                        </a:rPr>
                        <a:t>$ 16,520,000 </a:t>
                      </a:r>
                      <a:endParaRPr lang="en-US" sz="1400" b="1" i="0" u="none" strike="noStrike" dirty="0">
                        <a:solidFill>
                          <a:srgbClr val="000000"/>
                        </a:solidFill>
                        <a:effectLst/>
                        <a:latin typeface="Calibri"/>
                      </a:endParaRPr>
                    </a:p>
                  </a:txBody>
                  <a:tcPr marL="9525" marR="45720" marT="9525" marB="0" anchor="b"/>
                </a:tc>
                <a:tc>
                  <a:txBody>
                    <a:bodyPr/>
                    <a:lstStyle/>
                    <a:p>
                      <a:pPr algn="r" fontAlgn="ctr"/>
                      <a:r>
                        <a:rPr lang="en-US" sz="1400" b="1" i="0" u="none" strike="noStrike" dirty="0" smtClean="0">
                          <a:solidFill>
                            <a:srgbClr val="000000"/>
                          </a:solidFill>
                          <a:effectLst/>
                          <a:latin typeface="Calibri"/>
                        </a:rPr>
                        <a:t>$ 18,720,000 </a:t>
                      </a:r>
                      <a:endParaRPr lang="en-US" sz="1400" b="1" i="0" u="none" strike="noStrike" dirty="0">
                        <a:solidFill>
                          <a:srgbClr val="000000"/>
                        </a:solidFill>
                        <a:effectLst/>
                        <a:latin typeface="Calibri"/>
                      </a:endParaRPr>
                    </a:p>
                  </a:txBody>
                  <a:tcPr marL="9525" marR="45720" marT="9525" marB="0" anchor="b"/>
                </a:tc>
                <a:tc>
                  <a:txBody>
                    <a:bodyPr/>
                    <a:lstStyle/>
                    <a:p>
                      <a:pPr algn="r" fontAlgn="ctr"/>
                      <a:r>
                        <a:rPr lang="en-US" sz="1400" b="1" i="0" u="none" strike="noStrike" dirty="0" smtClean="0">
                          <a:solidFill>
                            <a:srgbClr val="000000"/>
                          </a:solidFill>
                          <a:effectLst/>
                          <a:latin typeface="Calibri"/>
                        </a:rPr>
                        <a:t>$</a:t>
                      </a:r>
                      <a:r>
                        <a:rPr lang="en-US" sz="1400" b="1" i="0" u="none" strike="noStrike" baseline="0" dirty="0" smtClean="0">
                          <a:solidFill>
                            <a:srgbClr val="000000"/>
                          </a:solidFill>
                          <a:effectLst/>
                          <a:latin typeface="Calibri"/>
                        </a:rPr>
                        <a:t> 1</a:t>
                      </a:r>
                      <a:r>
                        <a:rPr lang="en-US" sz="1400" b="1" i="0" u="none" strike="noStrike" dirty="0" smtClean="0">
                          <a:solidFill>
                            <a:srgbClr val="000000"/>
                          </a:solidFill>
                          <a:effectLst/>
                          <a:latin typeface="Calibri"/>
                        </a:rPr>
                        <a:t>6,520,000 </a:t>
                      </a:r>
                      <a:endParaRPr lang="en-US" sz="1400" b="1" i="0" u="none" strike="noStrike" dirty="0">
                        <a:solidFill>
                          <a:srgbClr val="000000"/>
                        </a:solidFill>
                        <a:effectLst/>
                        <a:latin typeface="Calibri"/>
                      </a:endParaRPr>
                    </a:p>
                  </a:txBody>
                  <a:tcPr marL="9525" marR="45720" marT="9525" marB="0" anchor="b"/>
                </a:tc>
                <a:tc>
                  <a:txBody>
                    <a:bodyPr/>
                    <a:lstStyle/>
                    <a:p>
                      <a:pPr algn="r" fontAlgn="ctr"/>
                      <a:r>
                        <a:rPr lang="en-US" sz="1400" b="1" i="0" u="none" strike="noStrike" dirty="0" smtClean="0">
                          <a:solidFill>
                            <a:srgbClr val="000000"/>
                          </a:solidFill>
                          <a:effectLst/>
                          <a:latin typeface="Calibri"/>
                        </a:rPr>
                        <a:t>$ 15,020,000 </a:t>
                      </a:r>
                      <a:endParaRPr lang="en-US" sz="1400" b="1" i="0" u="none" strike="noStrike" dirty="0">
                        <a:solidFill>
                          <a:srgbClr val="000000"/>
                        </a:solidFill>
                        <a:effectLst/>
                        <a:latin typeface="Calibri"/>
                      </a:endParaRPr>
                    </a:p>
                  </a:txBody>
                  <a:tcPr marL="9525" marR="45720" marT="9525" marB="0" anchor="b"/>
                </a:tc>
                <a:tc>
                  <a:txBody>
                    <a:bodyPr/>
                    <a:lstStyle/>
                    <a:p>
                      <a:pPr algn="r" fontAlgn="ctr"/>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$ 81,850,000 </a:t>
                      </a:r>
                      <a:endParaRPr lang="en-US" sz="1400" b="1" i="0" u="none" strike="noStrike" dirty="0">
                        <a:solidFill>
                          <a:srgbClr val="000000"/>
                        </a:solidFill>
                        <a:effectLst/>
                        <a:latin typeface="Calibri"/>
                      </a:endParaRPr>
                    </a:p>
                  </a:txBody>
                  <a:tcPr marL="9525" marR="45720" marT="9525" marB="0" anchor="b"/>
                </a:tc>
                <a:extLst>
                  <a:ext uri="{0D108BD9-81ED-4DB2-BD59-A6C34878D82A}">
                    <a16:rowId xmlns:a16="http://schemas.microsoft.com/office/drawing/2014/main" xmlns="" val="10008"/>
                  </a:ext>
                </a:extLst>
              </a:tr>
            </a:tbl>
          </a:graphicData>
        </a:graphic>
      </p:graphicFrame>
      <p:sp>
        <p:nvSpPr>
          <p:cNvPr id="7"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23</a:t>
            </a:fld>
            <a:endParaRPr lang="en-US" sz="1200" dirty="0"/>
          </a:p>
        </p:txBody>
      </p:sp>
    </p:spTree>
    <p:extLst>
      <p:ext uri="{BB962C8B-B14F-4D97-AF65-F5344CB8AC3E}">
        <p14:creationId xmlns:p14="http://schemas.microsoft.com/office/powerpoint/2010/main" val="3280072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406330"/>
            <a:ext cx="7772400" cy="986172"/>
          </a:xfrm>
        </p:spPr>
        <p:txBody>
          <a:bodyPr>
            <a:normAutofit/>
          </a:bodyPr>
          <a:lstStyle/>
          <a:p>
            <a:r>
              <a:rPr lang="en-US" dirty="0" smtClean="0">
                <a:solidFill>
                  <a:srgbClr val="0070C0"/>
                </a:solidFill>
                <a:cs typeface="Avenir Heavy"/>
              </a:rPr>
              <a:t>Recreation</a:t>
            </a:r>
            <a:endParaRPr lang="en-US" sz="3600" i="1" dirty="0">
              <a:latin typeface="Avenir Heavy"/>
              <a:cs typeface="Avenir Heavy"/>
            </a:endParaRPr>
          </a:p>
        </p:txBody>
      </p:sp>
    </p:spTree>
    <p:extLst>
      <p:ext uri="{BB962C8B-B14F-4D97-AF65-F5344CB8AC3E}">
        <p14:creationId xmlns:p14="http://schemas.microsoft.com/office/powerpoint/2010/main" val="3042321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896" y="-79028"/>
            <a:ext cx="8229600" cy="1143000"/>
          </a:xfrm>
        </p:spPr>
        <p:txBody>
          <a:bodyPr>
            <a:normAutofit/>
          </a:bodyPr>
          <a:lstStyle/>
          <a:p>
            <a:r>
              <a:rPr lang="en-US" sz="3100" dirty="0" smtClean="0">
                <a:solidFill>
                  <a:srgbClr val="0070C0"/>
                </a:solidFill>
                <a:cs typeface="Avenir Black"/>
              </a:rPr>
              <a:t>Recreation</a:t>
            </a:r>
            <a:endParaRPr lang="en-US" sz="3100" dirty="0">
              <a:solidFill>
                <a:srgbClr val="0070C0"/>
              </a:solidFill>
              <a:cs typeface="Avenir Black"/>
            </a:endParaRPr>
          </a:p>
        </p:txBody>
      </p:sp>
      <p:sp>
        <p:nvSpPr>
          <p:cNvPr id="3" name="Content Placeholder 2"/>
          <p:cNvSpPr>
            <a:spLocks noGrp="1"/>
          </p:cNvSpPr>
          <p:nvPr>
            <p:ph idx="1"/>
          </p:nvPr>
        </p:nvSpPr>
        <p:spPr>
          <a:xfrm>
            <a:off x="480148" y="1558863"/>
            <a:ext cx="8327422" cy="3823415"/>
          </a:xfrm>
        </p:spPr>
        <p:txBody>
          <a:bodyPr>
            <a:normAutofit/>
          </a:bodyPr>
          <a:lstStyle/>
          <a:p>
            <a:pPr>
              <a:buFont typeface="Arial" panose="020B0604020202020204" pitchFamily="34" charset="0"/>
              <a:buChar char="•"/>
            </a:pPr>
            <a:r>
              <a:rPr lang="en-US" sz="2200" dirty="0" smtClean="0">
                <a:cs typeface="Avenir Book"/>
              </a:rPr>
              <a:t>Aquatics Program Expansion</a:t>
            </a:r>
          </a:p>
          <a:p>
            <a:pPr marL="0" indent="0">
              <a:buNone/>
            </a:pPr>
            <a:endParaRPr lang="en-US" sz="2200" dirty="0" smtClean="0">
              <a:cs typeface="Avenir Book"/>
            </a:endParaRPr>
          </a:p>
          <a:p>
            <a:pPr>
              <a:buFont typeface="Arial" panose="020B0604020202020204" pitchFamily="34" charset="0"/>
              <a:buChar char="•"/>
            </a:pPr>
            <a:r>
              <a:rPr lang="en-US" sz="2200" dirty="0" smtClean="0">
                <a:cs typeface="Avenir Book"/>
              </a:rPr>
              <a:t>Site A Development</a:t>
            </a: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25</a:t>
            </a:fld>
            <a:endParaRPr lang="en-US" sz="1200" dirty="0"/>
          </a:p>
        </p:txBody>
      </p:sp>
    </p:spTree>
    <p:extLst>
      <p:ext uri="{BB962C8B-B14F-4D97-AF65-F5344CB8AC3E}">
        <p14:creationId xmlns:p14="http://schemas.microsoft.com/office/powerpoint/2010/main" val="1919090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3" name="Content Placeholder 1"/>
          <p:cNvSpPr>
            <a:spLocks noGrp="1"/>
          </p:cNvSpPr>
          <p:nvPr>
            <p:ph idx="1"/>
          </p:nvPr>
        </p:nvSpPr>
        <p:spPr>
          <a:xfrm>
            <a:off x="457200" y="1253736"/>
            <a:ext cx="8082951" cy="5137541"/>
          </a:xfrm>
        </p:spPr>
        <p:txBody>
          <a:bodyPr>
            <a:noAutofit/>
          </a:bodyPr>
          <a:lstStyle/>
          <a:p>
            <a:pPr>
              <a:spcAft>
                <a:spcPts val="600"/>
              </a:spcAft>
            </a:pPr>
            <a:r>
              <a:rPr lang="en-US" sz="2100" dirty="0" smtClean="0">
                <a:latin typeface="+mj-lt"/>
              </a:rPr>
              <a:t>The Aquatics Program was formally developed in 2000, in response to community’s demand for additional summer programming.</a:t>
            </a:r>
          </a:p>
          <a:p>
            <a:pPr>
              <a:spcAft>
                <a:spcPts val="600"/>
              </a:spcAft>
            </a:pPr>
            <a:r>
              <a:rPr lang="en-US" sz="2100" dirty="0" smtClean="0">
                <a:latin typeface="+mj-lt"/>
              </a:rPr>
              <a:t>Programming in the summer of 2000 included the original Pacific Park Pool, and Hoover and Glendale High School pools.</a:t>
            </a:r>
            <a:endParaRPr lang="en-US" sz="2100" dirty="0">
              <a:latin typeface="+mj-lt"/>
            </a:endParaRPr>
          </a:p>
          <a:p>
            <a:pPr>
              <a:spcAft>
                <a:spcPts val="600"/>
              </a:spcAft>
            </a:pPr>
            <a:r>
              <a:rPr lang="en-US" sz="2100" dirty="0" smtClean="0">
                <a:latin typeface="+mj-lt"/>
              </a:rPr>
              <a:t>At the conclusion of the 2000 season, Pacific Park Pool was demolished as part of the Edison Pacific Project. The City continued to use the high school pools for the program through 2011, with varying hours of operation based on school use of the pools.</a:t>
            </a:r>
            <a:endParaRPr lang="en-US" sz="2100" dirty="0">
              <a:latin typeface="+mj-lt"/>
            </a:endParaRPr>
          </a:p>
          <a:p>
            <a:pPr>
              <a:spcAft>
                <a:spcPts val="600"/>
              </a:spcAft>
            </a:pPr>
            <a:r>
              <a:rPr lang="en-US" sz="2100" dirty="0" smtClean="0">
                <a:latin typeface="+mj-lt"/>
              </a:rPr>
              <a:t>In 2011, the new Pacific Community Pool was opened, and operations at the high school pools were eliminated due to budget reductions.</a:t>
            </a:r>
            <a:endParaRPr lang="en-US" sz="2100" dirty="0">
              <a:latin typeface="+mj-lt"/>
            </a:endParaRPr>
          </a:p>
          <a:p>
            <a:pPr>
              <a:spcAft>
                <a:spcPts val="600"/>
              </a:spcAft>
            </a:pPr>
            <a:r>
              <a:rPr lang="en-US" sz="2100" dirty="0" smtClean="0">
                <a:latin typeface="+mj-lt"/>
              </a:rPr>
              <a:t>Pacific Pool is open to the public from Memorial Day weekend through the last week of September</a:t>
            </a:r>
            <a:endParaRPr lang="en-US" sz="2100" dirty="0">
              <a:latin typeface="+mj-lt"/>
            </a:endParaRPr>
          </a:p>
        </p:txBody>
      </p:sp>
      <p:sp>
        <p:nvSpPr>
          <p:cNvPr id="5" name="Title 1"/>
          <p:cNvSpPr>
            <a:spLocks noGrp="1"/>
          </p:cNvSpPr>
          <p:nvPr>
            <p:ph type="title"/>
          </p:nvPr>
        </p:nvSpPr>
        <p:spPr>
          <a:xfrm>
            <a:off x="457200" y="110736"/>
            <a:ext cx="8229600" cy="1143000"/>
          </a:xfrm>
        </p:spPr>
        <p:txBody>
          <a:bodyPr>
            <a:normAutofit fontScale="90000"/>
          </a:bodyPr>
          <a:lstStyle/>
          <a:p>
            <a:r>
              <a:rPr lang="en-US" sz="3400" dirty="0" smtClean="0">
                <a:solidFill>
                  <a:srgbClr val="0070C0"/>
                </a:solidFill>
                <a:cs typeface="Avenir Black"/>
              </a:rPr>
              <a:t>Recreation</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Aquatics Program Expansion (1 of 4)</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26</a:t>
            </a:fld>
            <a:endParaRPr lang="en-US" sz="1200" dirty="0"/>
          </a:p>
        </p:txBody>
      </p:sp>
    </p:spTree>
    <p:extLst>
      <p:ext uri="{BB962C8B-B14F-4D97-AF65-F5344CB8AC3E}">
        <p14:creationId xmlns:p14="http://schemas.microsoft.com/office/powerpoint/2010/main" val="3791780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5821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3" name="TextBox 2"/>
          <p:cNvSpPr txBox="1"/>
          <p:nvPr/>
        </p:nvSpPr>
        <p:spPr>
          <a:xfrm>
            <a:off x="696262" y="1121104"/>
            <a:ext cx="5195580" cy="4958280"/>
          </a:xfrm>
          <a:prstGeom prst="rect">
            <a:avLst/>
          </a:prstGeom>
          <a:noFill/>
        </p:spPr>
        <p:txBody>
          <a:bodyPr wrap="square" rtlCol="0">
            <a:spAutoFit/>
          </a:bodyPr>
          <a:lstStyle/>
          <a:p>
            <a:pPr>
              <a:lnSpc>
                <a:spcPct val="90000"/>
              </a:lnSpc>
              <a:spcBef>
                <a:spcPct val="20000"/>
              </a:spcBef>
              <a:defRPr/>
            </a:pPr>
            <a:endParaRPr lang="en-US" sz="2000" dirty="0" smtClean="0"/>
          </a:p>
          <a:p>
            <a:pPr marL="342900" indent="-342900">
              <a:lnSpc>
                <a:spcPct val="90000"/>
              </a:lnSpc>
              <a:spcBef>
                <a:spcPct val="20000"/>
              </a:spcBef>
              <a:buFont typeface="Arial" panose="020B0604020202020204" pitchFamily="34" charset="0"/>
              <a:buChar char="•"/>
              <a:defRPr/>
            </a:pPr>
            <a:r>
              <a:rPr lang="en-US" sz="2200" dirty="0" smtClean="0">
                <a:latin typeface="+mj-lt"/>
              </a:rPr>
              <a:t>Year Round </a:t>
            </a:r>
            <a:r>
              <a:rPr lang="en-US" sz="2200" dirty="0">
                <a:latin typeface="+mj-lt"/>
              </a:rPr>
              <a:t>O</a:t>
            </a:r>
            <a:r>
              <a:rPr lang="en-US" sz="2200" dirty="0" smtClean="0">
                <a:latin typeface="+mj-lt"/>
              </a:rPr>
              <a:t>peration </a:t>
            </a:r>
            <a:r>
              <a:rPr lang="en-US" sz="2200" dirty="0">
                <a:latin typeface="+mj-lt"/>
              </a:rPr>
              <a:t>of Pacific </a:t>
            </a:r>
            <a:r>
              <a:rPr lang="en-US" sz="2200" dirty="0" smtClean="0">
                <a:latin typeface="+mj-lt"/>
              </a:rPr>
              <a:t>Pool</a:t>
            </a:r>
          </a:p>
          <a:p>
            <a:pPr marL="914400" lvl="1" indent="-457200">
              <a:lnSpc>
                <a:spcPct val="90000"/>
              </a:lnSpc>
              <a:spcBef>
                <a:spcPct val="20000"/>
              </a:spcBef>
              <a:buFont typeface="Wingdings" panose="05000000000000000000" pitchFamily="2" charset="2"/>
              <a:buChar char="§"/>
              <a:defRPr/>
            </a:pPr>
            <a:r>
              <a:rPr lang="en-US" sz="2000" dirty="0">
                <a:latin typeface="+mj-lt"/>
              </a:rPr>
              <a:t>Swim Lessons (after school and weekends)</a:t>
            </a:r>
          </a:p>
          <a:p>
            <a:pPr marL="914400" lvl="1" indent="-457200">
              <a:lnSpc>
                <a:spcPct val="90000"/>
              </a:lnSpc>
              <a:spcBef>
                <a:spcPct val="20000"/>
              </a:spcBef>
              <a:buFont typeface="Wingdings" panose="05000000000000000000" pitchFamily="2" charset="2"/>
              <a:buChar char="§"/>
              <a:defRPr/>
            </a:pPr>
            <a:r>
              <a:rPr lang="en-US" sz="2000" dirty="0">
                <a:latin typeface="+mj-lt"/>
              </a:rPr>
              <a:t>Recreation Swim (weekends)</a:t>
            </a:r>
          </a:p>
          <a:p>
            <a:pPr marL="914400" lvl="1" indent="-457200">
              <a:lnSpc>
                <a:spcPct val="90000"/>
              </a:lnSpc>
              <a:spcBef>
                <a:spcPct val="20000"/>
              </a:spcBef>
              <a:buFont typeface="Wingdings" panose="05000000000000000000" pitchFamily="2" charset="2"/>
              <a:buChar char="§"/>
              <a:defRPr/>
            </a:pPr>
            <a:r>
              <a:rPr lang="en-US" sz="2000" dirty="0">
                <a:latin typeface="+mj-lt"/>
              </a:rPr>
              <a:t>Master’s Swim Team</a:t>
            </a:r>
          </a:p>
          <a:p>
            <a:pPr marL="914400" lvl="1" indent="-457200">
              <a:lnSpc>
                <a:spcPct val="90000"/>
              </a:lnSpc>
              <a:spcBef>
                <a:spcPct val="20000"/>
              </a:spcBef>
              <a:buFont typeface="Wingdings" panose="05000000000000000000" pitchFamily="2" charset="2"/>
              <a:buChar char="§"/>
              <a:defRPr/>
            </a:pPr>
            <a:r>
              <a:rPr lang="en-US" sz="2000" dirty="0">
                <a:latin typeface="+mj-lt"/>
              </a:rPr>
              <a:t>Lap Swim</a:t>
            </a:r>
          </a:p>
          <a:p>
            <a:pPr marL="914400" lvl="1" indent="-457200">
              <a:lnSpc>
                <a:spcPct val="90000"/>
              </a:lnSpc>
              <a:spcBef>
                <a:spcPct val="20000"/>
              </a:spcBef>
              <a:buFont typeface="Wingdings" panose="05000000000000000000" pitchFamily="2" charset="2"/>
              <a:buChar char="§"/>
              <a:defRPr/>
            </a:pPr>
            <a:r>
              <a:rPr lang="en-US" sz="2000" dirty="0">
                <a:latin typeface="+mj-lt"/>
              </a:rPr>
              <a:t>Party Rentals</a:t>
            </a:r>
          </a:p>
          <a:p>
            <a:pPr marL="914400" lvl="1" indent="-457200">
              <a:lnSpc>
                <a:spcPct val="90000"/>
              </a:lnSpc>
              <a:spcBef>
                <a:spcPct val="20000"/>
              </a:spcBef>
              <a:buFont typeface="Wingdings" panose="05000000000000000000" pitchFamily="2" charset="2"/>
              <a:buChar char="§"/>
              <a:defRPr/>
            </a:pPr>
            <a:r>
              <a:rPr lang="en-US" sz="2000" dirty="0">
                <a:latin typeface="+mj-lt"/>
              </a:rPr>
              <a:t>Private High School and Club Team Rentals</a:t>
            </a:r>
          </a:p>
          <a:p>
            <a:pPr marL="914400" lvl="1" indent="-457200">
              <a:lnSpc>
                <a:spcPct val="90000"/>
              </a:lnSpc>
              <a:spcBef>
                <a:spcPct val="20000"/>
              </a:spcBef>
              <a:buFont typeface="Wingdings" panose="05000000000000000000" pitchFamily="2" charset="2"/>
              <a:buChar char="§"/>
              <a:defRPr/>
            </a:pPr>
            <a:r>
              <a:rPr lang="en-US" sz="2000" dirty="0">
                <a:latin typeface="+mj-lt"/>
              </a:rPr>
              <a:t>Classes (SCUBA, </a:t>
            </a:r>
            <a:r>
              <a:rPr lang="en-US" sz="2000" dirty="0" smtClean="0">
                <a:latin typeface="+mj-lt"/>
              </a:rPr>
              <a:t>Fly Fishing</a:t>
            </a:r>
            <a:r>
              <a:rPr lang="en-US" sz="2000" dirty="0">
                <a:latin typeface="+mj-lt"/>
              </a:rPr>
              <a:t>, Aqua Motion, Water Aerobics</a:t>
            </a:r>
            <a:r>
              <a:rPr lang="en-US" sz="2000" dirty="0" smtClean="0">
                <a:latin typeface="+mj-lt"/>
              </a:rPr>
              <a:t>)</a:t>
            </a:r>
          </a:p>
          <a:p>
            <a:pPr marL="914400" lvl="1" indent="-457200">
              <a:lnSpc>
                <a:spcPct val="90000"/>
              </a:lnSpc>
              <a:spcBef>
                <a:spcPct val="20000"/>
              </a:spcBef>
              <a:buFont typeface="Wingdings" panose="05000000000000000000" pitchFamily="2" charset="2"/>
              <a:buChar char="§"/>
              <a:defRPr/>
            </a:pPr>
            <a:r>
              <a:rPr lang="en-US" sz="2000" dirty="0" smtClean="0">
                <a:latin typeface="+mj-lt"/>
              </a:rPr>
              <a:t>Dive-in Movies</a:t>
            </a:r>
          </a:p>
          <a:p>
            <a:pPr lvl="1">
              <a:lnSpc>
                <a:spcPct val="90000"/>
              </a:lnSpc>
              <a:spcBef>
                <a:spcPct val="20000"/>
              </a:spcBef>
              <a:defRPr/>
            </a:pPr>
            <a:endParaRPr lang="en-US" sz="2000" dirty="0"/>
          </a:p>
          <a:p>
            <a:pPr marL="742950" lvl="1" indent="-285750">
              <a:lnSpc>
                <a:spcPct val="90000"/>
              </a:lnSpc>
              <a:spcBef>
                <a:spcPct val="20000"/>
              </a:spcBef>
              <a:buFont typeface="Arial"/>
              <a:buChar char="–"/>
              <a:defRPr/>
            </a:pPr>
            <a:endParaRPr lang="en-US" sz="2000" dirty="0"/>
          </a:p>
        </p:txBody>
      </p:sp>
      <p:pic>
        <p:nvPicPr>
          <p:cNvPr id="4" name="Picture 6" descr="H:\Courtney\Aquatics\Pictures\LA84 WP Festival (201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025" y="2106828"/>
            <a:ext cx="3247324" cy="192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fontScale="90000"/>
          </a:bodyPr>
          <a:lstStyle/>
          <a:p>
            <a:r>
              <a:rPr lang="en-US" sz="3400" dirty="0" smtClean="0">
                <a:solidFill>
                  <a:srgbClr val="0070C0"/>
                </a:solidFill>
                <a:cs typeface="Avenir Black"/>
              </a:rPr>
              <a:t>Recreation</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Aquatics Program Expansion (2 of 4)</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6"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27</a:t>
            </a:fld>
            <a:endParaRPr lang="en-US" sz="1200" dirty="0"/>
          </a:p>
        </p:txBody>
      </p:sp>
    </p:spTree>
    <p:extLst>
      <p:ext uri="{BB962C8B-B14F-4D97-AF65-F5344CB8AC3E}">
        <p14:creationId xmlns:p14="http://schemas.microsoft.com/office/powerpoint/2010/main" val="726896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73160" y="1442080"/>
            <a:ext cx="7892716" cy="4490460"/>
          </a:xfrm>
          <a:prstGeom prst="rect">
            <a:avLst/>
          </a:prstGeom>
          <a:noFill/>
        </p:spPr>
        <p:txBody>
          <a:bodyPr wrap="square" rtlCol="0">
            <a:spAutoFit/>
          </a:bodyPr>
          <a:lstStyle/>
          <a:p>
            <a:pPr marL="342900" indent="-342900">
              <a:lnSpc>
                <a:spcPct val="90000"/>
              </a:lnSpc>
              <a:spcBef>
                <a:spcPct val="20000"/>
              </a:spcBef>
              <a:spcAft>
                <a:spcPts val="600"/>
              </a:spcAft>
              <a:buFont typeface="Arial" panose="020B0604020202020204" pitchFamily="34" charset="0"/>
              <a:buChar char="•"/>
              <a:defRPr/>
            </a:pPr>
            <a:r>
              <a:rPr lang="en-US" sz="2200" dirty="0" smtClean="0"/>
              <a:t>Current cost for Pacific Pool summer operation is $489,474 annual</a:t>
            </a:r>
          </a:p>
          <a:p>
            <a:pPr>
              <a:lnSpc>
                <a:spcPct val="90000"/>
              </a:lnSpc>
              <a:spcBef>
                <a:spcPct val="20000"/>
              </a:spcBef>
              <a:spcAft>
                <a:spcPts val="600"/>
              </a:spcAft>
              <a:defRPr/>
            </a:pPr>
            <a:endParaRPr lang="en-US" sz="2200" dirty="0" smtClean="0"/>
          </a:p>
          <a:p>
            <a:pPr marL="342900" indent="-342900">
              <a:lnSpc>
                <a:spcPct val="90000"/>
              </a:lnSpc>
              <a:spcBef>
                <a:spcPct val="20000"/>
              </a:spcBef>
              <a:spcAft>
                <a:spcPts val="600"/>
              </a:spcAft>
              <a:buFont typeface="Arial" panose="020B0604020202020204" pitchFamily="34" charset="0"/>
              <a:buChar char="•"/>
              <a:defRPr/>
            </a:pPr>
            <a:r>
              <a:rPr lang="en-US" sz="2200" dirty="0" smtClean="0"/>
              <a:t>Expansion of Pacific Pool to Year Round Operation will cost an additional $560,000</a:t>
            </a:r>
          </a:p>
          <a:p>
            <a:pPr>
              <a:lnSpc>
                <a:spcPct val="90000"/>
              </a:lnSpc>
              <a:spcBef>
                <a:spcPct val="20000"/>
              </a:spcBef>
              <a:spcAft>
                <a:spcPts val="600"/>
              </a:spcAft>
              <a:defRPr/>
            </a:pPr>
            <a:endParaRPr lang="en-US" sz="2200" dirty="0">
              <a:solidFill>
                <a:srgbClr val="FF0000"/>
              </a:solidFill>
            </a:endParaRPr>
          </a:p>
          <a:p>
            <a:pPr marL="342900" indent="-342900">
              <a:lnSpc>
                <a:spcPct val="90000"/>
              </a:lnSpc>
              <a:spcBef>
                <a:spcPct val="20000"/>
              </a:spcBef>
              <a:spcAft>
                <a:spcPts val="600"/>
              </a:spcAft>
              <a:buFont typeface="Arial" panose="020B0604020202020204" pitchFamily="34" charset="0"/>
              <a:buChar char="•"/>
              <a:defRPr/>
            </a:pPr>
            <a:r>
              <a:rPr lang="en-US" sz="2200" dirty="0" smtClean="0"/>
              <a:t>Estimated </a:t>
            </a:r>
            <a:r>
              <a:rPr lang="en-US" sz="2200" dirty="0"/>
              <a:t>$</a:t>
            </a:r>
            <a:r>
              <a:rPr lang="en-US" sz="2200" dirty="0" smtClean="0"/>
              <a:t>137,000 increase in revenues from expansion to year round operation</a:t>
            </a:r>
          </a:p>
          <a:p>
            <a:pPr>
              <a:lnSpc>
                <a:spcPct val="90000"/>
              </a:lnSpc>
              <a:spcBef>
                <a:spcPct val="20000"/>
              </a:spcBef>
              <a:spcAft>
                <a:spcPts val="600"/>
              </a:spcAft>
              <a:defRPr/>
            </a:pPr>
            <a:endParaRPr lang="en-US" sz="2200" dirty="0" smtClean="0"/>
          </a:p>
          <a:p>
            <a:pPr marL="342900" indent="-342900">
              <a:lnSpc>
                <a:spcPct val="90000"/>
              </a:lnSpc>
              <a:spcBef>
                <a:spcPct val="20000"/>
              </a:spcBef>
              <a:spcAft>
                <a:spcPts val="600"/>
              </a:spcAft>
              <a:buFont typeface="Arial" panose="020B0604020202020204" pitchFamily="34" charset="0"/>
              <a:buChar char="•"/>
              <a:defRPr/>
            </a:pPr>
            <a:r>
              <a:rPr lang="en-US" sz="2200" dirty="0" smtClean="0"/>
              <a:t>Net cost of expansion to year round operation is $423,000</a:t>
            </a:r>
            <a:endParaRPr lang="en-US" sz="2200" dirty="0"/>
          </a:p>
          <a:p>
            <a:pPr lvl="2">
              <a:lnSpc>
                <a:spcPct val="90000"/>
              </a:lnSpc>
              <a:spcBef>
                <a:spcPct val="20000"/>
              </a:spcBef>
              <a:defRPr/>
            </a:pPr>
            <a:endParaRPr lang="en-US" sz="2400" dirty="0"/>
          </a:p>
        </p:txBody>
      </p:sp>
      <p:sp>
        <p:nvSpPr>
          <p:cNvPr id="5" name="Title 1"/>
          <p:cNvSpPr>
            <a:spLocks noGrp="1"/>
          </p:cNvSpPr>
          <p:nvPr>
            <p:ph type="title"/>
          </p:nvPr>
        </p:nvSpPr>
        <p:spPr>
          <a:xfrm>
            <a:off x="457200" y="274638"/>
            <a:ext cx="8229600" cy="1143000"/>
          </a:xfrm>
        </p:spPr>
        <p:txBody>
          <a:bodyPr>
            <a:normAutofit fontScale="90000"/>
          </a:bodyPr>
          <a:lstStyle/>
          <a:p>
            <a:r>
              <a:rPr lang="en-US" sz="3400" dirty="0" smtClean="0">
                <a:solidFill>
                  <a:srgbClr val="0070C0"/>
                </a:solidFill>
                <a:cs typeface="Avenir Black"/>
              </a:rPr>
              <a:t>Recreation</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Aquatics Program Expansion (3 of 4)</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6"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28</a:t>
            </a:fld>
            <a:endParaRPr lang="en-US" sz="1200" dirty="0"/>
          </a:p>
        </p:txBody>
      </p:sp>
    </p:spTree>
    <p:extLst>
      <p:ext uri="{BB962C8B-B14F-4D97-AF65-F5344CB8AC3E}">
        <p14:creationId xmlns:p14="http://schemas.microsoft.com/office/powerpoint/2010/main" val="2536658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198407" y="1235310"/>
            <a:ext cx="8022567" cy="47272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000" dirty="0" smtClean="0">
                <a:latin typeface="+mn-lt"/>
              </a:rPr>
              <a:t>Sample Year Round Pacific Pool Operation Schedule</a:t>
            </a:r>
            <a:endParaRPr lang="en-US" sz="2000" dirty="0">
              <a:latin typeface="+mn-lt"/>
            </a:endParaRPr>
          </a:p>
        </p:txBody>
      </p:sp>
      <p:pic>
        <p:nvPicPr>
          <p:cNvPr id="3" name="Picture 3" descr="H:\Sports\Aquatics\Year Round Proposals\Year Round Schedule Proposal.jpg"/>
          <p:cNvPicPr>
            <a:picLocks noChangeAspect="1" noChangeArrowheads="1"/>
          </p:cNvPicPr>
          <p:nvPr/>
        </p:nvPicPr>
        <p:blipFill rotWithShape="1">
          <a:blip r:embed="rId5">
            <a:extLst>
              <a:ext uri="{28A0092B-C50C-407E-A947-70E740481C1C}">
                <a14:useLocalDpi xmlns:a14="http://schemas.microsoft.com/office/drawing/2010/main" val="0"/>
              </a:ext>
            </a:extLst>
          </a:blip>
          <a:srcRect t="4080"/>
          <a:stretch/>
        </p:blipFill>
        <p:spPr bwMode="auto">
          <a:xfrm>
            <a:off x="1559170" y="1604512"/>
            <a:ext cx="6249838" cy="463238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274638"/>
            <a:ext cx="8229600" cy="1143000"/>
          </a:xfrm>
        </p:spPr>
        <p:txBody>
          <a:bodyPr>
            <a:normAutofit fontScale="90000"/>
          </a:bodyPr>
          <a:lstStyle/>
          <a:p>
            <a:r>
              <a:rPr lang="en-US" sz="3400" dirty="0" smtClean="0">
                <a:solidFill>
                  <a:srgbClr val="0070C0"/>
                </a:solidFill>
                <a:cs typeface="Avenir Black"/>
              </a:rPr>
              <a:t>Recreation</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Aquatics Program Expansion (4 of 4)</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29</a:t>
            </a:fld>
            <a:endParaRPr lang="en-US" sz="1200" dirty="0"/>
          </a:p>
        </p:txBody>
      </p:sp>
    </p:spTree>
    <p:extLst>
      <p:ext uri="{BB962C8B-B14F-4D97-AF65-F5344CB8AC3E}">
        <p14:creationId xmlns:p14="http://schemas.microsoft.com/office/powerpoint/2010/main" val="1750633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846" y="981146"/>
            <a:ext cx="8315865" cy="5223024"/>
          </a:xfrm>
        </p:spPr>
        <p:txBody>
          <a:bodyPr>
            <a:noAutofit/>
          </a:bodyPr>
          <a:lstStyle/>
          <a:p>
            <a:r>
              <a:rPr lang="en-US" sz="2200" dirty="0" smtClean="0">
                <a:solidFill>
                  <a:srgbClr val="0070C0"/>
                </a:solidFill>
                <a:latin typeface="Calibri" panose="020F0502020204030204" pitchFamily="34" charset="0"/>
                <a:cs typeface="Avenir Book"/>
              </a:rPr>
              <a:t>Menu of Options (continued)</a:t>
            </a:r>
          </a:p>
          <a:p>
            <a:pPr lvl="1">
              <a:buFont typeface="Wingdings" panose="05000000000000000000" pitchFamily="2" charset="2"/>
              <a:buChar char="§"/>
            </a:pPr>
            <a:r>
              <a:rPr lang="en-US" sz="2200" dirty="0" smtClean="0">
                <a:latin typeface="Calibri" panose="020F0502020204030204" pitchFamily="34" charset="0"/>
                <a:cs typeface="Avenir Book"/>
              </a:rPr>
              <a:t>Recreation</a:t>
            </a:r>
          </a:p>
          <a:p>
            <a:pPr lvl="2"/>
            <a:r>
              <a:rPr lang="en-US" sz="2200" dirty="0" smtClean="0">
                <a:latin typeface="Calibri" panose="020F0502020204030204" pitchFamily="34" charset="0"/>
                <a:cs typeface="Avenir Book"/>
              </a:rPr>
              <a:t>Aquatics Program Expansion </a:t>
            </a:r>
          </a:p>
          <a:p>
            <a:pPr lvl="2"/>
            <a:r>
              <a:rPr lang="en-US" sz="2200" dirty="0" smtClean="0">
                <a:latin typeface="Calibri" panose="020F0502020204030204" pitchFamily="34" charset="0"/>
                <a:cs typeface="Avenir Book"/>
              </a:rPr>
              <a:t>Site A Development</a:t>
            </a:r>
          </a:p>
          <a:p>
            <a:pPr lvl="1">
              <a:buFont typeface="Wingdings" panose="05000000000000000000" pitchFamily="2" charset="2"/>
              <a:buChar char="§"/>
            </a:pPr>
            <a:r>
              <a:rPr lang="en-US" sz="2200" dirty="0" smtClean="0">
                <a:latin typeface="Calibri" panose="020F0502020204030204" pitchFamily="34" charset="0"/>
                <a:cs typeface="Avenir Book"/>
              </a:rPr>
              <a:t>Holiday Programming</a:t>
            </a:r>
          </a:p>
          <a:p>
            <a:pPr lvl="2"/>
            <a:r>
              <a:rPr lang="en-US" sz="2200" dirty="0" smtClean="0">
                <a:latin typeface="Calibri" panose="020F0502020204030204" pitchFamily="34" charset="0"/>
                <a:cs typeface="Avenir Book"/>
              </a:rPr>
              <a:t>Ice Rink</a:t>
            </a:r>
          </a:p>
          <a:p>
            <a:pPr lvl="2"/>
            <a:r>
              <a:rPr lang="en-US" sz="2200" dirty="0" smtClean="0">
                <a:latin typeface="Calibri" panose="020F0502020204030204" pitchFamily="34" charset="0"/>
                <a:cs typeface="Avenir Book"/>
              </a:rPr>
              <a:t>Trolley</a:t>
            </a:r>
          </a:p>
          <a:p>
            <a:pPr lvl="1">
              <a:buFont typeface="Wingdings" panose="05000000000000000000" pitchFamily="2" charset="2"/>
              <a:buChar char="§"/>
            </a:pPr>
            <a:r>
              <a:rPr lang="en-US" sz="2200" dirty="0" smtClean="0">
                <a:latin typeface="Calibri" panose="020F0502020204030204" pitchFamily="34" charset="0"/>
                <a:cs typeface="Avenir Book"/>
              </a:rPr>
              <a:t>Other Options</a:t>
            </a:r>
          </a:p>
          <a:p>
            <a:pPr lvl="2"/>
            <a:r>
              <a:rPr lang="en-US" sz="2200" dirty="0" smtClean="0">
                <a:latin typeface="Calibri" panose="020F0502020204030204" pitchFamily="34" charset="0"/>
                <a:cs typeface="Avenir Book"/>
              </a:rPr>
              <a:t>Funding for Certificate of Participation Debt Payment</a:t>
            </a:r>
          </a:p>
          <a:p>
            <a:pPr lvl="2"/>
            <a:r>
              <a:rPr lang="en-US" sz="2200" dirty="0" smtClean="0">
                <a:latin typeface="Calibri" panose="020F0502020204030204" pitchFamily="34" charset="0"/>
                <a:cs typeface="Avenir Book"/>
              </a:rPr>
              <a:t>Programming for quality of life and essential services needs</a:t>
            </a:r>
          </a:p>
          <a:p>
            <a:pPr lvl="1">
              <a:buFont typeface="Wingdings" panose="05000000000000000000" pitchFamily="2" charset="2"/>
              <a:buChar char="§"/>
            </a:pPr>
            <a:r>
              <a:rPr lang="en-US" sz="2200" dirty="0" smtClean="0">
                <a:latin typeface="Calibri" panose="020F0502020204030204" pitchFamily="34" charset="0"/>
                <a:cs typeface="Avenir Book"/>
              </a:rPr>
              <a:t>Recap</a:t>
            </a:r>
          </a:p>
          <a:p>
            <a:pPr>
              <a:buFont typeface="Arial" panose="020B0604020202020204" pitchFamily="34" charset="0"/>
              <a:buChar char="•"/>
            </a:pPr>
            <a:r>
              <a:rPr lang="en-US" sz="2200" dirty="0" smtClean="0">
                <a:solidFill>
                  <a:srgbClr val="0070C0"/>
                </a:solidFill>
              </a:rPr>
              <a:t>Budget Adoption Calendar</a:t>
            </a:r>
          </a:p>
          <a:p>
            <a:pPr>
              <a:buFont typeface="Arial" panose="020B0604020202020204" pitchFamily="34" charset="0"/>
              <a:buChar char="•"/>
            </a:pPr>
            <a:r>
              <a:rPr lang="en-US" sz="2200" dirty="0" smtClean="0">
                <a:solidFill>
                  <a:srgbClr val="0070C0"/>
                </a:solidFill>
                <a:latin typeface="Calibri" panose="020F0502020204030204" pitchFamily="34" charset="0"/>
                <a:cs typeface="Avenir Book"/>
              </a:rPr>
              <a:t>Questions &amp; Comments</a:t>
            </a:r>
            <a:endParaRPr lang="en-US" sz="2200" dirty="0" smtClean="0">
              <a:latin typeface="Calibri" panose="020F0502020204030204" pitchFamily="34" charset="0"/>
              <a:cs typeface="Avenir Book"/>
            </a:endParaRPr>
          </a:p>
          <a:p>
            <a:pPr>
              <a:buFont typeface="Wingdings" panose="05000000000000000000" pitchFamily="2" charset="2"/>
              <a:buChar char="§"/>
            </a:pPr>
            <a:endParaRPr lang="en-US" sz="2600" dirty="0" smtClean="0">
              <a:latin typeface="Calibri" panose="020F0502020204030204" pitchFamily="34" charset="0"/>
              <a:cs typeface="Avenir Book"/>
            </a:endParaRPr>
          </a:p>
        </p:txBody>
      </p:sp>
      <p:sp>
        <p:nvSpPr>
          <p:cNvPr id="2" name="Title 1"/>
          <p:cNvSpPr>
            <a:spLocks noGrp="1"/>
          </p:cNvSpPr>
          <p:nvPr>
            <p:ph type="title"/>
          </p:nvPr>
        </p:nvSpPr>
        <p:spPr>
          <a:xfrm>
            <a:off x="359378" y="0"/>
            <a:ext cx="8229600" cy="1143000"/>
          </a:xfrm>
        </p:spPr>
        <p:txBody>
          <a:bodyPr>
            <a:normAutofit/>
          </a:bodyPr>
          <a:lstStyle/>
          <a:p>
            <a:r>
              <a:rPr lang="en-US" sz="4000" dirty="0" smtClean="0">
                <a:solidFill>
                  <a:srgbClr val="0070C0"/>
                </a:solidFill>
                <a:latin typeface="Calibri" panose="020F0502020204030204" pitchFamily="34" charset="0"/>
                <a:cs typeface="Avenir Black"/>
              </a:rPr>
              <a:t>Agenda</a:t>
            </a:r>
            <a:endParaRPr lang="en-US" sz="4000" dirty="0">
              <a:solidFill>
                <a:srgbClr val="0070C0"/>
              </a:solidFill>
              <a:latin typeface="Calibri" panose="020F0502020204030204" pitchFamily="34" charset="0"/>
              <a:cs typeface="Avenir Black"/>
            </a:endParaRPr>
          </a:p>
        </p:txBody>
      </p:sp>
    </p:spTree>
    <p:extLst>
      <p:ext uri="{BB962C8B-B14F-4D97-AF65-F5344CB8AC3E}">
        <p14:creationId xmlns:p14="http://schemas.microsoft.com/office/powerpoint/2010/main" val="2486871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378" y="1538556"/>
            <a:ext cx="8327422" cy="3823415"/>
          </a:xfrm>
        </p:spPr>
        <p:txBody>
          <a:bodyPr>
            <a:noAutofit/>
          </a:bodyPr>
          <a:lstStyle/>
          <a:p>
            <a:pPr>
              <a:spcAft>
                <a:spcPts val="600"/>
              </a:spcAft>
              <a:buFont typeface="Arial" panose="020B0604020202020204" pitchFamily="34" charset="0"/>
              <a:buChar char="•"/>
            </a:pPr>
            <a:r>
              <a:rPr lang="en-US" altLang="en-US" sz="2200" dirty="0">
                <a:latin typeface="+mj-lt"/>
              </a:rPr>
              <a:t>Site A </a:t>
            </a:r>
            <a:r>
              <a:rPr lang="en-US" altLang="en-US" sz="2200" dirty="0" smtClean="0">
                <a:latin typeface="+mj-lt"/>
              </a:rPr>
              <a:t>is one </a:t>
            </a:r>
            <a:r>
              <a:rPr lang="en-US" altLang="en-US" sz="2200" dirty="0">
                <a:latin typeface="+mj-lt"/>
              </a:rPr>
              <a:t>of four fill areas from SR2 </a:t>
            </a:r>
            <a:r>
              <a:rPr lang="en-US" altLang="en-US" sz="2200" dirty="0" smtClean="0">
                <a:latin typeface="+mj-lt"/>
              </a:rPr>
              <a:t>construction</a:t>
            </a:r>
          </a:p>
          <a:p>
            <a:pPr lvl="2">
              <a:spcAft>
                <a:spcPts val="600"/>
              </a:spcAft>
              <a:buFont typeface="Wingdings" panose="05000000000000000000" pitchFamily="2" charset="2"/>
              <a:buChar char="§"/>
            </a:pPr>
            <a:r>
              <a:rPr lang="en-US" altLang="en-US" sz="2200" dirty="0" smtClean="0">
                <a:latin typeface="+mj-lt"/>
              </a:rPr>
              <a:t>Site B: Sports Complex</a:t>
            </a:r>
          </a:p>
          <a:p>
            <a:pPr lvl="2">
              <a:spcAft>
                <a:spcPts val="600"/>
              </a:spcAft>
              <a:buFont typeface="Wingdings" panose="05000000000000000000" pitchFamily="2" charset="2"/>
              <a:buChar char="§"/>
            </a:pPr>
            <a:r>
              <a:rPr lang="en-US" altLang="en-US" sz="2200" dirty="0" smtClean="0">
                <a:latin typeface="+mj-lt"/>
              </a:rPr>
              <a:t>Site </a:t>
            </a:r>
            <a:r>
              <a:rPr lang="en-US" altLang="en-US" sz="2200" dirty="0">
                <a:latin typeface="+mj-lt"/>
              </a:rPr>
              <a:t>C: </a:t>
            </a:r>
            <a:r>
              <a:rPr lang="en-US" altLang="en-US" sz="2200" dirty="0" smtClean="0">
                <a:latin typeface="+mj-lt"/>
              </a:rPr>
              <a:t>Undeveloped</a:t>
            </a:r>
          </a:p>
          <a:p>
            <a:pPr lvl="2">
              <a:spcAft>
                <a:spcPts val="600"/>
              </a:spcAft>
              <a:buFont typeface="Wingdings" panose="05000000000000000000" pitchFamily="2" charset="2"/>
              <a:buChar char="§"/>
            </a:pPr>
            <a:r>
              <a:rPr lang="en-US" altLang="en-US" sz="2200" dirty="0" smtClean="0">
                <a:latin typeface="+mj-lt"/>
              </a:rPr>
              <a:t>Site </a:t>
            </a:r>
            <a:r>
              <a:rPr lang="en-US" altLang="en-US" sz="2200" dirty="0">
                <a:latin typeface="+mj-lt"/>
              </a:rPr>
              <a:t>D: </a:t>
            </a:r>
            <a:r>
              <a:rPr lang="en-US" altLang="en-US" sz="2200" dirty="0" smtClean="0">
                <a:latin typeface="+mj-lt"/>
              </a:rPr>
              <a:t>Mayors Park</a:t>
            </a:r>
          </a:p>
          <a:p>
            <a:pPr marL="914400" lvl="2" indent="0">
              <a:spcAft>
                <a:spcPts val="600"/>
              </a:spcAft>
              <a:buNone/>
            </a:pPr>
            <a:endParaRPr lang="en-US" altLang="en-US" sz="2200" dirty="0" smtClean="0">
              <a:latin typeface="+mj-lt"/>
            </a:endParaRPr>
          </a:p>
          <a:p>
            <a:pPr>
              <a:spcAft>
                <a:spcPts val="600"/>
              </a:spcAft>
              <a:buFont typeface="Arial" panose="020B0604020202020204" pitchFamily="34" charset="0"/>
              <a:buChar char="•"/>
            </a:pPr>
            <a:r>
              <a:rPr lang="en-US" altLang="en-US" sz="2200" dirty="0" smtClean="0">
                <a:latin typeface="+mj-lt"/>
              </a:rPr>
              <a:t>Proposed site </a:t>
            </a:r>
            <a:r>
              <a:rPr lang="en-US" altLang="en-US" sz="2200" dirty="0">
                <a:latin typeface="+mj-lt"/>
              </a:rPr>
              <a:t>A development area: 6 acre </a:t>
            </a:r>
            <a:r>
              <a:rPr lang="en-US" altLang="en-US" sz="2200" dirty="0" smtClean="0">
                <a:latin typeface="+mj-lt"/>
              </a:rPr>
              <a:t>pad</a:t>
            </a:r>
          </a:p>
          <a:p>
            <a:pPr marL="457200" lvl="1" indent="0">
              <a:spcAft>
                <a:spcPts val="600"/>
              </a:spcAft>
              <a:buNone/>
            </a:pPr>
            <a:endParaRPr lang="en-US" altLang="en-US" sz="2200" dirty="0" smtClean="0">
              <a:latin typeface="+mj-lt"/>
            </a:endParaRPr>
          </a:p>
          <a:p>
            <a:pPr>
              <a:spcAft>
                <a:spcPts val="600"/>
              </a:spcAft>
              <a:buFont typeface="Arial" panose="020B0604020202020204" pitchFamily="34" charset="0"/>
              <a:buChar char="•"/>
            </a:pPr>
            <a:r>
              <a:rPr lang="en-US" altLang="en-US" sz="2200" dirty="0" smtClean="0">
                <a:latin typeface="+mj-lt"/>
              </a:rPr>
              <a:t>Access </a:t>
            </a:r>
            <a:r>
              <a:rPr lang="en-US" altLang="en-US" sz="2200" dirty="0">
                <a:latin typeface="+mj-lt"/>
              </a:rPr>
              <a:t>from f</a:t>
            </a:r>
            <a:r>
              <a:rPr lang="en-US" altLang="en-US" sz="2200" dirty="0" smtClean="0">
                <a:latin typeface="+mj-lt"/>
              </a:rPr>
              <a:t>reeway or street</a:t>
            </a:r>
          </a:p>
        </p:txBody>
      </p:sp>
      <p:sp>
        <p:nvSpPr>
          <p:cNvPr id="7" name="Title 1"/>
          <p:cNvSpPr>
            <a:spLocks noGrp="1"/>
          </p:cNvSpPr>
          <p:nvPr>
            <p:ph type="title"/>
          </p:nvPr>
        </p:nvSpPr>
        <p:spPr>
          <a:xfrm>
            <a:off x="457200" y="187900"/>
            <a:ext cx="8229600" cy="1143000"/>
          </a:xfrm>
        </p:spPr>
        <p:txBody>
          <a:bodyPr>
            <a:normAutofit fontScale="90000"/>
          </a:bodyPr>
          <a:lstStyle/>
          <a:p>
            <a:r>
              <a:rPr lang="en-US" sz="3200" dirty="0" smtClean="0">
                <a:solidFill>
                  <a:srgbClr val="0070C0"/>
                </a:solidFill>
                <a:cs typeface="Avenir Black"/>
              </a:rPr>
              <a:t/>
            </a:r>
            <a:br>
              <a:rPr lang="en-US" sz="3200" dirty="0" smtClean="0">
                <a:solidFill>
                  <a:srgbClr val="0070C0"/>
                </a:solidFill>
                <a:cs typeface="Avenir Black"/>
              </a:rPr>
            </a:br>
            <a:r>
              <a:rPr lang="en-US" sz="3400" dirty="0" smtClean="0">
                <a:solidFill>
                  <a:srgbClr val="0070C0"/>
                </a:solidFill>
                <a:cs typeface="Avenir Black"/>
              </a:rPr>
              <a:t>Recreation</a:t>
            </a:r>
            <a:r>
              <a:rPr lang="en-US" sz="2000" dirty="0">
                <a:solidFill>
                  <a:schemeClr val="tx1">
                    <a:lumMod val="75000"/>
                    <a:lumOff val="25000"/>
                  </a:schemeClr>
                </a:solidFill>
                <a:cs typeface="Avenir Black"/>
              </a:rPr>
              <a:t/>
            </a:r>
            <a:br>
              <a:rPr lang="en-US" sz="2000" dirty="0">
                <a:solidFill>
                  <a:schemeClr val="tx1">
                    <a:lumMod val="75000"/>
                    <a:lumOff val="25000"/>
                  </a:schemeClr>
                </a:solidFill>
                <a:cs typeface="Avenir Black"/>
              </a:rPr>
            </a:br>
            <a:r>
              <a:rPr lang="en-US" sz="2700" dirty="0">
                <a:cs typeface="Avenir Black"/>
              </a:rPr>
              <a:t>Site A Development </a:t>
            </a:r>
            <a:r>
              <a:rPr lang="en-US" sz="2700" dirty="0" smtClean="0">
                <a:cs typeface="Avenir Black"/>
              </a:rPr>
              <a:t>(1 </a:t>
            </a:r>
            <a:r>
              <a:rPr lang="en-US" sz="2700" dirty="0">
                <a:cs typeface="Avenir Black"/>
              </a:rPr>
              <a:t>of </a:t>
            </a:r>
            <a:r>
              <a:rPr lang="en-US" sz="2700" dirty="0" smtClean="0">
                <a:cs typeface="Avenir Black"/>
              </a:rPr>
              <a:t>5)</a:t>
            </a:r>
            <a:r>
              <a:rPr lang="en-US" sz="2000" dirty="0">
                <a:latin typeface="Avenir Black"/>
                <a:cs typeface="Avenir Black"/>
              </a:rPr>
              <a:t/>
            </a:r>
            <a:br>
              <a:rPr lang="en-US" sz="2000" dirty="0">
                <a:latin typeface="Avenir Black"/>
                <a:cs typeface="Avenir Black"/>
              </a:rPr>
            </a:br>
            <a:r>
              <a:rPr lang="en-US" sz="2000" dirty="0">
                <a:latin typeface="Avenir Black"/>
                <a:cs typeface="Avenir Black"/>
              </a:rPr>
              <a:t/>
            </a:r>
            <a:br>
              <a:rPr lang="en-US" sz="2000" dirty="0">
                <a:latin typeface="Avenir Black"/>
                <a:cs typeface="Avenir Black"/>
              </a:rPr>
            </a:br>
            <a:endParaRPr lang="en-US" sz="2400" dirty="0">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30</a:t>
            </a:fld>
            <a:endParaRPr lang="en-US" sz="1200" dirty="0"/>
          </a:p>
        </p:txBody>
      </p:sp>
    </p:spTree>
    <p:extLst>
      <p:ext uri="{BB962C8B-B14F-4D97-AF65-F5344CB8AC3E}">
        <p14:creationId xmlns:p14="http://schemas.microsoft.com/office/powerpoint/2010/main" val="21115986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6" descr="C:\Users\pvierheilig\Desktop\07jul23SiteAPAN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8759" t="-185" r="6422" b="185"/>
          <a:stretch>
            <a:fillRect/>
          </a:stretch>
        </p:blipFill>
        <p:spPr bwMode="auto">
          <a:xfrm>
            <a:off x="457200" y="2054936"/>
            <a:ext cx="8328025" cy="303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1588063"/>
            <a:ext cx="2542427" cy="369332"/>
          </a:xfrm>
          <a:prstGeom prst="rect">
            <a:avLst/>
          </a:prstGeom>
        </p:spPr>
        <p:txBody>
          <a:bodyPr wrap="none">
            <a:spAutoFit/>
          </a:bodyPr>
          <a:lstStyle/>
          <a:p>
            <a:r>
              <a:rPr lang="en-US" dirty="0">
                <a:solidFill>
                  <a:schemeClr val="tx1">
                    <a:lumMod val="75000"/>
                    <a:lumOff val="25000"/>
                  </a:schemeClr>
                </a:solidFill>
                <a:cs typeface="Avenir Black"/>
              </a:rPr>
              <a:t>Site A Existing Conditions</a:t>
            </a:r>
            <a:endParaRPr lang="en-US" dirty="0"/>
          </a:p>
        </p:txBody>
      </p:sp>
      <p:sp>
        <p:nvSpPr>
          <p:cNvPr id="9" name="Title 1"/>
          <p:cNvSpPr>
            <a:spLocks noGrp="1"/>
          </p:cNvSpPr>
          <p:nvPr>
            <p:ph type="title"/>
          </p:nvPr>
        </p:nvSpPr>
        <p:spPr>
          <a:xfrm>
            <a:off x="457200" y="187900"/>
            <a:ext cx="8229600" cy="1143000"/>
          </a:xfrm>
        </p:spPr>
        <p:txBody>
          <a:bodyPr>
            <a:normAutofit fontScale="90000"/>
          </a:bodyPr>
          <a:lstStyle/>
          <a:p>
            <a:r>
              <a:rPr lang="en-US" sz="3200" dirty="0" smtClean="0">
                <a:solidFill>
                  <a:srgbClr val="0070C0"/>
                </a:solidFill>
                <a:cs typeface="Avenir Black"/>
              </a:rPr>
              <a:t/>
            </a:r>
            <a:br>
              <a:rPr lang="en-US" sz="3200" dirty="0" smtClean="0">
                <a:solidFill>
                  <a:srgbClr val="0070C0"/>
                </a:solidFill>
                <a:cs typeface="Avenir Black"/>
              </a:rPr>
            </a:br>
            <a:r>
              <a:rPr lang="en-US" sz="3400" dirty="0" smtClean="0">
                <a:solidFill>
                  <a:srgbClr val="0070C0"/>
                </a:solidFill>
                <a:cs typeface="Avenir Black"/>
              </a:rPr>
              <a:t>Recreation</a:t>
            </a:r>
            <a:r>
              <a:rPr lang="en-US" sz="2000" dirty="0">
                <a:solidFill>
                  <a:schemeClr val="tx1">
                    <a:lumMod val="75000"/>
                    <a:lumOff val="25000"/>
                  </a:schemeClr>
                </a:solidFill>
                <a:cs typeface="Avenir Black"/>
              </a:rPr>
              <a:t/>
            </a:r>
            <a:br>
              <a:rPr lang="en-US" sz="2000" dirty="0">
                <a:solidFill>
                  <a:schemeClr val="tx1">
                    <a:lumMod val="75000"/>
                    <a:lumOff val="25000"/>
                  </a:schemeClr>
                </a:solidFill>
                <a:cs typeface="Avenir Black"/>
              </a:rPr>
            </a:br>
            <a:r>
              <a:rPr lang="en-US" sz="2700" dirty="0">
                <a:cs typeface="Avenir Black"/>
              </a:rPr>
              <a:t>Site A Development </a:t>
            </a:r>
            <a:r>
              <a:rPr lang="en-US" sz="2700" dirty="0" smtClean="0">
                <a:cs typeface="Avenir Black"/>
              </a:rPr>
              <a:t>(2 </a:t>
            </a:r>
            <a:r>
              <a:rPr lang="en-US" sz="2700" dirty="0">
                <a:cs typeface="Avenir Black"/>
              </a:rPr>
              <a:t>of </a:t>
            </a:r>
            <a:r>
              <a:rPr lang="en-US" sz="2700" dirty="0" smtClean="0">
                <a:cs typeface="Avenir Black"/>
              </a:rPr>
              <a:t>5)</a:t>
            </a:r>
            <a:r>
              <a:rPr lang="en-US" sz="2000" dirty="0">
                <a:latin typeface="Avenir Black"/>
                <a:cs typeface="Avenir Black"/>
              </a:rPr>
              <a:t/>
            </a:r>
            <a:br>
              <a:rPr lang="en-US" sz="2000" dirty="0">
                <a:latin typeface="Avenir Black"/>
                <a:cs typeface="Avenir Black"/>
              </a:rPr>
            </a:br>
            <a:r>
              <a:rPr lang="en-US" sz="2000" dirty="0">
                <a:latin typeface="Avenir Black"/>
                <a:cs typeface="Avenir Black"/>
              </a:rPr>
              <a:t/>
            </a:r>
            <a:br>
              <a:rPr lang="en-US" sz="2000" dirty="0">
                <a:latin typeface="Avenir Black"/>
                <a:cs typeface="Avenir Black"/>
              </a:rPr>
            </a:br>
            <a:endParaRPr lang="en-US" sz="2400" dirty="0">
              <a:cs typeface="Avenir Black"/>
            </a:endParaRPr>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31</a:t>
            </a:fld>
            <a:endParaRPr lang="en-US" sz="1200" dirty="0"/>
          </a:p>
        </p:txBody>
      </p:sp>
    </p:spTree>
    <p:extLst>
      <p:ext uri="{BB962C8B-B14F-4D97-AF65-F5344CB8AC3E}">
        <p14:creationId xmlns:p14="http://schemas.microsoft.com/office/powerpoint/2010/main" val="16223629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27" name="Picture 3" descr="Z:\CurrentProjects\Site A Soccer Fields\1 General\1.8 Council Items\Source Files\Site A Aerial Map with Topo 090109.jpg"/>
          <p:cNvPicPr>
            <a:picLocks noChangeAspect="1" noChangeArrowheads="1"/>
          </p:cNvPicPr>
          <p:nvPr/>
        </p:nvPicPr>
        <p:blipFill rotWithShape="1">
          <a:blip r:embed="rId4">
            <a:extLst>
              <a:ext uri="{28A0092B-C50C-407E-A947-70E740481C1C}">
                <a14:useLocalDpi xmlns:a14="http://schemas.microsoft.com/office/drawing/2010/main" val="0"/>
              </a:ext>
            </a:extLst>
          </a:blip>
          <a:srcRect l="4774" t="4955" r="4529" b="8878"/>
          <a:stretch/>
        </p:blipFill>
        <p:spPr bwMode="auto">
          <a:xfrm>
            <a:off x="2594197" y="1475118"/>
            <a:ext cx="4006384" cy="47849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4298" y="1139511"/>
            <a:ext cx="2542427" cy="369332"/>
          </a:xfrm>
          <a:prstGeom prst="rect">
            <a:avLst/>
          </a:prstGeom>
        </p:spPr>
        <p:txBody>
          <a:bodyPr wrap="none">
            <a:spAutoFit/>
          </a:bodyPr>
          <a:lstStyle/>
          <a:p>
            <a:r>
              <a:rPr lang="en-US" dirty="0">
                <a:solidFill>
                  <a:schemeClr val="tx1">
                    <a:lumMod val="75000"/>
                    <a:lumOff val="25000"/>
                  </a:schemeClr>
                </a:solidFill>
                <a:cs typeface="Avenir Black"/>
              </a:rPr>
              <a:t>Site A Existing Conditions</a:t>
            </a:r>
            <a:endParaRPr lang="en-US" dirty="0"/>
          </a:p>
        </p:txBody>
      </p:sp>
      <p:sp>
        <p:nvSpPr>
          <p:cNvPr id="9" name="Title 1"/>
          <p:cNvSpPr>
            <a:spLocks noGrp="1"/>
          </p:cNvSpPr>
          <p:nvPr>
            <p:ph type="title"/>
          </p:nvPr>
        </p:nvSpPr>
        <p:spPr>
          <a:xfrm>
            <a:off x="457200" y="188378"/>
            <a:ext cx="8229600" cy="1143000"/>
          </a:xfrm>
        </p:spPr>
        <p:txBody>
          <a:bodyPr>
            <a:normAutofit fontScale="90000"/>
          </a:bodyPr>
          <a:lstStyle/>
          <a:p>
            <a:r>
              <a:rPr lang="en-US" sz="3200" dirty="0" smtClean="0">
                <a:solidFill>
                  <a:srgbClr val="0070C0"/>
                </a:solidFill>
                <a:cs typeface="Avenir Black"/>
              </a:rPr>
              <a:t/>
            </a:r>
            <a:br>
              <a:rPr lang="en-US" sz="3200" dirty="0" smtClean="0">
                <a:solidFill>
                  <a:srgbClr val="0070C0"/>
                </a:solidFill>
                <a:cs typeface="Avenir Black"/>
              </a:rPr>
            </a:br>
            <a:r>
              <a:rPr lang="en-US" sz="3400" dirty="0" smtClean="0">
                <a:solidFill>
                  <a:srgbClr val="0070C0"/>
                </a:solidFill>
                <a:cs typeface="Avenir Black"/>
              </a:rPr>
              <a:t>Recreation</a:t>
            </a:r>
            <a:r>
              <a:rPr lang="en-US" sz="2000" dirty="0">
                <a:solidFill>
                  <a:schemeClr val="tx1">
                    <a:lumMod val="75000"/>
                    <a:lumOff val="25000"/>
                  </a:schemeClr>
                </a:solidFill>
                <a:cs typeface="Avenir Black"/>
              </a:rPr>
              <a:t/>
            </a:r>
            <a:br>
              <a:rPr lang="en-US" sz="2000" dirty="0">
                <a:solidFill>
                  <a:schemeClr val="tx1">
                    <a:lumMod val="75000"/>
                    <a:lumOff val="25000"/>
                  </a:schemeClr>
                </a:solidFill>
                <a:cs typeface="Avenir Black"/>
              </a:rPr>
            </a:br>
            <a:r>
              <a:rPr lang="en-US" sz="2700" dirty="0">
                <a:cs typeface="Avenir Black"/>
              </a:rPr>
              <a:t>Site A Development </a:t>
            </a:r>
            <a:r>
              <a:rPr lang="en-US" sz="2700" dirty="0" smtClean="0">
                <a:cs typeface="Avenir Black"/>
              </a:rPr>
              <a:t>(3 </a:t>
            </a:r>
            <a:r>
              <a:rPr lang="en-US" sz="2700" dirty="0">
                <a:cs typeface="Avenir Black"/>
              </a:rPr>
              <a:t>of </a:t>
            </a:r>
            <a:r>
              <a:rPr lang="en-US" sz="2700" dirty="0" smtClean="0">
                <a:cs typeface="Avenir Black"/>
              </a:rPr>
              <a:t>5)</a:t>
            </a:r>
            <a:r>
              <a:rPr lang="en-US" sz="2000" dirty="0">
                <a:latin typeface="Avenir Black"/>
                <a:cs typeface="Avenir Black"/>
              </a:rPr>
              <a:t/>
            </a:r>
            <a:br>
              <a:rPr lang="en-US" sz="2000" dirty="0">
                <a:latin typeface="Avenir Black"/>
                <a:cs typeface="Avenir Black"/>
              </a:rPr>
            </a:br>
            <a:r>
              <a:rPr lang="en-US" sz="2000" dirty="0">
                <a:latin typeface="Avenir Black"/>
                <a:cs typeface="Avenir Black"/>
              </a:rPr>
              <a:t/>
            </a:r>
            <a:br>
              <a:rPr lang="en-US" sz="2000" dirty="0">
                <a:latin typeface="Avenir Black"/>
                <a:cs typeface="Avenir Black"/>
              </a:rPr>
            </a:br>
            <a:endParaRPr lang="en-US" sz="2400" dirty="0">
              <a:cs typeface="Avenir Black"/>
            </a:endParaRPr>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32</a:t>
            </a:fld>
            <a:endParaRPr lang="en-US" sz="1200" dirty="0"/>
          </a:p>
        </p:txBody>
      </p:sp>
    </p:spTree>
    <p:extLst>
      <p:ext uri="{BB962C8B-B14F-4D97-AF65-F5344CB8AC3E}">
        <p14:creationId xmlns:p14="http://schemas.microsoft.com/office/powerpoint/2010/main" val="3397780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958" y="1225919"/>
            <a:ext cx="3976778" cy="5045484"/>
          </a:xfrm>
        </p:spPr>
        <p:txBody>
          <a:bodyPr>
            <a:noAutofit/>
          </a:bodyPr>
          <a:lstStyle/>
          <a:p>
            <a:pPr marL="285750" indent="-285750">
              <a:buFont typeface="Arial" panose="020B0604020202020204" pitchFamily="34" charset="0"/>
              <a:buChar char="•"/>
              <a:defRPr/>
            </a:pPr>
            <a:r>
              <a:rPr lang="en-US" sz="2200" dirty="0" smtClean="0">
                <a:latin typeface="+mj-lt"/>
              </a:rPr>
              <a:t>Feasibility Concep</a:t>
            </a:r>
            <a:r>
              <a:rPr lang="en-US" sz="2200" dirty="0">
                <a:latin typeface="+mj-lt"/>
              </a:rPr>
              <a:t>t</a:t>
            </a:r>
            <a:endParaRPr lang="en-US" sz="2200" dirty="0" smtClean="0">
              <a:latin typeface="+mj-lt"/>
            </a:endParaRPr>
          </a:p>
          <a:p>
            <a:pPr marL="685800" lvl="1">
              <a:buFont typeface="Wingdings" panose="05000000000000000000" pitchFamily="2" charset="2"/>
              <a:buChar char="§"/>
              <a:defRPr/>
            </a:pPr>
            <a:r>
              <a:rPr lang="en-US" sz="2200" dirty="0" smtClean="0">
                <a:latin typeface="+mj-lt"/>
              </a:rPr>
              <a:t>Two </a:t>
            </a:r>
            <a:r>
              <a:rPr lang="en-US" sz="2200" dirty="0">
                <a:latin typeface="+mj-lt"/>
              </a:rPr>
              <a:t>U19 artificial turf soccer fields</a:t>
            </a:r>
          </a:p>
          <a:p>
            <a:pPr marL="685800" lvl="1">
              <a:buFont typeface="Wingdings" panose="05000000000000000000" pitchFamily="2" charset="2"/>
              <a:buChar char="§"/>
              <a:defRPr/>
            </a:pPr>
            <a:r>
              <a:rPr lang="en-US" sz="2200" dirty="0" smtClean="0">
                <a:latin typeface="+mj-lt"/>
              </a:rPr>
              <a:t>10,000 </a:t>
            </a:r>
            <a:r>
              <a:rPr lang="en-US" sz="2200" dirty="0">
                <a:latin typeface="+mj-lt"/>
              </a:rPr>
              <a:t>sf </a:t>
            </a:r>
            <a:r>
              <a:rPr lang="en-US" sz="2200" dirty="0" smtClean="0">
                <a:latin typeface="+mj-lt"/>
              </a:rPr>
              <a:t>restroom/pool building</a:t>
            </a:r>
          </a:p>
          <a:p>
            <a:pPr marL="685800" lvl="1">
              <a:buFont typeface="Wingdings" panose="05000000000000000000" pitchFamily="2" charset="2"/>
              <a:buChar char="§"/>
              <a:defRPr/>
            </a:pPr>
            <a:r>
              <a:rPr lang="en-US" sz="2200" dirty="0" smtClean="0">
                <a:latin typeface="+mj-lt"/>
              </a:rPr>
              <a:t>50 meter swimming pool</a:t>
            </a:r>
            <a:endParaRPr lang="en-US" sz="2200" dirty="0">
              <a:latin typeface="+mj-lt"/>
            </a:endParaRPr>
          </a:p>
          <a:p>
            <a:pPr marL="685800" lvl="1">
              <a:buFont typeface="Wingdings" panose="05000000000000000000" pitchFamily="2" charset="2"/>
              <a:buChar char="§"/>
              <a:defRPr/>
            </a:pPr>
            <a:r>
              <a:rPr lang="en-US" sz="2200" dirty="0" smtClean="0">
                <a:latin typeface="+mj-lt"/>
              </a:rPr>
              <a:t>Water play feature / water slides</a:t>
            </a:r>
          </a:p>
          <a:p>
            <a:pPr marL="685800" lvl="1">
              <a:buFont typeface="Wingdings" panose="05000000000000000000" pitchFamily="2" charset="2"/>
              <a:buChar char="§"/>
              <a:defRPr/>
            </a:pPr>
            <a:r>
              <a:rPr lang="en-US" sz="2200" dirty="0" smtClean="0">
                <a:latin typeface="+mj-lt"/>
              </a:rPr>
              <a:t>Office/maintenance bldg.</a:t>
            </a:r>
            <a:endParaRPr lang="en-US" sz="2200" dirty="0">
              <a:latin typeface="+mj-lt"/>
            </a:endParaRPr>
          </a:p>
          <a:p>
            <a:pPr marL="685800" lvl="1">
              <a:buFont typeface="Wingdings" panose="05000000000000000000" pitchFamily="2" charset="2"/>
              <a:buChar char="§"/>
              <a:defRPr/>
            </a:pPr>
            <a:r>
              <a:rPr lang="en-US" sz="2200" dirty="0">
                <a:latin typeface="+mj-lt"/>
              </a:rPr>
              <a:t>Parking </a:t>
            </a:r>
            <a:r>
              <a:rPr lang="en-US" sz="2200" dirty="0" smtClean="0">
                <a:latin typeface="+mj-lt"/>
              </a:rPr>
              <a:t>lot</a:t>
            </a:r>
          </a:p>
          <a:p>
            <a:pPr marL="685800" lvl="1">
              <a:buFont typeface="Wingdings" panose="05000000000000000000" pitchFamily="2" charset="2"/>
              <a:buChar char="§"/>
              <a:defRPr/>
            </a:pPr>
            <a:endParaRPr lang="en-US" sz="2200" dirty="0">
              <a:latin typeface="+mj-lt"/>
            </a:endParaRPr>
          </a:p>
          <a:p>
            <a:pPr lvl="1"/>
            <a:endParaRPr lang="en-US" altLang="en-US" sz="2000" dirty="0"/>
          </a:p>
        </p:txBody>
      </p:sp>
      <p:pic>
        <p:nvPicPr>
          <p:cNvPr id="1027" name="Picture 3" descr="C:\Users\taleksanian\AppData\Local\Microsoft\Windows\Temporary Internet Files\Content.Outlook\IP4CAI5E\Site A Feasibility Concept - Aquatic-Waterplay-Soccer 2019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206" y="1190445"/>
            <a:ext cx="3881810" cy="487536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normAutofit fontScale="90000"/>
          </a:bodyPr>
          <a:lstStyle/>
          <a:p>
            <a:r>
              <a:rPr lang="en-US" sz="3400" dirty="0" smtClean="0">
                <a:solidFill>
                  <a:srgbClr val="0070C0"/>
                </a:solidFill>
                <a:cs typeface="Avenir Black"/>
              </a:rPr>
              <a:t>Recreation</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Site A Development (4 of 5)</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33</a:t>
            </a:fld>
            <a:endParaRPr lang="en-US" sz="1200" dirty="0"/>
          </a:p>
        </p:txBody>
      </p:sp>
    </p:spTree>
    <p:extLst>
      <p:ext uri="{BB962C8B-B14F-4D97-AF65-F5344CB8AC3E}">
        <p14:creationId xmlns:p14="http://schemas.microsoft.com/office/powerpoint/2010/main" val="3039748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sz="3400" dirty="0" smtClean="0">
                <a:solidFill>
                  <a:srgbClr val="0070C0"/>
                </a:solidFill>
                <a:cs typeface="Avenir Black"/>
              </a:rPr>
              <a:t>Recreation</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Site A Development (5 of </a:t>
            </a:r>
            <a:r>
              <a:rPr lang="en-US" sz="2700" dirty="0">
                <a:cs typeface="Avenir Black"/>
              </a:rPr>
              <a:t>5</a:t>
            </a:r>
            <a:r>
              <a:rPr lang="en-US" sz="2700" dirty="0" smtClean="0">
                <a:cs typeface="Avenir Black"/>
              </a:rPr>
              <a:t>)</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3" name="Content Placeholder 2"/>
          <p:cNvSpPr>
            <a:spLocks noGrp="1"/>
          </p:cNvSpPr>
          <p:nvPr>
            <p:ph idx="1"/>
          </p:nvPr>
        </p:nvSpPr>
        <p:spPr>
          <a:xfrm>
            <a:off x="658133" y="1224400"/>
            <a:ext cx="4054804" cy="4841414"/>
          </a:xfrm>
        </p:spPr>
        <p:txBody>
          <a:bodyPr>
            <a:noAutofit/>
          </a:bodyPr>
          <a:lstStyle/>
          <a:p>
            <a:pPr>
              <a:defRPr/>
            </a:pPr>
            <a:r>
              <a:rPr lang="en-US" sz="2200" dirty="0" smtClean="0">
                <a:latin typeface="+mj-lt"/>
              </a:rPr>
              <a:t>Development Estimate is $35M:</a:t>
            </a:r>
          </a:p>
          <a:p>
            <a:pPr lvl="1">
              <a:buFont typeface="Wingdings" panose="05000000000000000000" pitchFamily="2" charset="2"/>
              <a:buChar char="§"/>
              <a:defRPr/>
            </a:pPr>
            <a:r>
              <a:rPr lang="en-US" sz="2200" dirty="0" smtClean="0">
                <a:latin typeface="+mj-lt"/>
              </a:rPr>
              <a:t>Site Work - $12.5M</a:t>
            </a:r>
          </a:p>
          <a:p>
            <a:pPr lvl="2"/>
            <a:r>
              <a:rPr lang="en-US" sz="1600" dirty="0">
                <a:latin typeface="+mj-lt"/>
              </a:rPr>
              <a:t>I</a:t>
            </a:r>
            <a:r>
              <a:rPr lang="en-US" sz="1600" dirty="0" smtClean="0">
                <a:latin typeface="+mj-lt"/>
              </a:rPr>
              <a:t>ncludes </a:t>
            </a:r>
            <a:r>
              <a:rPr lang="en-US" sz="1600" dirty="0">
                <a:latin typeface="+mj-lt"/>
              </a:rPr>
              <a:t>excavation, grading, utilities, access road, landscaping, irrigation, parking, walkways, </a:t>
            </a:r>
            <a:r>
              <a:rPr lang="en-US" sz="1600" dirty="0" smtClean="0">
                <a:latin typeface="+mj-lt"/>
              </a:rPr>
              <a:t>and security </a:t>
            </a:r>
            <a:r>
              <a:rPr lang="en-US" sz="1600" dirty="0">
                <a:latin typeface="+mj-lt"/>
              </a:rPr>
              <a:t>lighting </a:t>
            </a:r>
            <a:r>
              <a:rPr lang="en-US" sz="1400" dirty="0"/>
              <a:t> </a:t>
            </a:r>
          </a:p>
          <a:p>
            <a:pPr lvl="1">
              <a:buFont typeface="Wingdings" panose="05000000000000000000" pitchFamily="2" charset="2"/>
              <a:buChar char="§"/>
              <a:defRPr/>
            </a:pPr>
            <a:r>
              <a:rPr lang="en-US" sz="2200" dirty="0">
                <a:latin typeface="+mj-lt"/>
              </a:rPr>
              <a:t>Aquatics Complex </a:t>
            </a:r>
            <a:r>
              <a:rPr lang="en-US" sz="2200" dirty="0" smtClean="0">
                <a:latin typeface="+mj-lt"/>
              </a:rPr>
              <a:t>- $11M </a:t>
            </a:r>
          </a:p>
          <a:p>
            <a:pPr lvl="1">
              <a:buFont typeface="Wingdings" panose="05000000000000000000" pitchFamily="2" charset="2"/>
              <a:buChar char="§"/>
              <a:defRPr/>
            </a:pPr>
            <a:r>
              <a:rPr lang="en-US" sz="2200" dirty="0"/>
              <a:t>Two Artificial Turf Soccer </a:t>
            </a:r>
            <a:r>
              <a:rPr lang="en-US" sz="2200" dirty="0" smtClean="0"/>
              <a:t>Fields</a:t>
            </a:r>
            <a:r>
              <a:rPr lang="en-US" sz="2200" dirty="0"/>
              <a:t> </a:t>
            </a:r>
            <a:r>
              <a:rPr lang="en-US" sz="2200" dirty="0" smtClean="0"/>
              <a:t>- $3.5M </a:t>
            </a:r>
            <a:endParaRPr lang="en-US" sz="2200" dirty="0"/>
          </a:p>
          <a:p>
            <a:pPr lvl="1">
              <a:buFont typeface="Wingdings" panose="05000000000000000000" pitchFamily="2" charset="2"/>
              <a:buChar char="§"/>
              <a:defRPr/>
            </a:pPr>
            <a:r>
              <a:rPr lang="en-US" sz="2200" dirty="0"/>
              <a:t>Soft Costs </a:t>
            </a:r>
            <a:r>
              <a:rPr lang="en-US" sz="2200" dirty="0" smtClean="0"/>
              <a:t>- </a:t>
            </a:r>
            <a:r>
              <a:rPr lang="en-US" sz="2200" dirty="0"/>
              <a:t>$</a:t>
            </a:r>
            <a:r>
              <a:rPr lang="en-US" sz="2200" dirty="0" smtClean="0"/>
              <a:t>8M </a:t>
            </a:r>
          </a:p>
          <a:p>
            <a:pPr lvl="2">
              <a:buFont typeface="Arial" panose="020B0604020202020204" pitchFamily="34" charset="0"/>
              <a:buChar char="•"/>
              <a:defRPr/>
            </a:pPr>
            <a:r>
              <a:rPr lang="en-US" sz="1600" dirty="0"/>
              <a:t>I</a:t>
            </a:r>
            <a:r>
              <a:rPr lang="en-US" sz="1600" dirty="0" smtClean="0"/>
              <a:t>ncludes </a:t>
            </a:r>
            <a:r>
              <a:rPr lang="en-US" sz="1600" dirty="0"/>
              <a:t>CEQA, Planning, </a:t>
            </a:r>
            <a:r>
              <a:rPr lang="en-US" sz="1600" dirty="0" smtClean="0"/>
              <a:t>project/construction management, design</a:t>
            </a:r>
            <a:r>
              <a:rPr lang="en-US" sz="1600" dirty="0"/>
              <a:t>, </a:t>
            </a:r>
            <a:r>
              <a:rPr lang="en-US" sz="1600" dirty="0" smtClean="0"/>
              <a:t>and contingency</a:t>
            </a:r>
            <a:endParaRPr lang="en-US" sz="1600" dirty="0"/>
          </a:p>
          <a:p>
            <a:pPr lvl="1">
              <a:buFont typeface="Wingdings" panose="05000000000000000000" pitchFamily="2" charset="2"/>
              <a:buChar char="§"/>
              <a:defRPr/>
            </a:pPr>
            <a:endParaRPr lang="en-US" sz="1800" dirty="0">
              <a:latin typeface="+mj-lt"/>
            </a:endParaRPr>
          </a:p>
          <a:p>
            <a:pPr lvl="1"/>
            <a:endParaRPr lang="en-US" altLang="en-US" sz="2000" dirty="0"/>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34</a:t>
            </a:fld>
            <a:endParaRPr lang="en-US" sz="1200" dirty="0"/>
          </a:p>
        </p:txBody>
      </p:sp>
      <p:pic>
        <p:nvPicPr>
          <p:cNvPr id="6" name="Picture 3" descr="C:\Users\taleksanian\AppData\Local\Microsoft\Windows\Temporary Internet Files\Content.Outlook\IP4CAI5E\Site A Feasibility Concept - Aquatic-Waterplay-Soccer 2019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206" y="1190445"/>
            <a:ext cx="3881810" cy="487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35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406330"/>
            <a:ext cx="7772400" cy="986172"/>
          </a:xfrm>
        </p:spPr>
        <p:txBody>
          <a:bodyPr>
            <a:normAutofit/>
          </a:bodyPr>
          <a:lstStyle/>
          <a:p>
            <a:r>
              <a:rPr lang="en-US" dirty="0" smtClean="0">
                <a:solidFill>
                  <a:srgbClr val="0070C0"/>
                </a:solidFill>
                <a:cs typeface="Avenir Heavy"/>
              </a:rPr>
              <a:t>Holiday Programming</a:t>
            </a:r>
            <a:endParaRPr lang="en-US" sz="3600" i="1" dirty="0">
              <a:latin typeface="Avenir Heavy"/>
              <a:cs typeface="Avenir Heavy"/>
            </a:endParaRPr>
          </a:p>
        </p:txBody>
      </p:sp>
    </p:spTree>
    <p:extLst>
      <p:ext uri="{BB962C8B-B14F-4D97-AF65-F5344CB8AC3E}">
        <p14:creationId xmlns:p14="http://schemas.microsoft.com/office/powerpoint/2010/main" val="7877615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446" y="1403441"/>
            <a:ext cx="6774667" cy="3663172"/>
          </a:xfrm>
        </p:spPr>
        <p:txBody>
          <a:bodyPr>
            <a:normAutofit/>
          </a:bodyPr>
          <a:lstStyle/>
          <a:p>
            <a:pPr>
              <a:buFont typeface="Arial" panose="020B0604020202020204" pitchFamily="34" charset="0"/>
              <a:buChar char="•"/>
            </a:pPr>
            <a:r>
              <a:rPr lang="en-US" sz="2400" dirty="0" smtClean="0">
                <a:cs typeface="Avenir Book"/>
              </a:rPr>
              <a:t>Ice Rink</a:t>
            </a:r>
          </a:p>
          <a:p>
            <a:pPr marL="0" indent="0">
              <a:buNone/>
            </a:pPr>
            <a:endParaRPr lang="en-US" sz="2400" dirty="0" smtClean="0">
              <a:cs typeface="Avenir Book"/>
            </a:endParaRPr>
          </a:p>
          <a:p>
            <a:r>
              <a:rPr lang="en-US" sz="2400" dirty="0" smtClean="0">
                <a:cs typeface="Avenir Book"/>
              </a:rPr>
              <a:t>Trolley</a:t>
            </a:r>
          </a:p>
        </p:txBody>
      </p:sp>
      <p:sp>
        <p:nvSpPr>
          <p:cNvPr id="5" name="Title 1"/>
          <p:cNvSpPr>
            <a:spLocks noGrp="1"/>
          </p:cNvSpPr>
          <p:nvPr>
            <p:ph type="title"/>
          </p:nvPr>
        </p:nvSpPr>
        <p:spPr>
          <a:xfrm>
            <a:off x="457200" y="266012"/>
            <a:ext cx="8229600" cy="1143000"/>
          </a:xfrm>
        </p:spPr>
        <p:txBody>
          <a:bodyPr>
            <a:normAutofit fontScale="90000"/>
          </a:bodyPr>
          <a:lstStyle/>
          <a:p>
            <a:r>
              <a:rPr lang="en-US" sz="3400" dirty="0" smtClean="0">
                <a:solidFill>
                  <a:srgbClr val="0070C0"/>
                </a:solidFill>
                <a:cs typeface="Avenir Black"/>
              </a:rPr>
              <a:t>Holiday Programming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36</a:t>
            </a:fld>
            <a:endParaRPr lang="en-US" sz="1200" dirty="0"/>
          </a:p>
        </p:txBody>
      </p:sp>
    </p:spTree>
    <p:extLst>
      <p:ext uri="{BB962C8B-B14F-4D97-AF65-F5344CB8AC3E}">
        <p14:creationId xmlns:p14="http://schemas.microsoft.com/office/powerpoint/2010/main" val="13856465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252509" y="1551372"/>
            <a:ext cx="5466811" cy="46194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200" dirty="0" smtClean="0">
                <a:latin typeface="+mj-lt"/>
              </a:rPr>
              <a:t>Location: Isabel Parking Lot (City Hall)</a:t>
            </a:r>
          </a:p>
          <a:p>
            <a:pPr>
              <a:spcAft>
                <a:spcPts val="600"/>
              </a:spcAft>
            </a:pPr>
            <a:r>
              <a:rPr lang="en-US" sz="2200" dirty="0" smtClean="0">
                <a:latin typeface="+mj-lt"/>
              </a:rPr>
              <a:t>Duration: 5-6 weeks (Nov 22-Jan 5)</a:t>
            </a:r>
          </a:p>
          <a:p>
            <a:pPr>
              <a:spcAft>
                <a:spcPts val="600"/>
              </a:spcAft>
            </a:pPr>
            <a:r>
              <a:rPr lang="en-US" sz="2200" dirty="0" smtClean="0">
                <a:latin typeface="+mj-lt"/>
              </a:rPr>
              <a:t>Rink size: 82’x50’ = 4,100 sq. ft. </a:t>
            </a:r>
          </a:p>
          <a:p>
            <a:pPr>
              <a:spcAft>
                <a:spcPts val="600"/>
              </a:spcAft>
            </a:pPr>
            <a:r>
              <a:rPr lang="en-US" sz="2200" dirty="0" smtClean="0">
                <a:latin typeface="+mj-lt"/>
              </a:rPr>
              <a:t>Capacity: 164 skaters (1 per 25 sq. ft. max)</a:t>
            </a:r>
          </a:p>
          <a:p>
            <a:pPr>
              <a:spcAft>
                <a:spcPts val="600"/>
              </a:spcAft>
            </a:pPr>
            <a:r>
              <a:rPr lang="en-US" sz="2200" dirty="0" smtClean="0">
                <a:latin typeface="+mj-lt"/>
              </a:rPr>
              <a:t>Operating hours: </a:t>
            </a:r>
          </a:p>
          <a:p>
            <a:pPr lvl="1">
              <a:spcAft>
                <a:spcPts val="600"/>
              </a:spcAft>
              <a:buFont typeface="Wingdings" panose="05000000000000000000" pitchFamily="2" charset="2"/>
              <a:buChar char="§"/>
            </a:pPr>
            <a:r>
              <a:rPr lang="en-US" sz="2200" dirty="0" smtClean="0">
                <a:latin typeface="+mj-lt"/>
              </a:rPr>
              <a:t>School Break: 10am-10pm daily (11pm Fri/Sat)</a:t>
            </a:r>
          </a:p>
          <a:p>
            <a:pPr lvl="1">
              <a:spcAft>
                <a:spcPts val="600"/>
              </a:spcAft>
              <a:buFont typeface="Wingdings" panose="05000000000000000000" pitchFamily="2" charset="2"/>
              <a:buChar char="§"/>
            </a:pPr>
            <a:r>
              <a:rPr lang="en-US" sz="2200" dirty="0" smtClean="0">
                <a:latin typeface="+mj-lt"/>
              </a:rPr>
              <a:t>School Days:  2:30pm – 10pm</a:t>
            </a:r>
          </a:p>
          <a:p>
            <a:pPr marL="457200" lvl="1" indent="0">
              <a:buFont typeface="Arial"/>
              <a:buNone/>
            </a:pPr>
            <a:endParaRPr lang="en-US"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700" y="1741649"/>
            <a:ext cx="3086100" cy="1969765"/>
          </a:xfrm>
          <a:prstGeom prst="rect">
            <a:avLst/>
          </a:prstGeom>
        </p:spPr>
      </p:pic>
      <p:sp>
        <p:nvSpPr>
          <p:cNvPr id="6" name="Title 1"/>
          <p:cNvSpPr>
            <a:spLocks noGrp="1"/>
          </p:cNvSpPr>
          <p:nvPr>
            <p:ph type="title"/>
          </p:nvPr>
        </p:nvSpPr>
        <p:spPr>
          <a:xfrm>
            <a:off x="457200" y="283264"/>
            <a:ext cx="8229600" cy="1143000"/>
          </a:xfrm>
        </p:spPr>
        <p:txBody>
          <a:bodyPr>
            <a:normAutofit fontScale="90000"/>
          </a:bodyPr>
          <a:lstStyle/>
          <a:p>
            <a:r>
              <a:rPr lang="en-US" sz="3400" dirty="0" smtClean="0">
                <a:solidFill>
                  <a:srgbClr val="0070C0"/>
                </a:solidFill>
                <a:cs typeface="Avenir Black"/>
              </a:rPr>
              <a:t>Holiday Programming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Ice Rink (1 of 2)</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37</a:t>
            </a:fld>
            <a:endParaRPr lang="en-US" sz="1200" dirty="0"/>
          </a:p>
        </p:txBody>
      </p:sp>
    </p:spTree>
    <p:extLst>
      <p:ext uri="{BB962C8B-B14F-4D97-AF65-F5344CB8AC3E}">
        <p14:creationId xmlns:p14="http://schemas.microsoft.com/office/powerpoint/2010/main" val="221929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72297697"/>
              </p:ext>
            </p:extLst>
          </p:nvPr>
        </p:nvGraphicFramePr>
        <p:xfrm>
          <a:off x="1052403" y="1236367"/>
          <a:ext cx="7151297" cy="4418124"/>
        </p:xfrm>
        <a:graphic>
          <a:graphicData uri="http://schemas.openxmlformats.org/drawingml/2006/table">
            <a:tbl>
              <a:tblPr>
                <a:tableStyleId>{2A488322-F2BA-4B5B-9748-0D474271808F}</a:tableStyleId>
              </a:tblPr>
              <a:tblGrid>
                <a:gridCol w="5147872">
                  <a:extLst>
                    <a:ext uri="{9D8B030D-6E8A-4147-A177-3AD203B41FA5}">
                      <a16:colId xmlns:a16="http://schemas.microsoft.com/office/drawing/2014/main" xmlns="" val="20000"/>
                    </a:ext>
                  </a:extLst>
                </a:gridCol>
                <a:gridCol w="2003425">
                  <a:extLst>
                    <a:ext uri="{9D8B030D-6E8A-4147-A177-3AD203B41FA5}">
                      <a16:colId xmlns:a16="http://schemas.microsoft.com/office/drawing/2014/main" xmlns="" val="20001"/>
                    </a:ext>
                  </a:extLst>
                </a:gridCol>
              </a:tblGrid>
              <a:tr h="326778">
                <a:tc>
                  <a:txBody>
                    <a:bodyPr/>
                    <a:lstStyle/>
                    <a:p>
                      <a:pPr algn="l" fontAlgn="b"/>
                      <a:endParaRPr lang="en-US" sz="18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70C0"/>
                          </a:solidFill>
                          <a:effectLst/>
                          <a:latin typeface="+mn-lt"/>
                        </a:rPr>
                        <a:t>Budget Estimate</a:t>
                      </a:r>
                      <a:endParaRPr lang="en-US" sz="1800" b="0" i="0" u="none" strike="noStrike" dirty="0">
                        <a:solidFill>
                          <a:srgbClr val="0070C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26778">
                <a:tc>
                  <a:txBody>
                    <a:bodyPr/>
                    <a:lstStyle/>
                    <a:p>
                      <a:pPr algn="l" fontAlgn="b"/>
                      <a:r>
                        <a:rPr lang="en-US" sz="1800" u="none" strike="noStrike" dirty="0" smtClean="0">
                          <a:effectLst/>
                        </a:rPr>
                        <a:t>Vendor Install &amp; Operate</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358,000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26778">
                <a:tc>
                  <a:txBody>
                    <a:bodyPr/>
                    <a:lstStyle/>
                    <a:p>
                      <a:pPr algn="l" fontAlgn="b"/>
                      <a:r>
                        <a:rPr lang="en-US" sz="1800" u="none" strike="noStrike" dirty="0" smtClean="0">
                          <a:effectLst/>
                        </a:rPr>
                        <a:t>Utilities/Generator Rental </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50,000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26778">
                <a:tc>
                  <a:txBody>
                    <a:bodyPr/>
                    <a:lstStyle/>
                    <a:p>
                      <a:pPr algn="l" fontAlgn="b"/>
                      <a:r>
                        <a:rPr lang="en-US" sz="1800" u="none" strike="noStrike" dirty="0">
                          <a:effectLst/>
                        </a:rPr>
                        <a:t>Porta Potties </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14,000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26778">
                <a:tc>
                  <a:txBody>
                    <a:bodyPr/>
                    <a:lstStyle/>
                    <a:p>
                      <a:pPr algn="l" fontAlgn="b"/>
                      <a:r>
                        <a:rPr lang="en-US" sz="1800" u="none" strike="noStrike" dirty="0" smtClean="0">
                          <a:effectLst/>
                        </a:rPr>
                        <a:t>Marketing/Holiday Decorations</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22,000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26778">
                <a:tc>
                  <a:txBody>
                    <a:bodyPr/>
                    <a:lstStyle/>
                    <a:p>
                      <a:pPr algn="l" fontAlgn="b"/>
                      <a:r>
                        <a:rPr lang="en-US" sz="1800" u="none" strike="noStrike" dirty="0">
                          <a:effectLst/>
                        </a:rPr>
                        <a:t>Permits/Fees</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1,000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26778">
                <a:tc>
                  <a:txBody>
                    <a:bodyPr/>
                    <a:lstStyle/>
                    <a:p>
                      <a:pPr algn="l" fontAlgn="b"/>
                      <a:r>
                        <a:rPr lang="en-US" sz="1800" u="none" strike="noStrike" dirty="0" smtClean="0">
                          <a:effectLst/>
                        </a:rPr>
                        <a:t>Ground</a:t>
                      </a:r>
                      <a:r>
                        <a:rPr lang="en-US" sz="1800" u="none" strike="noStrike" baseline="0" dirty="0" smtClean="0">
                          <a:effectLst/>
                        </a:rPr>
                        <a:t> </a:t>
                      </a:r>
                      <a:r>
                        <a:rPr lang="en-US" sz="1800" u="none" strike="noStrike" dirty="0" smtClean="0">
                          <a:effectLst/>
                        </a:rPr>
                        <a:t>Maintenance</a:t>
                      </a:r>
                      <a:r>
                        <a:rPr lang="en-US" sz="1800" u="none" strike="noStrike" baseline="0" dirty="0" smtClean="0">
                          <a:effectLst/>
                        </a:rPr>
                        <a:t> </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a:t>
                      </a:r>
                      <a:r>
                        <a:rPr lang="en-US" sz="1800" u="none" strike="noStrike" baseline="0" dirty="0" smtClean="0">
                          <a:effectLst/>
                        </a:rPr>
                        <a:t> </a:t>
                      </a:r>
                      <a:r>
                        <a:rPr lang="en-US" sz="1800" u="none" strike="noStrike" dirty="0" smtClean="0">
                          <a:effectLst/>
                        </a:rPr>
                        <a:t>  3,000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26778">
                <a:tc>
                  <a:txBody>
                    <a:bodyPr/>
                    <a:lstStyle/>
                    <a:p>
                      <a:pPr algn="l" fontAlgn="b"/>
                      <a:r>
                        <a:rPr lang="en-US" sz="1800" u="none" strike="noStrike" dirty="0" smtClean="0">
                          <a:effectLst/>
                        </a:rPr>
                        <a:t>Contingency</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smtClean="0">
                          <a:effectLst/>
                        </a:rPr>
                        <a:t>10,000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17732">
                <a:tc>
                  <a:txBody>
                    <a:bodyPr/>
                    <a:lstStyle/>
                    <a:p>
                      <a:pPr algn="l" fontAlgn="b"/>
                      <a:r>
                        <a:rPr lang="en-US" sz="1800" b="0" u="none" strike="noStrike" dirty="0" smtClean="0">
                          <a:solidFill>
                            <a:srgbClr val="0070C0"/>
                          </a:solidFill>
                          <a:effectLst/>
                        </a:rPr>
                        <a:t>Total Annual </a:t>
                      </a:r>
                      <a:r>
                        <a:rPr lang="en-US" sz="1800" b="0" u="none" strike="noStrike" dirty="0">
                          <a:solidFill>
                            <a:srgbClr val="0070C0"/>
                          </a:solidFill>
                          <a:effectLst/>
                        </a:rPr>
                        <a:t>Cost</a:t>
                      </a:r>
                      <a:endParaRPr lang="en-US" sz="1800" b="0" i="0" u="none" strike="noStrike" dirty="0">
                        <a:solidFill>
                          <a:srgbClr val="0070C0"/>
                        </a:solidFill>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b="0" u="none" strike="noStrike" dirty="0">
                          <a:solidFill>
                            <a:srgbClr val="0070C0"/>
                          </a:solidFill>
                          <a:effectLst/>
                        </a:rPr>
                        <a:t> $         </a:t>
                      </a:r>
                      <a:r>
                        <a:rPr lang="en-US" sz="1800" b="0" u="none" strike="noStrike" dirty="0" smtClean="0">
                          <a:solidFill>
                            <a:srgbClr val="0070C0"/>
                          </a:solidFill>
                          <a:effectLst/>
                        </a:rPr>
                        <a:t>  </a:t>
                      </a:r>
                      <a:r>
                        <a:rPr lang="en-US" sz="1800" b="0" u="none" strike="noStrike" baseline="0" dirty="0" smtClean="0">
                          <a:solidFill>
                            <a:srgbClr val="0070C0"/>
                          </a:solidFill>
                          <a:effectLst/>
                        </a:rPr>
                        <a:t> </a:t>
                      </a:r>
                      <a:r>
                        <a:rPr lang="en-US" sz="1800" b="0" u="none" strike="noStrike" dirty="0" smtClean="0">
                          <a:solidFill>
                            <a:srgbClr val="0070C0"/>
                          </a:solidFill>
                          <a:effectLst/>
                        </a:rPr>
                        <a:t> 458,000</a:t>
                      </a:r>
                      <a:endParaRPr lang="en-US" sz="1800" b="0" i="0" u="none" strike="noStrike" dirty="0">
                        <a:solidFill>
                          <a:srgbClr val="0070C0"/>
                        </a:solidFill>
                        <a:effectLst/>
                        <a:latin typeface="Arial"/>
                      </a:endParaRPr>
                    </a:p>
                  </a:txBody>
                  <a:tcPr marL="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38788">
                <a:tc>
                  <a:txBody>
                    <a:bodyPr/>
                    <a:lstStyle/>
                    <a:p>
                      <a:pPr algn="l" fontAlgn="b"/>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94324">
                <a:tc>
                  <a:txBody>
                    <a:bodyPr/>
                    <a:lstStyle/>
                    <a:p>
                      <a:pPr algn="l" fontAlgn="b"/>
                      <a:r>
                        <a:rPr lang="en-US" sz="1800" u="none" strike="noStrike" dirty="0" smtClean="0">
                          <a:effectLst/>
                        </a:rPr>
                        <a:t>One Time Electrical Upgrades (Estimate)</a:t>
                      </a:r>
                      <a:endParaRPr lang="en-US" sz="1800" b="0"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a:effectLst/>
                        </a:rPr>
                        <a:t>               </a:t>
                      </a:r>
                      <a:r>
                        <a:rPr lang="en-US" sz="1800" u="none" strike="noStrike" dirty="0" smtClean="0">
                          <a:effectLst/>
                        </a:rPr>
                        <a:t>    90,000</a:t>
                      </a:r>
                      <a:endParaRPr lang="en-US" sz="1800" b="0"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68884">
                <a:tc>
                  <a:txBody>
                    <a:bodyPr/>
                    <a:lstStyle/>
                    <a:p>
                      <a:pPr algn="l" fontAlgn="b"/>
                      <a:r>
                        <a:rPr lang="en-US" sz="1800" b="0" u="none" strike="noStrike" dirty="0">
                          <a:solidFill>
                            <a:srgbClr val="0070C0"/>
                          </a:solidFill>
                          <a:effectLst/>
                        </a:rPr>
                        <a:t>Total </a:t>
                      </a:r>
                      <a:r>
                        <a:rPr lang="en-US" sz="1800" b="0" u="none" strike="noStrike" dirty="0" smtClean="0">
                          <a:solidFill>
                            <a:srgbClr val="0070C0"/>
                          </a:solidFill>
                          <a:effectLst/>
                        </a:rPr>
                        <a:t>1</a:t>
                      </a:r>
                      <a:r>
                        <a:rPr lang="en-US" sz="1800" b="0" u="none" strike="noStrike" baseline="30000" dirty="0" smtClean="0">
                          <a:solidFill>
                            <a:srgbClr val="0070C0"/>
                          </a:solidFill>
                          <a:effectLst/>
                        </a:rPr>
                        <a:t>st</a:t>
                      </a:r>
                      <a:r>
                        <a:rPr lang="en-US" sz="1800" b="0" u="none" strike="noStrike" dirty="0" smtClean="0">
                          <a:solidFill>
                            <a:srgbClr val="0070C0"/>
                          </a:solidFill>
                          <a:effectLst/>
                        </a:rPr>
                        <a:t> Year</a:t>
                      </a:r>
                      <a:r>
                        <a:rPr lang="en-US" sz="1800" b="0" u="none" strike="noStrike" baseline="0" dirty="0" smtClean="0">
                          <a:solidFill>
                            <a:srgbClr val="0070C0"/>
                          </a:solidFill>
                          <a:effectLst/>
                        </a:rPr>
                        <a:t> </a:t>
                      </a:r>
                      <a:r>
                        <a:rPr lang="en-US" sz="1800" b="0" u="none" strike="noStrike" dirty="0" smtClean="0">
                          <a:solidFill>
                            <a:srgbClr val="0070C0"/>
                          </a:solidFill>
                          <a:effectLst/>
                        </a:rPr>
                        <a:t>Cost With Electrical Upgrades</a:t>
                      </a:r>
                      <a:endParaRPr lang="en-US" sz="1800" b="0" i="0" u="none" strike="noStrike" dirty="0">
                        <a:solidFill>
                          <a:srgbClr val="0070C0"/>
                        </a:solidFill>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b="0" u="none" strike="noStrike" dirty="0">
                          <a:solidFill>
                            <a:srgbClr val="0070C0"/>
                          </a:solidFill>
                          <a:effectLst/>
                        </a:rPr>
                        <a:t> $          </a:t>
                      </a:r>
                      <a:r>
                        <a:rPr lang="en-US" sz="1800" b="0" u="none" strike="noStrike" dirty="0" smtClean="0">
                          <a:solidFill>
                            <a:srgbClr val="0070C0"/>
                          </a:solidFill>
                          <a:effectLst/>
                        </a:rPr>
                        <a:t>   548,000</a:t>
                      </a:r>
                      <a:endParaRPr lang="en-US" sz="1800" b="0" i="0" u="none" strike="noStrike" dirty="0">
                        <a:solidFill>
                          <a:srgbClr val="0070C0"/>
                        </a:solidFill>
                        <a:effectLst/>
                        <a:latin typeface="Arial"/>
                      </a:endParaRPr>
                    </a:p>
                  </a:txBody>
                  <a:tcPr marL="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179103">
                <a:tc>
                  <a:txBody>
                    <a:bodyPr/>
                    <a:lstStyle/>
                    <a:p>
                      <a:pPr algn="l" fontAlgn="b"/>
                      <a:endParaRPr lang="en-US" sz="1800" b="1" i="0" u="none" strike="noStrike" dirty="0">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endParaRPr lang="en-US" sz="1800" b="1" i="0" u="none" strike="noStrike" dirty="0">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50033">
                <a:tc>
                  <a:txBody>
                    <a:bodyPr/>
                    <a:lstStyle/>
                    <a:p>
                      <a:pPr algn="l" fontAlgn="b"/>
                      <a:r>
                        <a:rPr lang="en-US" sz="1800" b="0" u="none" strike="noStrike" dirty="0" smtClean="0">
                          <a:solidFill>
                            <a:srgbClr val="0070C0"/>
                          </a:solidFill>
                          <a:effectLst/>
                        </a:rPr>
                        <a:t>Revenue Estimate</a:t>
                      </a:r>
                      <a:endParaRPr lang="en-US" sz="1800" b="0" i="0" u="none" strike="noStrike" dirty="0">
                        <a:solidFill>
                          <a:srgbClr val="0070C0"/>
                        </a:solidFill>
                        <a:effectLst/>
                        <a:latin typeface="Arial"/>
                      </a:endParaRPr>
                    </a:p>
                  </a:txBody>
                  <a:tcPr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u="none" strike="noStrike" dirty="0">
                          <a:solidFill>
                            <a:srgbClr val="0070C0"/>
                          </a:solidFill>
                          <a:effectLst/>
                        </a:rPr>
                        <a:t> $          </a:t>
                      </a:r>
                      <a:r>
                        <a:rPr lang="en-US" sz="1800" b="0" u="none" strike="noStrike" dirty="0" smtClean="0">
                          <a:solidFill>
                            <a:srgbClr val="0070C0"/>
                          </a:solidFill>
                          <a:effectLst/>
                        </a:rPr>
                        <a:t>   150,000</a:t>
                      </a:r>
                      <a:endParaRPr lang="en-US" sz="1800" b="0" i="0" u="none" strike="noStrike" dirty="0">
                        <a:solidFill>
                          <a:srgbClr val="0070C0"/>
                        </a:solidFill>
                        <a:effectLst/>
                        <a:latin typeface="Arial"/>
                      </a:endParaRPr>
                    </a:p>
                  </a:txBody>
                  <a:tcPr marL="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bl>
          </a:graphicData>
        </a:graphic>
      </p:graphicFrame>
      <p:sp>
        <p:nvSpPr>
          <p:cNvPr id="5" name="Title 1"/>
          <p:cNvSpPr>
            <a:spLocks noGrp="1"/>
          </p:cNvSpPr>
          <p:nvPr>
            <p:ph type="title"/>
          </p:nvPr>
        </p:nvSpPr>
        <p:spPr>
          <a:xfrm>
            <a:off x="457200" y="283264"/>
            <a:ext cx="8229600" cy="1143000"/>
          </a:xfrm>
        </p:spPr>
        <p:txBody>
          <a:bodyPr>
            <a:normAutofit fontScale="90000"/>
          </a:bodyPr>
          <a:lstStyle/>
          <a:p>
            <a:r>
              <a:rPr lang="en-US" sz="3400" dirty="0" smtClean="0">
                <a:solidFill>
                  <a:srgbClr val="0070C0"/>
                </a:solidFill>
                <a:cs typeface="Avenir Black"/>
              </a:rPr>
              <a:t>Holiday Programming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Ice Rink (2 of 2)</a:t>
            </a: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7"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38</a:t>
            </a:fld>
            <a:endParaRPr lang="en-US" sz="1200" dirty="0"/>
          </a:p>
        </p:txBody>
      </p:sp>
    </p:spTree>
    <p:extLst>
      <p:ext uri="{BB962C8B-B14F-4D97-AF65-F5344CB8AC3E}">
        <p14:creationId xmlns:p14="http://schemas.microsoft.com/office/powerpoint/2010/main" val="2557960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378" y="1035170"/>
            <a:ext cx="8327422" cy="5495026"/>
          </a:xfrm>
        </p:spPr>
        <p:txBody>
          <a:bodyPr>
            <a:normAutofit/>
          </a:bodyPr>
          <a:lstStyle/>
          <a:p>
            <a:pPr>
              <a:spcAft>
                <a:spcPts val="600"/>
              </a:spcAft>
              <a:buFont typeface="Arial" panose="020B0604020202020204" pitchFamily="34" charset="0"/>
              <a:buChar char="•"/>
            </a:pPr>
            <a:r>
              <a:rPr lang="en-US" sz="2000" dirty="0" smtClean="0">
                <a:cs typeface="Avenir Book"/>
              </a:rPr>
              <a:t>Objective: Improve mobility in Downtown Glendale and provide a fun experience for Glendale residents and visitors during the busy holiday season.</a:t>
            </a:r>
          </a:p>
          <a:p>
            <a:pPr>
              <a:spcAft>
                <a:spcPts val="600"/>
              </a:spcAft>
              <a:buFont typeface="Arial" panose="020B0604020202020204" pitchFamily="34" charset="0"/>
              <a:buChar char="•"/>
            </a:pPr>
            <a:r>
              <a:rPr lang="en-US" sz="2000" dirty="0" smtClean="0">
                <a:cs typeface="Avenir Book"/>
              </a:rPr>
              <a:t>Pilot trial November 2017-January 2018</a:t>
            </a:r>
          </a:p>
          <a:p>
            <a:pPr>
              <a:spcAft>
                <a:spcPts val="600"/>
              </a:spcAft>
              <a:buFont typeface="Arial" panose="020B0604020202020204" pitchFamily="34" charset="0"/>
              <a:buChar char="•"/>
            </a:pPr>
            <a:r>
              <a:rPr lang="en-US" sz="2000" dirty="0" smtClean="0">
                <a:cs typeface="Avenir Book"/>
              </a:rPr>
              <a:t>M-F 9AM-8PM; S-SU 10AM-7PM</a:t>
            </a:r>
          </a:p>
          <a:p>
            <a:pPr>
              <a:spcAft>
                <a:spcPts val="600"/>
              </a:spcAft>
              <a:buFont typeface="Arial" panose="020B0604020202020204" pitchFamily="34" charset="0"/>
              <a:buChar char="•"/>
            </a:pPr>
            <a:r>
              <a:rPr lang="en-US" sz="2000" dirty="0" smtClean="0">
                <a:cs typeface="Avenir Book"/>
              </a:rPr>
              <a:t>Served almost 19,000 riders</a:t>
            </a:r>
          </a:p>
          <a:p>
            <a:pPr lvl="1">
              <a:spcAft>
                <a:spcPts val="600"/>
              </a:spcAft>
              <a:buFont typeface="Wingdings" panose="05000000000000000000" pitchFamily="2" charset="2"/>
              <a:buChar char="§"/>
            </a:pPr>
            <a:r>
              <a:rPr lang="en-US" sz="1800" dirty="0" smtClean="0">
                <a:cs typeface="Avenir Book"/>
              </a:rPr>
              <a:t>15.6 Passengers/Hour</a:t>
            </a:r>
          </a:p>
          <a:p>
            <a:pPr lvl="1">
              <a:spcAft>
                <a:spcPts val="600"/>
              </a:spcAft>
              <a:buFont typeface="Wingdings" panose="05000000000000000000" pitchFamily="2" charset="2"/>
              <a:buChar char="§"/>
            </a:pPr>
            <a:r>
              <a:rPr lang="en-US" sz="1800" dirty="0" smtClean="0">
                <a:cs typeface="Avenir Book"/>
              </a:rPr>
              <a:t>Weekly Ridership = 2,200 – 2,600 passengers</a:t>
            </a:r>
          </a:p>
          <a:p>
            <a:pPr>
              <a:spcAft>
                <a:spcPts val="600"/>
              </a:spcAft>
              <a:buFont typeface="Arial" panose="020B0604020202020204" pitchFamily="34" charset="0"/>
              <a:buChar char="•"/>
            </a:pPr>
            <a:r>
              <a:rPr lang="en-US" sz="2000" dirty="0" smtClean="0">
                <a:cs typeface="Avenir Book"/>
              </a:rPr>
              <a:t>Total Cost $107,000 ($5.65/passenger)</a:t>
            </a:r>
            <a:endParaRPr lang="en-US" sz="2000" dirty="0">
              <a:cs typeface="Avenir Book"/>
            </a:endParaRPr>
          </a:p>
          <a:p>
            <a:pPr lvl="1">
              <a:spcAft>
                <a:spcPts val="600"/>
              </a:spcAft>
              <a:buFont typeface="Wingdings" panose="05000000000000000000" pitchFamily="2" charset="2"/>
              <a:buChar char="§"/>
            </a:pPr>
            <a:r>
              <a:rPr lang="en-US" sz="1800" dirty="0" smtClean="0">
                <a:cs typeface="Avenir Book"/>
              </a:rPr>
              <a:t>Trolley lease - $17,000</a:t>
            </a:r>
          </a:p>
          <a:p>
            <a:pPr lvl="1">
              <a:spcAft>
                <a:spcPts val="600"/>
              </a:spcAft>
              <a:buFont typeface="Wingdings" panose="05000000000000000000" pitchFamily="2" charset="2"/>
              <a:buChar char="§"/>
            </a:pPr>
            <a:r>
              <a:rPr lang="en-US" sz="1800" dirty="0" smtClean="0">
                <a:cs typeface="Avenir Book"/>
              </a:rPr>
              <a:t>Operations/Marketing - $90,000</a:t>
            </a:r>
          </a:p>
          <a:p>
            <a:pPr>
              <a:spcAft>
                <a:spcPts val="600"/>
              </a:spcAft>
              <a:buFont typeface="Arial" panose="020B0604020202020204" pitchFamily="34" charset="0"/>
              <a:buChar char="•"/>
            </a:pPr>
            <a:r>
              <a:rPr lang="en-US" sz="2000" dirty="0" smtClean="0">
                <a:cs typeface="Avenir Book"/>
              </a:rPr>
              <a:t>AQMD funding available for trolley purchase only if we wish to buy the trolley and operate</a:t>
            </a:r>
            <a:endParaRPr lang="en-US" sz="2000" dirty="0">
              <a:cs typeface="Avenir Book"/>
            </a:endParaRPr>
          </a:p>
          <a:p>
            <a:pPr marL="457200" lvl="1" indent="0" defTabSz="395288">
              <a:buNone/>
              <a:tabLst>
                <a:tab pos="630238" algn="l"/>
                <a:tab pos="914400" algn="l"/>
                <a:tab pos="1087438" algn="l"/>
              </a:tabLst>
            </a:pPr>
            <a:endParaRPr lang="en-US" sz="2000" dirty="0" smtClean="0">
              <a:cs typeface="Avenir Book"/>
            </a:endParaRPr>
          </a:p>
          <a:p>
            <a:pPr marL="457200" lvl="1" indent="0" defTabSz="395288">
              <a:buNone/>
              <a:tabLst>
                <a:tab pos="630238" algn="l"/>
                <a:tab pos="914400" algn="l"/>
                <a:tab pos="1087438" algn="l"/>
              </a:tabLst>
            </a:pPr>
            <a:endParaRPr lang="en-US" sz="2200" dirty="0">
              <a:solidFill>
                <a:schemeClr val="tx1">
                  <a:lumMod val="65000"/>
                  <a:lumOff val="35000"/>
                </a:schemeClr>
              </a:solidFill>
              <a:latin typeface="Avenir Book"/>
              <a:cs typeface="Avenir Book"/>
            </a:endParaRPr>
          </a:p>
          <a:p>
            <a:pPr marL="457200" lvl="1" indent="0" defTabSz="395288">
              <a:buNone/>
              <a:tabLst>
                <a:tab pos="630238" algn="l"/>
                <a:tab pos="914400" algn="l"/>
                <a:tab pos="1087438" algn="l"/>
              </a:tabLst>
            </a:pPr>
            <a:endParaRPr lang="en-US" sz="2200" dirty="0" smtClean="0">
              <a:solidFill>
                <a:schemeClr val="tx1">
                  <a:lumMod val="65000"/>
                  <a:lumOff val="35000"/>
                </a:schemeClr>
              </a:solidFill>
              <a:latin typeface="Avenir Book"/>
              <a:cs typeface="Avenir Book"/>
            </a:endParaRPr>
          </a:p>
          <a:p>
            <a:pPr marL="457200" lvl="1" indent="0" defTabSz="395288">
              <a:buNone/>
              <a:tabLst>
                <a:tab pos="630238" algn="l"/>
                <a:tab pos="914400" algn="l"/>
                <a:tab pos="1087438" algn="l"/>
              </a:tabLst>
            </a:pPr>
            <a:endParaRPr lang="en-US" sz="2200" dirty="0" smtClean="0">
              <a:solidFill>
                <a:schemeClr val="tx1">
                  <a:lumMod val="65000"/>
                  <a:lumOff val="35000"/>
                </a:schemeClr>
              </a:solidFill>
              <a:latin typeface="Avenir Book"/>
              <a:cs typeface="Avenir Book"/>
            </a:endParaRPr>
          </a:p>
        </p:txBody>
      </p:sp>
      <p:sp>
        <p:nvSpPr>
          <p:cNvPr id="5" name="Title 1"/>
          <p:cNvSpPr txBox="1">
            <a:spLocks noGrp="1"/>
          </p:cNvSpPr>
          <p:nvPr>
            <p:ph type="title"/>
          </p:nvPr>
        </p:nvSpPr>
        <p:spPr>
          <a:xfrm>
            <a:off x="457200" y="136615"/>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smtClean="0">
                <a:solidFill>
                  <a:srgbClr val="0070C0"/>
                </a:solidFill>
                <a:cs typeface="Avenir Black"/>
              </a:rPr>
              <a:t>Holiday Programming</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700" dirty="0" smtClean="0">
                <a:cs typeface="Avenir Black"/>
              </a:rPr>
              <a:t>Trolley</a:t>
            </a:r>
            <a:r>
              <a:rPr lang="en-US" sz="2400" dirty="0" smtClean="0">
                <a:latin typeface="Avenir Black"/>
                <a:cs typeface="Avenir Black"/>
              </a:rPr>
              <a:t/>
            </a:r>
            <a:br>
              <a:rPr lang="en-US" sz="2400" dirty="0" smtClean="0">
                <a:latin typeface="Avenir Black"/>
                <a:cs typeface="Avenir Black"/>
              </a:rPr>
            </a:br>
            <a:endParaRPr lang="en-US" sz="2400" dirty="0">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39</a:t>
            </a:fld>
            <a:endParaRPr lang="en-US" sz="1200" dirty="0"/>
          </a:p>
        </p:txBody>
      </p:sp>
    </p:spTree>
    <p:extLst>
      <p:ext uri="{BB962C8B-B14F-4D97-AF65-F5344CB8AC3E}">
        <p14:creationId xmlns:p14="http://schemas.microsoft.com/office/powerpoint/2010/main" val="2177226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378" y="274638"/>
            <a:ext cx="8229600" cy="1143000"/>
          </a:xfrm>
        </p:spPr>
        <p:txBody>
          <a:bodyPr>
            <a:noAutofit/>
          </a:bodyPr>
          <a:lstStyle/>
          <a:p>
            <a:r>
              <a:rPr lang="en-US" sz="4000" dirty="0" smtClean="0">
                <a:solidFill>
                  <a:srgbClr val="0070C0"/>
                </a:solidFill>
                <a:latin typeface="Calibri" panose="020F0502020204030204" pitchFamily="34" charset="0"/>
                <a:cs typeface="Avenir Black"/>
              </a:rPr>
              <a:t>Follow-up </a:t>
            </a:r>
            <a:r>
              <a:rPr lang="en-US" sz="4000" dirty="0">
                <a:solidFill>
                  <a:srgbClr val="0070C0"/>
                </a:solidFill>
                <a:latin typeface="Calibri" panose="020F0502020204030204" pitchFamily="34" charset="0"/>
                <a:cs typeface="Avenir Black"/>
              </a:rPr>
              <a:t>Items</a:t>
            </a:r>
            <a:br>
              <a:rPr lang="en-US" sz="4000" dirty="0">
                <a:solidFill>
                  <a:srgbClr val="0070C0"/>
                </a:solidFill>
                <a:latin typeface="Calibri" panose="020F0502020204030204" pitchFamily="34" charset="0"/>
                <a:cs typeface="Avenir Black"/>
              </a:rPr>
            </a:br>
            <a:endParaRPr lang="en-US" sz="4000" dirty="0">
              <a:solidFill>
                <a:srgbClr val="0070C0"/>
              </a:solidFill>
              <a:latin typeface="Calibri" panose="020F0502020204030204" pitchFamily="34" charset="0"/>
              <a:cs typeface="Avenir Black"/>
            </a:endParaRPr>
          </a:p>
        </p:txBody>
      </p:sp>
      <p:sp>
        <p:nvSpPr>
          <p:cNvPr id="3" name="Content Placeholder 2"/>
          <p:cNvSpPr>
            <a:spLocks noGrp="1"/>
          </p:cNvSpPr>
          <p:nvPr>
            <p:ph idx="1"/>
          </p:nvPr>
        </p:nvSpPr>
        <p:spPr>
          <a:xfrm>
            <a:off x="261556" y="1039023"/>
            <a:ext cx="8327422" cy="4938444"/>
          </a:xfrm>
        </p:spPr>
        <p:txBody>
          <a:bodyPr>
            <a:normAutofit/>
          </a:bodyPr>
          <a:lstStyle/>
          <a:p>
            <a:pPr lvl="1">
              <a:buFont typeface="Arial" panose="020B0604020202020204" pitchFamily="34" charset="0"/>
              <a:buChar char="•"/>
            </a:pPr>
            <a:r>
              <a:rPr lang="en-US" sz="2200" dirty="0" smtClean="0">
                <a:latin typeface="Avenir Book"/>
                <a:cs typeface="Avenir Book"/>
              </a:rPr>
              <a:t>Question: Why is there a discrepancy in the fee to appeal an Administrative Design Review/Administrative Use Permit ($520) and that of a Planning Hearing Officer ($2,000)?</a:t>
            </a:r>
          </a:p>
        </p:txBody>
      </p:sp>
      <p:graphicFrame>
        <p:nvGraphicFramePr>
          <p:cNvPr id="4" name="Group 3"/>
          <p:cNvGraphicFramePr>
            <a:graphicFrameLocks/>
          </p:cNvGraphicFramePr>
          <p:nvPr>
            <p:extLst>
              <p:ext uri="{D42A27DB-BD31-4B8C-83A1-F6EECF244321}">
                <p14:modId xmlns:p14="http://schemas.microsoft.com/office/powerpoint/2010/main" val="1717262010"/>
              </p:ext>
            </p:extLst>
          </p:nvPr>
        </p:nvGraphicFramePr>
        <p:xfrm>
          <a:off x="498379" y="2512488"/>
          <a:ext cx="8166799" cy="3566579"/>
        </p:xfrm>
        <a:graphic>
          <a:graphicData uri="http://schemas.openxmlformats.org/drawingml/2006/table">
            <a:tbl>
              <a:tblPr/>
              <a:tblGrid>
                <a:gridCol w="1592286">
                  <a:extLst>
                    <a:ext uri="{9D8B030D-6E8A-4147-A177-3AD203B41FA5}">
                      <a16:colId xmlns:a16="http://schemas.microsoft.com/office/drawing/2014/main" xmlns="" val="20000"/>
                    </a:ext>
                  </a:extLst>
                </a:gridCol>
                <a:gridCol w="1144073">
                  <a:extLst>
                    <a:ext uri="{9D8B030D-6E8A-4147-A177-3AD203B41FA5}">
                      <a16:colId xmlns:a16="http://schemas.microsoft.com/office/drawing/2014/main" xmlns="" val="20001"/>
                    </a:ext>
                  </a:extLst>
                </a:gridCol>
                <a:gridCol w="1041454">
                  <a:extLst>
                    <a:ext uri="{9D8B030D-6E8A-4147-A177-3AD203B41FA5}">
                      <a16:colId xmlns:a16="http://schemas.microsoft.com/office/drawing/2014/main" xmlns="" val="20002"/>
                    </a:ext>
                  </a:extLst>
                </a:gridCol>
                <a:gridCol w="1115844">
                  <a:extLst>
                    <a:ext uri="{9D8B030D-6E8A-4147-A177-3AD203B41FA5}">
                      <a16:colId xmlns:a16="http://schemas.microsoft.com/office/drawing/2014/main" xmlns="" val="20003"/>
                    </a:ext>
                  </a:extLst>
                </a:gridCol>
                <a:gridCol w="1041454">
                  <a:extLst>
                    <a:ext uri="{9D8B030D-6E8A-4147-A177-3AD203B41FA5}">
                      <a16:colId xmlns:a16="http://schemas.microsoft.com/office/drawing/2014/main" xmlns="" val="20004"/>
                    </a:ext>
                  </a:extLst>
                </a:gridCol>
                <a:gridCol w="1115844">
                  <a:extLst>
                    <a:ext uri="{9D8B030D-6E8A-4147-A177-3AD203B41FA5}">
                      <a16:colId xmlns:a16="http://schemas.microsoft.com/office/drawing/2014/main" xmlns="" val="20005"/>
                    </a:ext>
                  </a:extLst>
                </a:gridCol>
                <a:gridCol w="1115844">
                  <a:extLst>
                    <a:ext uri="{9D8B030D-6E8A-4147-A177-3AD203B41FA5}">
                      <a16:colId xmlns:a16="http://schemas.microsoft.com/office/drawing/2014/main" xmlns="" val="20006"/>
                    </a:ext>
                  </a:extLst>
                </a:gridCol>
              </a:tblGrid>
              <a:tr h="1447369">
                <a:tc>
                  <a:txBody>
                    <a:bodyPr/>
                    <a:lstStyle>
                      <a:lvl1pPr algn="l">
                        <a:spcBef>
                          <a:spcPct val="20000"/>
                        </a:spcBef>
                        <a:buClr>
                          <a:srgbClr val="FF3300"/>
                        </a:buClr>
                        <a:buSzPct val="90000"/>
                        <a:buFont typeface="Wingdings" pitchFamily="2" charset="2"/>
                        <a:defRPr sz="2000">
                          <a:solidFill>
                            <a:schemeClr val="tx1"/>
                          </a:solidFill>
                          <a:effectLst>
                            <a:outerShdw blurRad="38100" dist="38100" dir="2700000" algn="tl">
                              <a:srgbClr val="000000"/>
                            </a:outerShdw>
                          </a:effectLst>
                          <a:latin typeface="Arial" charset="0"/>
                        </a:defRPr>
                      </a:lvl1pPr>
                      <a:lvl2pPr algn="l">
                        <a:spcBef>
                          <a:spcPct val="20000"/>
                        </a:spcBef>
                        <a:defRPr>
                          <a:solidFill>
                            <a:schemeClr val="tx1"/>
                          </a:solidFill>
                          <a:effectLst>
                            <a:outerShdw blurRad="38100" dist="38100" dir="2700000" algn="tl">
                              <a:srgbClr val="000000"/>
                            </a:outerShdw>
                          </a:effectLst>
                          <a:latin typeface="Arial" charset="0"/>
                        </a:defRPr>
                      </a:lvl2pPr>
                      <a:lvl3pPr algn="l">
                        <a:spcBef>
                          <a:spcPct val="20000"/>
                        </a:spcBef>
                        <a:buClr>
                          <a:schemeClr val="tx1"/>
                        </a:buClr>
                        <a:buSzPct val="90000"/>
                        <a:buFont typeface="Arial" charset="0"/>
                        <a:defRPr sz="1600">
                          <a:solidFill>
                            <a:schemeClr val="tx1"/>
                          </a:solidFill>
                          <a:effectLst>
                            <a:outerShdw blurRad="38100" dist="38100" dir="2700000" algn="tl">
                              <a:srgbClr val="000000"/>
                            </a:outerShdw>
                          </a:effectLst>
                          <a:latin typeface="Arial" charset="0"/>
                        </a:defRPr>
                      </a:lvl3pPr>
                      <a:lvl4pPr algn="l">
                        <a:spcBef>
                          <a:spcPct val="20000"/>
                        </a:spcBef>
                        <a:buFont typeface="Arial Unicode MS" pitchFamily="34" charset="-128"/>
                        <a:defRPr sz="1400">
                          <a:solidFill>
                            <a:schemeClr val="tx1"/>
                          </a:solidFill>
                          <a:effectLst>
                            <a:outerShdw blurRad="38100" dist="38100" dir="2700000" algn="tl">
                              <a:srgbClr val="000000"/>
                            </a:outerShdw>
                          </a:effectLst>
                          <a:latin typeface="Arial" charset="0"/>
                        </a:defRPr>
                      </a:lvl4pPr>
                      <a:lvl5pPr algn="l">
                        <a:spcBef>
                          <a:spcPct val="20000"/>
                        </a:spcBef>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Service Title </a:t>
                      </a:r>
                    </a:p>
                  </a:txBody>
                  <a:tcPr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FY 2013-14</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rgbClr val="0070C0"/>
                          </a:solidFill>
                          <a:effectLst/>
                          <a:latin typeface="Arial" charset="0"/>
                          <a:ea typeface="+mn-ea"/>
                          <a:cs typeface="+mn-cs"/>
                        </a:rPr>
                        <a:t>2014 </a:t>
                      </a:r>
                    </a:p>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rgbClr val="0070C0"/>
                          </a:solidFill>
                          <a:effectLst/>
                          <a:latin typeface="Arial" charset="0"/>
                          <a:ea typeface="+mn-ea"/>
                          <a:cs typeface="+mn-cs"/>
                        </a:rPr>
                        <a:t>Fee Study</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Adopted  FY 2014-15 through</a:t>
                      </a:r>
                    </a:p>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FY 2015-16</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rgbClr val="0070C0"/>
                          </a:solidFill>
                          <a:effectLst/>
                          <a:latin typeface="Arial" charset="0"/>
                          <a:ea typeface="+mn-ea"/>
                          <a:cs typeface="+mn-cs"/>
                        </a:rPr>
                        <a:t>2016 </a:t>
                      </a:r>
                    </a:p>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rgbClr val="0070C0"/>
                          </a:solidFill>
                          <a:effectLst/>
                          <a:latin typeface="Arial" charset="0"/>
                          <a:ea typeface="+mn-ea"/>
                          <a:cs typeface="+mn-cs"/>
                        </a:rPr>
                        <a:t>Fee Study</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Adopted </a:t>
                      </a:r>
                    </a:p>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FY 2016-17 through</a:t>
                      </a:r>
                    </a:p>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FY 2018-19</a:t>
                      </a: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3300"/>
                        </a:buClr>
                        <a:buSzPct val="90000"/>
                        <a:buFont typeface="Wingdings" pitchFamily="2" charset="2"/>
                        <a:defRPr sz="2000">
                          <a:solidFill>
                            <a:schemeClr val="tx1"/>
                          </a:solidFill>
                          <a:effectLst>
                            <a:outerShdw blurRad="38100" dist="38100" dir="2700000" algn="tl">
                              <a:srgbClr val="000000"/>
                            </a:outerShdw>
                          </a:effectLst>
                          <a:latin typeface="Arial" charset="0"/>
                        </a:defRPr>
                      </a:lvl1pPr>
                      <a:lvl2pPr algn="l">
                        <a:spcBef>
                          <a:spcPct val="20000"/>
                        </a:spcBef>
                        <a:defRPr>
                          <a:solidFill>
                            <a:schemeClr val="tx1"/>
                          </a:solidFill>
                          <a:effectLst>
                            <a:outerShdw blurRad="38100" dist="38100" dir="2700000" algn="tl">
                              <a:srgbClr val="000000"/>
                            </a:outerShdw>
                          </a:effectLst>
                          <a:latin typeface="Arial" charset="0"/>
                        </a:defRPr>
                      </a:lvl2pPr>
                      <a:lvl3pPr algn="l">
                        <a:spcBef>
                          <a:spcPct val="20000"/>
                        </a:spcBef>
                        <a:buClr>
                          <a:schemeClr val="tx1"/>
                        </a:buClr>
                        <a:buSzPct val="90000"/>
                        <a:buFont typeface="Arial" charset="0"/>
                        <a:defRPr sz="1600">
                          <a:solidFill>
                            <a:schemeClr val="tx1"/>
                          </a:solidFill>
                          <a:effectLst>
                            <a:outerShdw blurRad="38100" dist="38100" dir="2700000" algn="tl">
                              <a:srgbClr val="000000"/>
                            </a:outerShdw>
                          </a:effectLst>
                          <a:latin typeface="Arial" charset="0"/>
                        </a:defRPr>
                      </a:lvl3pPr>
                      <a:lvl4pPr algn="l">
                        <a:spcBef>
                          <a:spcPct val="20000"/>
                        </a:spcBef>
                        <a:buFont typeface="Arial Unicode MS" pitchFamily="34" charset="-128"/>
                        <a:defRPr sz="1400">
                          <a:solidFill>
                            <a:schemeClr val="tx1"/>
                          </a:solidFill>
                          <a:effectLst>
                            <a:outerShdw blurRad="38100" dist="38100" dir="2700000" algn="tl">
                              <a:srgbClr val="000000"/>
                            </a:outerShdw>
                          </a:effectLst>
                          <a:latin typeface="Arial" charset="0"/>
                        </a:defRPr>
                      </a:lvl4pPr>
                      <a:lvl5pPr algn="l">
                        <a:spcBef>
                          <a:spcPct val="20000"/>
                        </a:spcBef>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tx1"/>
                        </a:buClr>
                        <a:buSzPct val="90000"/>
                        <a:buFont typeface="Arial" charset="0"/>
                        <a:defRPr sz="1400">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Proposed</a:t>
                      </a:r>
                    </a:p>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rgbClr val="0070C0"/>
                          </a:solidFill>
                          <a:effectLst/>
                          <a:latin typeface="Arial" charset="0"/>
                          <a:ea typeface="+mn-ea"/>
                          <a:cs typeface="+mn-cs"/>
                        </a:rPr>
                        <a:t>FY 2019-20</a:t>
                      </a:r>
                    </a:p>
                  </a:txBody>
                  <a:tcPr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6651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Appeals to Planning Commission or City Council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$1,041.00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$8,120.28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$2,000.00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$6,961.57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$2,000.00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$2,000.00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5269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Appeals of Administrative Use Permits or Administrative Design Review</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$520.00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$520.00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$520.00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90000"/>
                        <a:buFont typeface="Wingdings" pitchFamily="2"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$520.00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4</a:t>
            </a:fld>
            <a:endParaRPr lang="en-US" sz="1200" dirty="0"/>
          </a:p>
        </p:txBody>
      </p:sp>
    </p:spTree>
    <p:extLst>
      <p:ext uri="{BB962C8B-B14F-4D97-AF65-F5344CB8AC3E}">
        <p14:creationId xmlns:p14="http://schemas.microsoft.com/office/powerpoint/2010/main" val="1547587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406330"/>
            <a:ext cx="7772400" cy="986172"/>
          </a:xfrm>
        </p:spPr>
        <p:txBody>
          <a:bodyPr>
            <a:normAutofit/>
          </a:bodyPr>
          <a:lstStyle/>
          <a:p>
            <a:r>
              <a:rPr lang="en-US" dirty="0" smtClean="0">
                <a:solidFill>
                  <a:srgbClr val="0070C0"/>
                </a:solidFill>
                <a:cs typeface="Avenir Heavy"/>
              </a:rPr>
              <a:t>Other Options</a:t>
            </a:r>
            <a:endParaRPr lang="en-US" sz="3600" i="1" dirty="0">
              <a:latin typeface="Avenir Heavy"/>
              <a:cs typeface="Avenir Heavy"/>
            </a:endParaRPr>
          </a:p>
        </p:txBody>
      </p:sp>
    </p:spTree>
    <p:extLst>
      <p:ext uri="{BB962C8B-B14F-4D97-AF65-F5344CB8AC3E}">
        <p14:creationId xmlns:p14="http://schemas.microsoft.com/office/powerpoint/2010/main" val="3039866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378" y="1227443"/>
            <a:ext cx="8327422" cy="3823415"/>
          </a:xfrm>
        </p:spPr>
        <p:txBody>
          <a:bodyPr>
            <a:normAutofit/>
          </a:bodyPr>
          <a:lstStyle/>
          <a:p>
            <a:pPr>
              <a:buFont typeface="Arial" panose="020B0604020202020204" pitchFamily="34" charset="0"/>
              <a:buChar char="•"/>
            </a:pPr>
            <a:r>
              <a:rPr lang="en-US" sz="2200" dirty="0" smtClean="0">
                <a:latin typeface="Calibri" panose="020F0502020204030204" pitchFamily="34" charset="0"/>
                <a:cs typeface="Avenir Book"/>
              </a:rPr>
              <a:t>Transfer from General Fund for Certificate of Participation debt </a:t>
            </a:r>
            <a:r>
              <a:rPr lang="en-US" sz="2200" dirty="0">
                <a:latin typeface="Calibri" panose="020F0502020204030204" pitchFamily="34" charset="0"/>
                <a:cs typeface="Avenir Book"/>
              </a:rPr>
              <a:t>p</a:t>
            </a:r>
            <a:r>
              <a:rPr lang="en-US" sz="2200" dirty="0" smtClean="0">
                <a:latin typeface="Calibri" panose="020F0502020204030204" pitchFamily="34" charset="0"/>
                <a:cs typeface="Avenir Book"/>
              </a:rPr>
              <a:t>ayment</a:t>
            </a:r>
          </a:p>
          <a:p>
            <a:pPr lvl="1">
              <a:buFont typeface="Wingdings" panose="05000000000000000000" pitchFamily="2" charset="2"/>
              <a:buChar char="§"/>
            </a:pPr>
            <a:r>
              <a:rPr lang="en-US" sz="2200" dirty="0" smtClean="0">
                <a:latin typeface="Calibri" panose="020F0502020204030204" pitchFamily="34" charset="0"/>
                <a:cs typeface="Avenir Book"/>
              </a:rPr>
              <a:t>Annual Transfer of $1.5 million  </a:t>
            </a:r>
          </a:p>
          <a:p>
            <a:pPr lvl="1">
              <a:buFont typeface="Wingdings" panose="05000000000000000000" pitchFamily="2" charset="2"/>
              <a:buChar char="§"/>
            </a:pPr>
            <a:r>
              <a:rPr lang="en-US" sz="2200" dirty="0" smtClean="0">
                <a:latin typeface="Calibri" panose="020F0502020204030204" pitchFamily="34" charset="0"/>
                <a:cs typeface="Avenir Book"/>
              </a:rPr>
              <a:t>Annual Transfer of any other amount </a:t>
            </a:r>
          </a:p>
          <a:p>
            <a:pPr lvl="1">
              <a:buFont typeface="Wingdings" panose="05000000000000000000" pitchFamily="2" charset="2"/>
              <a:buChar char="§"/>
            </a:pPr>
            <a:r>
              <a:rPr lang="en-US" sz="2200" dirty="0" smtClean="0">
                <a:latin typeface="Calibri" panose="020F0502020204030204" pitchFamily="34" charset="0"/>
                <a:cs typeface="Avenir Book"/>
              </a:rPr>
              <a:t>One-time Transfer</a:t>
            </a:r>
          </a:p>
          <a:p>
            <a:pPr marL="457200" lvl="1" indent="0">
              <a:buNone/>
            </a:pPr>
            <a:endParaRPr lang="en-US" sz="2000" dirty="0" smtClean="0">
              <a:latin typeface="Calibri" panose="020F0502020204030204" pitchFamily="34" charset="0"/>
              <a:cs typeface="Avenir Book"/>
            </a:endParaRPr>
          </a:p>
          <a:p>
            <a:pPr marL="400050"/>
            <a:r>
              <a:rPr lang="en-US" sz="2200" dirty="0" smtClean="0">
                <a:latin typeface="Calibri" panose="020F0502020204030204" pitchFamily="34" charset="0"/>
                <a:cs typeface="Avenir Book"/>
              </a:rPr>
              <a:t>Programing for future quality of life and essential services needs</a:t>
            </a:r>
          </a:p>
        </p:txBody>
      </p:sp>
      <p:sp>
        <p:nvSpPr>
          <p:cNvPr id="5" name="Title 1"/>
          <p:cNvSpPr>
            <a:spLocks noGrp="1"/>
          </p:cNvSpPr>
          <p:nvPr>
            <p:ph type="title"/>
          </p:nvPr>
        </p:nvSpPr>
        <p:spPr>
          <a:xfrm>
            <a:off x="457200" y="283264"/>
            <a:ext cx="8229600" cy="1143000"/>
          </a:xfrm>
        </p:spPr>
        <p:txBody>
          <a:bodyPr>
            <a:normAutofit fontScale="90000"/>
          </a:bodyPr>
          <a:lstStyle/>
          <a:p>
            <a:r>
              <a:rPr lang="en-US" sz="3400" dirty="0" smtClean="0">
                <a:solidFill>
                  <a:srgbClr val="0070C0"/>
                </a:solidFill>
                <a:cs typeface="Avenir Black"/>
              </a:rPr>
              <a:t>Other Options</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41</a:t>
            </a:fld>
            <a:endParaRPr lang="en-US" sz="1200" dirty="0"/>
          </a:p>
        </p:txBody>
      </p:sp>
    </p:spTree>
    <p:extLst>
      <p:ext uri="{BB962C8B-B14F-4D97-AF65-F5344CB8AC3E}">
        <p14:creationId xmlns:p14="http://schemas.microsoft.com/office/powerpoint/2010/main" val="1581269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100599"/>
            <a:ext cx="8229600" cy="570745"/>
          </a:xfrm>
        </p:spPr>
        <p:txBody>
          <a:bodyPr>
            <a:noAutofit/>
          </a:bodyPr>
          <a:lstStyle/>
          <a:p>
            <a:r>
              <a:rPr lang="en-US" sz="3400" dirty="0" smtClean="0">
                <a:solidFill>
                  <a:srgbClr val="0070C0"/>
                </a:solidFill>
                <a:cs typeface="Avenir Black"/>
              </a:rPr>
              <a:t/>
            </a:r>
            <a:br>
              <a:rPr lang="en-US" sz="3400" dirty="0" smtClean="0">
                <a:solidFill>
                  <a:srgbClr val="0070C0"/>
                </a:solidFill>
                <a:cs typeface="Avenir Black"/>
              </a:rPr>
            </a:br>
            <a:r>
              <a:rPr lang="en-US" sz="3100" dirty="0" smtClean="0">
                <a:solidFill>
                  <a:srgbClr val="0070C0"/>
                </a:solidFill>
                <a:cs typeface="Avenir Black"/>
              </a:rPr>
              <a:t>Menu of Options Recap</a:t>
            </a:r>
            <a:r>
              <a:rPr lang="en-US" sz="2400" dirty="0" smtClean="0">
                <a:solidFill>
                  <a:schemeClr val="tx1">
                    <a:lumMod val="75000"/>
                    <a:lumOff val="25000"/>
                  </a:schemeClr>
                </a:solidFill>
                <a:cs typeface="Avenir Black"/>
              </a:rPr>
              <a:t/>
            </a:r>
            <a:br>
              <a:rPr lang="en-US" sz="2400" dirty="0" smtClean="0">
                <a:solidFill>
                  <a:schemeClr val="tx1">
                    <a:lumMod val="75000"/>
                    <a:lumOff val="25000"/>
                  </a:schemeClr>
                </a:solidFill>
                <a:cs typeface="Avenir Black"/>
              </a:rPr>
            </a:br>
            <a:r>
              <a:rPr lang="en-US" sz="2400" dirty="0">
                <a:latin typeface="Avenir Black"/>
                <a:cs typeface="Avenir Black"/>
              </a:rPr>
              <a:t/>
            </a:r>
            <a:br>
              <a:rPr lang="en-US" sz="2400" dirty="0">
                <a:latin typeface="Avenir Black"/>
                <a:cs typeface="Avenir Black"/>
              </a:rPr>
            </a:br>
            <a:endParaRPr lang="en-US" sz="2400" dirty="0">
              <a:latin typeface="Avenir Black"/>
              <a:cs typeface="Avenir Black"/>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97288391"/>
              </p:ext>
            </p:extLst>
          </p:nvPr>
        </p:nvGraphicFramePr>
        <p:xfrm>
          <a:off x="203171" y="793433"/>
          <a:ext cx="8825499" cy="5170007"/>
        </p:xfrm>
        <a:graphic>
          <a:graphicData uri="http://schemas.openxmlformats.org/drawingml/2006/table">
            <a:tbl>
              <a:tblPr firstRow="1" bandRow="1">
                <a:tableStyleId>{5C22544A-7EE6-4342-B048-85BDC9FD1C3A}</a:tableStyleId>
              </a:tblPr>
              <a:tblGrid>
                <a:gridCol w="3602710">
                  <a:extLst>
                    <a:ext uri="{9D8B030D-6E8A-4147-A177-3AD203B41FA5}">
                      <a16:colId xmlns:a16="http://schemas.microsoft.com/office/drawing/2014/main" xmlns="" val="20000"/>
                    </a:ext>
                  </a:extLst>
                </a:gridCol>
                <a:gridCol w="1515762">
                  <a:extLst>
                    <a:ext uri="{9D8B030D-6E8A-4147-A177-3AD203B41FA5}">
                      <a16:colId xmlns:a16="http://schemas.microsoft.com/office/drawing/2014/main" xmlns="" val="20001"/>
                    </a:ext>
                  </a:extLst>
                </a:gridCol>
                <a:gridCol w="1005016">
                  <a:extLst>
                    <a:ext uri="{9D8B030D-6E8A-4147-A177-3AD203B41FA5}">
                      <a16:colId xmlns:a16="http://schemas.microsoft.com/office/drawing/2014/main" xmlns="" val="20002"/>
                    </a:ext>
                  </a:extLst>
                </a:gridCol>
                <a:gridCol w="1375719">
                  <a:extLst>
                    <a:ext uri="{9D8B030D-6E8A-4147-A177-3AD203B41FA5}">
                      <a16:colId xmlns:a16="http://schemas.microsoft.com/office/drawing/2014/main" xmlns="" val="2176968966"/>
                    </a:ext>
                  </a:extLst>
                </a:gridCol>
                <a:gridCol w="1326292"/>
              </a:tblGrid>
              <a:tr h="541097">
                <a:tc>
                  <a:txBody>
                    <a:bodyPr/>
                    <a:lstStyle/>
                    <a:p>
                      <a:r>
                        <a:rPr lang="en-US" sz="1200" b="0" dirty="0" smtClean="0">
                          <a:solidFill>
                            <a:srgbClr val="0070C0"/>
                          </a:solidFill>
                        </a:rPr>
                        <a:t>Program </a:t>
                      </a:r>
                      <a:endParaRPr lang="en-US" sz="1200" b="0" dirty="0">
                        <a:solidFill>
                          <a:srgbClr val="0070C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rgbClr val="0070C0"/>
                          </a:solidFill>
                        </a:rPr>
                        <a:t>Total Cost</a:t>
                      </a:r>
                      <a:endParaRPr lang="en-US" sz="1200" b="0" dirty="0">
                        <a:solidFill>
                          <a:srgbClr val="0070C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rgbClr val="0070C0"/>
                          </a:solidFill>
                        </a:rPr>
                        <a:t>Approved for Measure S?</a:t>
                      </a:r>
                      <a:endParaRPr lang="en-US" sz="1200" b="0" dirty="0">
                        <a:solidFill>
                          <a:srgbClr val="0070C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baseline="0" dirty="0" smtClean="0">
                          <a:solidFill>
                            <a:srgbClr val="0070C0"/>
                          </a:solidFill>
                        </a:rPr>
                        <a:t>Funding Approved for </a:t>
                      </a:r>
                      <a:r>
                        <a:rPr lang="en-US" sz="1200" b="0" dirty="0" smtClean="0">
                          <a:solidFill>
                            <a:srgbClr val="0070C0"/>
                          </a:solidFill>
                        </a:rPr>
                        <a:t>FY 2019-20</a:t>
                      </a:r>
                      <a:endParaRPr lang="en-US" sz="1200" b="0" dirty="0">
                        <a:solidFill>
                          <a:srgbClr val="0070C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rgbClr val="0070C0"/>
                          </a:solidFill>
                        </a:rPr>
                        <a:t>Funding</a:t>
                      </a:r>
                      <a:r>
                        <a:rPr lang="en-US" sz="1200" b="0" baseline="0" dirty="0" smtClean="0">
                          <a:solidFill>
                            <a:srgbClr val="0070C0"/>
                          </a:solidFill>
                        </a:rPr>
                        <a:t> Approved for FY 2020-21</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7371">
                <a:tc>
                  <a:txBody>
                    <a:bodyPr/>
                    <a:lstStyle/>
                    <a:p>
                      <a:r>
                        <a:rPr lang="en-US" sz="1200" dirty="0" smtClean="0">
                          <a:solidFill>
                            <a:srgbClr val="0070C0"/>
                          </a:solidFill>
                        </a:rPr>
                        <a:t>Housing</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lvl="1"/>
                      <a:r>
                        <a:rPr lang="en-US" sz="1200" dirty="0" smtClean="0">
                          <a:solidFill>
                            <a:schemeClr val="tx1"/>
                          </a:solidFill>
                        </a:rPr>
                        <a:t>Affordable Housing Development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10,000,000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20,000,000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pPr lvl="1"/>
                      <a:r>
                        <a:rPr lang="en-US" sz="1200" dirty="0" smtClean="0">
                          <a:solidFill>
                            <a:schemeClr val="tx1"/>
                          </a:solidFill>
                        </a:rPr>
                        <a:t>Rental Rights</a:t>
                      </a:r>
                      <a:r>
                        <a:rPr lang="en-US" sz="1200" baseline="0" dirty="0" smtClean="0">
                          <a:solidFill>
                            <a:schemeClr val="tx1"/>
                          </a:solidFill>
                        </a:rPr>
                        <a:t> Program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a:t>
                      </a:r>
                      <a:r>
                        <a:rPr lang="en-US" sz="1200" baseline="0" dirty="0" smtClean="0">
                          <a:solidFill>
                            <a:schemeClr val="tx1"/>
                          </a:solidFill>
                        </a:rPr>
                        <a:t> </a:t>
                      </a:r>
                      <a:r>
                        <a:rPr lang="en-US" sz="1200" dirty="0" smtClean="0">
                          <a:solidFill>
                            <a:schemeClr val="tx1"/>
                          </a:solidFill>
                        </a:rPr>
                        <a:t>    410,000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410,000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9609">
                <a:tc>
                  <a:txBody>
                    <a:bodyPr/>
                    <a:lstStyle/>
                    <a:p>
                      <a:pPr lvl="1"/>
                      <a:r>
                        <a:rPr lang="en-US" sz="1200" dirty="0" smtClean="0">
                          <a:solidFill>
                            <a:schemeClr val="tx1"/>
                          </a:solidFill>
                        </a:rPr>
                        <a:t>Monthly Housing Rental Subsidy Program</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4,170,000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4,170,000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4,170,000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p>
                      <a:pPr lvl="1"/>
                      <a:r>
                        <a:rPr lang="en-US" sz="1200" dirty="0" smtClean="0">
                          <a:solidFill>
                            <a:schemeClr val="tx1"/>
                          </a:solidFill>
                        </a:rPr>
                        <a:t>First Time Home Buyer Program</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750,000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750,000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23759">
                <a:tc>
                  <a:txBody>
                    <a:bodyPr/>
                    <a:lstStyle/>
                    <a:p>
                      <a:r>
                        <a:rPr lang="en-US" sz="1200" dirty="0" smtClean="0">
                          <a:solidFill>
                            <a:srgbClr val="0070C0"/>
                          </a:solidFill>
                        </a:rPr>
                        <a:t>Infrastructure</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81,850,000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3,000,000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54814">
                <a:tc>
                  <a:txBody>
                    <a:bodyPr/>
                    <a:lstStyle/>
                    <a:p>
                      <a:r>
                        <a:rPr lang="en-US" sz="1200" dirty="0" smtClean="0">
                          <a:solidFill>
                            <a:srgbClr val="0070C0"/>
                          </a:solidFill>
                        </a:rPr>
                        <a:t>Recreation</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a:txBody>
                    <a:bodyPr/>
                    <a:lstStyle/>
                    <a:p>
                      <a:pPr lvl="1"/>
                      <a:r>
                        <a:rPr lang="en-US" sz="1200" dirty="0" smtClean="0">
                          <a:solidFill>
                            <a:schemeClr val="tx1"/>
                          </a:solidFill>
                        </a:rPr>
                        <a:t>Aquatics Program</a:t>
                      </a:r>
                      <a:r>
                        <a:rPr lang="en-US" sz="1200" baseline="0" dirty="0" smtClean="0">
                          <a:solidFill>
                            <a:schemeClr val="tx1"/>
                          </a:solidFill>
                        </a:rPr>
                        <a:t> Expansion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560,000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560,000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0">
                <a:tc>
                  <a:txBody>
                    <a:bodyPr/>
                    <a:lstStyle/>
                    <a:p>
                      <a:pPr lvl="1"/>
                      <a:r>
                        <a:rPr lang="en-US" sz="1200" dirty="0" smtClean="0">
                          <a:solidFill>
                            <a:schemeClr val="tx1"/>
                          </a:solidFill>
                        </a:rPr>
                        <a:t>Site A Development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35,000,000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0">
                <a:tc>
                  <a:txBody>
                    <a:bodyPr/>
                    <a:lstStyle/>
                    <a:p>
                      <a:r>
                        <a:rPr lang="en-US" sz="1200" dirty="0" smtClean="0">
                          <a:solidFill>
                            <a:srgbClr val="0070C0"/>
                          </a:solidFill>
                        </a:rPr>
                        <a:t>Holiday Programming</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30089">
                <a:tc>
                  <a:txBody>
                    <a:bodyPr/>
                    <a:lstStyle/>
                    <a:p>
                      <a:pPr lvl="1"/>
                      <a:r>
                        <a:rPr lang="en-US" sz="1200" dirty="0" smtClean="0">
                          <a:solidFill>
                            <a:schemeClr val="tx1"/>
                          </a:solidFill>
                        </a:rPr>
                        <a:t>Ice Rink</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458,000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458,000</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0">
                <a:tc>
                  <a:txBody>
                    <a:bodyPr/>
                    <a:lstStyle/>
                    <a:p>
                      <a:pPr lvl="1"/>
                      <a:r>
                        <a:rPr lang="en-US" sz="1200" dirty="0" smtClean="0">
                          <a:solidFill>
                            <a:schemeClr val="tx1"/>
                          </a:solidFill>
                        </a:rPr>
                        <a:t>Trolley</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107,000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0">
                <a:tc>
                  <a:txBody>
                    <a:bodyPr/>
                    <a:lstStyle/>
                    <a:p>
                      <a:r>
                        <a:rPr lang="en-US" sz="1200" dirty="0" smtClean="0">
                          <a:solidFill>
                            <a:srgbClr val="0070C0"/>
                          </a:solidFill>
                        </a:rPr>
                        <a:t>Other Options</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140802">
                <a:tc>
                  <a:txBody>
                    <a:bodyPr/>
                    <a:lstStyle/>
                    <a:p>
                      <a:pPr lvl="1"/>
                      <a:r>
                        <a:rPr lang="en-US" sz="1200" dirty="0" smtClean="0">
                          <a:solidFill>
                            <a:schemeClr val="tx1"/>
                          </a:solidFill>
                        </a:rPr>
                        <a:t>Funding</a:t>
                      </a:r>
                      <a:r>
                        <a:rPr lang="en-US" sz="1200" baseline="0" dirty="0" smtClean="0">
                          <a:solidFill>
                            <a:schemeClr val="tx1"/>
                          </a:solidFill>
                        </a:rPr>
                        <a:t> </a:t>
                      </a:r>
                      <a:r>
                        <a:rPr lang="en-US" sz="1200" dirty="0" smtClean="0">
                          <a:solidFill>
                            <a:schemeClr val="tx1"/>
                          </a:solidFill>
                        </a:rPr>
                        <a:t>for COPS Annually</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1,500,000</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                             -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420001">
                <a:tc>
                  <a:txBody>
                    <a:bodyPr/>
                    <a:lstStyle/>
                    <a:p>
                      <a:pPr lvl="1"/>
                      <a:r>
                        <a:rPr lang="en-US" sz="1200" dirty="0" smtClean="0">
                          <a:solidFill>
                            <a:schemeClr val="tx1"/>
                          </a:solidFill>
                        </a:rPr>
                        <a:t>Quality</a:t>
                      </a:r>
                      <a:r>
                        <a:rPr lang="en-US" sz="1200" baseline="0" dirty="0" smtClean="0">
                          <a:solidFill>
                            <a:schemeClr val="tx1"/>
                          </a:solidFill>
                        </a:rPr>
                        <a:t> of Life and Essential Services Needs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TBD</a:t>
                      </a: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solidFill>
                        </a:rPr>
                        <a: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192857">
                <a:tc>
                  <a:txBody>
                    <a:bodyPr/>
                    <a:lstStyle/>
                    <a:p>
                      <a:pPr lvl="0"/>
                      <a:r>
                        <a:rPr lang="en-US" sz="1200" dirty="0" smtClean="0">
                          <a:solidFill>
                            <a:srgbClr val="0070C0"/>
                          </a:solidFill>
                        </a:rPr>
                        <a:t>Total</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rgbClr val="0070C0"/>
                          </a:solidFill>
                        </a:rPr>
                        <a:t>$         134,805,000             </a:t>
                      </a:r>
                      <a:endParaRPr lang="en-US" sz="12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rgbClr val="0070C0"/>
                          </a:solidFill>
                        </a:rPr>
                        <a:t>$          </a:t>
                      </a:r>
                      <a:r>
                        <a:rPr lang="en-US" sz="1200" baseline="0" dirty="0" smtClean="0">
                          <a:solidFill>
                            <a:srgbClr val="0070C0"/>
                          </a:solidFill>
                        </a:rPr>
                        <a:t> </a:t>
                      </a:r>
                      <a:r>
                        <a:rPr lang="en-US" sz="1200" dirty="0" smtClean="0">
                          <a:solidFill>
                            <a:srgbClr val="0070C0"/>
                          </a:solidFill>
                        </a:rPr>
                        <a:t>29,348,000</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rgbClr val="0070C0"/>
                          </a:solidFill>
                        </a:rPr>
                        <a:t>$            4,170,000</a:t>
                      </a:r>
                      <a:endParaRPr lang="en-US" sz="1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bl>
          </a:graphicData>
        </a:graphic>
      </p:graphicFrame>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42</a:t>
            </a:fld>
            <a:endParaRPr lang="en-US" sz="1200" dirty="0"/>
          </a:p>
        </p:txBody>
      </p:sp>
    </p:spTree>
    <p:extLst>
      <p:ext uri="{BB962C8B-B14F-4D97-AF65-F5344CB8AC3E}">
        <p14:creationId xmlns:p14="http://schemas.microsoft.com/office/powerpoint/2010/main" val="3357268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a:xfrm>
            <a:off x="304800" y="261668"/>
            <a:ext cx="8534400" cy="609600"/>
          </a:xfrm>
        </p:spPr>
        <p:txBody>
          <a:bodyPr>
            <a:normAutofit/>
          </a:bodyPr>
          <a:lstStyle/>
          <a:p>
            <a:pPr algn="ctr" eaLnBrk="1" hangingPunct="1">
              <a:defRPr/>
            </a:pPr>
            <a:r>
              <a:rPr lang="en-US" sz="2800" dirty="0">
                <a:solidFill>
                  <a:srgbClr val="0070C0"/>
                </a:solidFill>
              </a:rPr>
              <a:t>FY 2019-20 Budget Adoption Calendar</a:t>
            </a:r>
          </a:p>
        </p:txBody>
      </p:sp>
      <p:sp>
        <p:nvSpPr>
          <p:cNvPr id="1223683" name="Rectangle 3"/>
          <p:cNvSpPr>
            <a:spLocks noGrp="1" noChangeArrowheads="1"/>
          </p:cNvSpPr>
          <p:nvPr>
            <p:ph idx="1"/>
          </p:nvPr>
        </p:nvSpPr>
        <p:spPr>
          <a:xfrm>
            <a:off x="381000" y="1256582"/>
            <a:ext cx="8610600" cy="4114800"/>
          </a:xfrm>
        </p:spPr>
        <p:txBody>
          <a:bodyPr/>
          <a:lstStyle/>
          <a:p>
            <a:pPr>
              <a:lnSpc>
                <a:spcPct val="80000"/>
              </a:lnSpc>
              <a:spcBef>
                <a:spcPts val="600"/>
              </a:spcBef>
              <a:spcAft>
                <a:spcPts val="600"/>
              </a:spcAft>
              <a:buClr>
                <a:srgbClr val="0070C0"/>
              </a:buClr>
              <a:tabLst>
                <a:tab pos="1543050" algn="l"/>
              </a:tabLst>
              <a:defRPr/>
            </a:pPr>
            <a:endParaRPr lang="en-US" sz="2200" dirty="0" smtClean="0">
              <a:solidFill>
                <a:srgbClr val="0070C0"/>
              </a:solidFill>
            </a:endParaRPr>
          </a:p>
          <a:p>
            <a:pPr>
              <a:lnSpc>
                <a:spcPct val="80000"/>
              </a:lnSpc>
              <a:spcBef>
                <a:spcPts val="600"/>
              </a:spcBef>
              <a:spcAft>
                <a:spcPts val="600"/>
              </a:spcAft>
              <a:buClr>
                <a:srgbClr val="0070C0"/>
              </a:buClr>
              <a:tabLst>
                <a:tab pos="1543050" algn="l"/>
              </a:tabLst>
              <a:defRPr/>
            </a:pPr>
            <a:r>
              <a:rPr lang="en-US" sz="2200" dirty="0" smtClean="0">
                <a:solidFill>
                  <a:srgbClr val="0070C0"/>
                </a:solidFill>
              </a:rPr>
              <a:t>May </a:t>
            </a:r>
            <a:r>
              <a:rPr lang="en-US" sz="2200" dirty="0">
                <a:solidFill>
                  <a:srgbClr val="0070C0"/>
                </a:solidFill>
              </a:rPr>
              <a:t>14, Budget Study Session #3, 9:00 a.m.</a:t>
            </a:r>
          </a:p>
          <a:p>
            <a:pPr lvl="1">
              <a:lnSpc>
                <a:spcPct val="80000"/>
              </a:lnSpc>
              <a:spcBef>
                <a:spcPts val="600"/>
              </a:spcBef>
              <a:spcAft>
                <a:spcPts val="600"/>
              </a:spcAft>
              <a:buFont typeface="Wingdings" panose="05000000000000000000" pitchFamily="2" charset="2"/>
              <a:buChar char="§"/>
              <a:tabLst>
                <a:tab pos="1543050" algn="l"/>
              </a:tabLst>
              <a:defRPr/>
            </a:pPr>
            <a:r>
              <a:rPr lang="en-US" sz="2200" dirty="0" smtClean="0"/>
              <a:t>Follow-up Items</a:t>
            </a:r>
          </a:p>
          <a:p>
            <a:pPr lvl="1">
              <a:lnSpc>
                <a:spcPct val="80000"/>
              </a:lnSpc>
              <a:spcBef>
                <a:spcPts val="600"/>
              </a:spcBef>
              <a:spcAft>
                <a:spcPts val="600"/>
              </a:spcAft>
              <a:buFont typeface="Wingdings" panose="05000000000000000000" pitchFamily="2" charset="2"/>
              <a:buChar char="§"/>
              <a:tabLst>
                <a:tab pos="1543050" algn="l"/>
              </a:tabLst>
              <a:defRPr/>
            </a:pPr>
            <a:r>
              <a:rPr lang="en-US" sz="2200" dirty="0" smtClean="0"/>
              <a:t>Measure S Discussion </a:t>
            </a:r>
          </a:p>
          <a:p>
            <a:pPr marL="457200" lvl="1" indent="0">
              <a:lnSpc>
                <a:spcPct val="80000"/>
              </a:lnSpc>
              <a:spcBef>
                <a:spcPts val="600"/>
              </a:spcBef>
              <a:spcAft>
                <a:spcPts val="600"/>
              </a:spcAft>
              <a:buNone/>
              <a:tabLst>
                <a:tab pos="1543050" algn="l"/>
              </a:tabLst>
              <a:defRPr/>
            </a:pPr>
            <a:endParaRPr lang="en-US" sz="2200" dirty="0"/>
          </a:p>
          <a:p>
            <a:pPr>
              <a:lnSpc>
                <a:spcPct val="80000"/>
              </a:lnSpc>
              <a:spcBef>
                <a:spcPts val="600"/>
              </a:spcBef>
              <a:spcAft>
                <a:spcPts val="600"/>
              </a:spcAft>
              <a:buClr>
                <a:srgbClr val="0070C0"/>
              </a:buClr>
              <a:tabLst>
                <a:tab pos="1543050" algn="l"/>
              </a:tabLst>
              <a:defRPr/>
            </a:pPr>
            <a:r>
              <a:rPr lang="en-US" sz="2200" dirty="0">
                <a:solidFill>
                  <a:srgbClr val="0070C0"/>
                </a:solidFill>
              </a:rPr>
              <a:t>May 21, Budget Hearing, 6:00 p.m</a:t>
            </a:r>
            <a:r>
              <a:rPr lang="en-US" sz="2200" dirty="0" smtClean="0">
                <a:solidFill>
                  <a:srgbClr val="0070C0"/>
                </a:solidFill>
              </a:rPr>
              <a:t>.</a:t>
            </a:r>
          </a:p>
          <a:p>
            <a:pPr marL="0" indent="0">
              <a:lnSpc>
                <a:spcPct val="80000"/>
              </a:lnSpc>
              <a:spcBef>
                <a:spcPts val="600"/>
              </a:spcBef>
              <a:spcAft>
                <a:spcPts val="600"/>
              </a:spcAft>
              <a:buClr>
                <a:srgbClr val="0070C0"/>
              </a:buClr>
              <a:buNone/>
              <a:tabLst>
                <a:tab pos="1543050" algn="l"/>
              </a:tabLst>
              <a:defRPr/>
            </a:pPr>
            <a:endParaRPr lang="en-US" sz="2200" dirty="0">
              <a:solidFill>
                <a:srgbClr val="0070C0"/>
              </a:solidFill>
            </a:endParaRPr>
          </a:p>
          <a:p>
            <a:pPr>
              <a:lnSpc>
                <a:spcPct val="80000"/>
              </a:lnSpc>
              <a:spcBef>
                <a:spcPts val="600"/>
              </a:spcBef>
              <a:spcAft>
                <a:spcPts val="600"/>
              </a:spcAft>
              <a:buClr>
                <a:srgbClr val="0070C0"/>
              </a:buClr>
              <a:tabLst>
                <a:tab pos="1543050" algn="l"/>
              </a:tabLst>
              <a:defRPr/>
            </a:pPr>
            <a:r>
              <a:rPr lang="en-US" sz="2200" dirty="0">
                <a:solidFill>
                  <a:srgbClr val="0070C0"/>
                </a:solidFill>
              </a:rPr>
              <a:t>June 4, Budget Adoption, 6:00 p.m.</a:t>
            </a:r>
          </a:p>
          <a:p>
            <a:pPr lvl="1">
              <a:lnSpc>
                <a:spcPct val="80000"/>
              </a:lnSpc>
              <a:spcBef>
                <a:spcPts val="600"/>
              </a:spcBef>
              <a:spcAft>
                <a:spcPts val="600"/>
              </a:spcAft>
              <a:buFont typeface="Wingdings" panose="05000000000000000000" pitchFamily="2" charset="2"/>
              <a:buChar char="§"/>
              <a:tabLst>
                <a:tab pos="1543050" algn="l"/>
              </a:tabLst>
              <a:defRPr/>
            </a:pPr>
            <a:endParaRPr lang="en-US" sz="2400" dirty="0" smtClean="0">
              <a:effectLst/>
            </a:endParaRPr>
          </a:p>
          <a:p>
            <a:pPr marL="457200" lvl="1" indent="0" eaLnBrk="1" hangingPunct="1">
              <a:spcBef>
                <a:spcPts val="600"/>
              </a:spcBef>
              <a:spcAft>
                <a:spcPts val="600"/>
              </a:spcAft>
              <a:buNone/>
              <a:tabLst>
                <a:tab pos="1543050" algn="l"/>
              </a:tabLst>
              <a:defRPr/>
            </a:pPr>
            <a:endParaRPr lang="en-US" sz="1000" dirty="0" smtClean="0"/>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43</a:t>
            </a:fld>
            <a:endParaRPr lang="en-US" sz="1200" dirty="0"/>
          </a:p>
        </p:txBody>
      </p:sp>
    </p:spTree>
    <p:extLst>
      <p:ext uri="{BB962C8B-B14F-4D97-AF65-F5344CB8AC3E}">
        <p14:creationId xmlns:p14="http://schemas.microsoft.com/office/powerpoint/2010/main" val="525992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23683" name="Rectangle 3"/>
          <p:cNvSpPr>
            <a:spLocks noGrp="1" noChangeArrowheads="1"/>
          </p:cNvSpPr>
          <p:nvPr>
            <p:ph idx="1"/>
          </p:nvPr>
        </p:nvSpPr>
        <p:spPr>
          <a:xfrm>
            <a:off x="1295400" y="2438400"/>
            <a:ext cx="6477000" cy="1219200"/>
          </a:xfrm>
        </p:spPr>
        <p:txBody>
          <a:bodyPr>
            <a:normAutofit fontScale="92500" lnSpcReduction="20000"/>
          </a:bodyPr>
          <a:lstStyle/>
          <a:p>
            <a:pPr marL="0" lvl="2" indent="0" eaLnBrk="1" hangingPunct="1">
              <a:lnSpc>
                <a:spcPct val="80000"/>
              </a:lnSpc>
              <a:spcBef>
                <a:spcPts val="600"/>
              </a:spcBef>
              <a:spcAft>
                <a:spcPts val="1200"/>
              </a:spcAft>
              <a:buClr>
                <a:srgbClr val="C00000"/>
              </a:buClr>
              <a:buNone/>
              <a:tabLst>
                <a:tab pos="1543050" algn="l"/>
              </a:tabLst>
              <a:defRPr/>
            </a:pPr>
            <a:endParaRPr lang="en-US" sz="4000" dirty="0">
              <a:solidFill>
                <a:srgbClr val="FFFF00"/>
              </a:solidFill>
              <a:effectLst/>
              <a:ea typeface="+mn-ea"/>
              <a:cs typeface="+mn-cs"/>
            </a:endParaRPr>
          </a:p>
          <a:p>
            <a:pPr marL="0" lvl="2" indent="0" algn="ctr" eaLnBrk="1" hangingPunct="1">
              <a:lnSpc>
                <a:spcPct val="80000"/>
              </a:lnSpc>
              <a:spcBef>
                <a:spcPts val="600"/>
              </a:spcBef>
              <a:spcAft>
                <a:spcPts val="1200"/>
              </a:spcAft>
              <a:buClr>
                <a:srgbClr val="C00000"/>
              </a:buClr>
              <a:buNone/>
              <a:tabLst>
                <a:tab pos="1543050" algn="l"/>
              </a:tabLst>
              <a:defRPr/>
            </a:pPr>
            <a:r>
              <a:rPr lang="en-US" sz="4300" dirty="0" smtClean="0">
                <a:solidFill>
                  <a:srgbClr val="0070C0"/>
                </a:solidFill>
                <a:effectLst/>
                <a:ea typeface="+mn-ea"/>
                <a:cs typeface="+mn-cs"/>
              </a:rPr>
              <a:t>Questions &amp; Comments</a:t>
            </a:r>
            <a:endParaRPr lang="en-US" sz="4300" dirty="0">
              <a:solidFill>
                <a:srgbClr val="0070C0"/>
              </a:solidFill>
              <a:effectLst/>
              <a:ea typeface="+mn-ea"/>
              <a:cs typeface="+mn-cs"/>
            </a:endParaRPr>
          </a:p>
          <a:p>
            <a:pPr lvl="1" eaLnBrk="1" hangingPunct="1">
              <a:lnSpc>
                <a:spcPct val="80000"/>
              </a:lnSpc>
              <a:spcBef>
                <a:spcPts val="600"/>
              </a:spcBef>
              <a:spcAft>
                <a:spcPts val="1200"/>
              </a:spcAft>
              <a:tabLst>
                <a:tab pos="1543050" algn="l"/>
              </a:tabLst>
              <a:defRPr/>
            </a:pPr>
            <a:endParaRPr lang="en-US" dirty="0">
              <a:effectLst/>
            </a:endParaRPr>
          </a:p>
          <a:p>
            <a:pPr marL="0" indent="0" eaLnBrk="1" hangingPunct="1">
              <a:lnSpc>
                <a:spcPct val="80000"/>
              </a:lnSpc>
              <a:spcBef>
                <a:spcPts val="0"/>
              </a:spcBef>
              <a:spcAft>
                <a:spcPts val="0"/>
              </a:spcAft>
              <a:buNone/>
              <a:tabLst>
                <a:tab pos="1543050" algn="l"/>
              </a:tabLst>
              <a:defRPr/>
            </a:pPr>
            <a:endParaRPr lang="en-US" sz="1400" dirty="0" smtClean="0"/>
          </a:p>
        </p:txBody>
      </p:sp>
    </p:spTree>
    <p:extLst>
      <p:ext uri="{BB962C8B-B14F-4D97-AF65-F5344CB8AC3E}">
        <p14:creationId xmlns:p14="http://schemas.microsoft.com/office/powerpoint/2010/main" val="3142945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15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378" y="94891"/>
            <a:ext cx="8229600" cy="940279"/>
          </a:xfrm>
        </p:spPr>
        <p:txBody>
          <a:bodyPr>
            <a:normAutofit/>
          </a:bodyPr>
          <a:lstStyle/>
          <a:p>
            <a:r>
              <a:rPr lang="en-US" sz="4000" dirty="0">
                <a:solidFill>
                  <a:srgbClr val="0070C0"/>
                </a:solidFill>
                <a:latin typeface="Calibri" panose="020F0502020204030204" pitchFamily="34" charset="0"/>
                <a:cs typeface="Avenir Black"/>
              </a:rPr>
              <a:t>Follow-up </a:t>
            </a:r>
            <a:r>
              <a:rPr lang="en-US" sz="4000" dirty="0" smtClean="0">
                <a:solidFill>
                  <a:srgbClr val="0070C0"/>
                </a:solidFill>
                <a:latin typeface="Calibri" panose="020F0502020204030204" pitchFamily="34" charset="0"/>
                <a:cs typeface="Avenir Black"/>
              </a:rPr>
              <a:t>Items</a:t>
            </a:r>
            <a:endParaRPr lang="en-US" sz="4000" dirty="0">
              <a:solidFill>
                <a:srgbClr val="0070C0"/>
              </a:solidFill>
              <a:latin typeface="Calibri" panose="020F0502020204030204" pitchFamily="34" charset="0"/>
              <a:cs typeface="Avenir Black"/>
            </a:endParaRPr>
          </a:p>
        </p:txBody>
      </p:sp>
      <p:sp>
        <p:nvSpPr>
          <p:cNvPr id="3" name="Content Placeholder 2"/>
          <p:cNvSpPr>
            <a:spLocks noGrp="1"/>
          </p:cNvSpPr>
          <p:nvPr>
            <p:ph idx="1"/>
          </p:nvPr>
        </p:nvSpPr>
        <p:spPr>
          <a:xfrm>
            <a:off x="359378" y="1115222"/>
            <a:ext cx="8327422" cy="4938444"/>
          </a:xfrm>
        </p:spPr>
        <p:txBody>
          <a:bodyPr>
            <a:normAutofit/>
          </a:bodyPr>
          <a:lstStyle/>
          <a:p>
            <a:pPr lvl="1">
              <a:buFont typeface="Arial" panose="020B0604020202020204" pitchFamily="34" charset="0"/>
              <a:buChar char="•"/>
            </a:pPr>
            <a:r>
              <a:rPr lang="en-US" sz="2200" dirty="0" smtClean="0">
                <a:cs typeface="Avenir Book"/>
              </a:rPr>
              <a:t>Question: Why is there a discrepancy in the fee to appeal an Administrative Design Review/Administrative Use Permit ($520) and that of a Planning Hearing Officer ($2,000)?</a:t>
            </a:r>
          </a:p>
          <a:p>
            <a:pPr marL="457200" lvl="1" indent="0">
              <a:buNone/>
            </a:pPr>
            <a:endParaRPr lang="en-US" sz="2200" dirty="0" smtClean="0">
              <a:cs typeface="Avenir Book"/>
            </a:endParaRPr>
          </a:p>
          <a:p>
            <a:pPr lvl="1">
              <a:buFont typeface="Arial" panose="020B0604020202020204" pitchFamily="34" charset="0"/>
              <a:buChar char="•"/>
            </a:pPr>
            <a:r>
              <a:rPr lang="en-US" sz="2200" i="1" dirty="0" smtClean="0">
                <a:cs typeface="Avenir Book"/>
              </a:rPr>
              <a:t>Response: The appeal fee for ADR/AUP was reduced as part of the Permit Streamlining effort in 2013 to recognize the lack of a Public Hearing or ability for the community to comment on a project using the new administrative processes. The hearings conducted by the PHO are public hearings and open to the community for comment. The reduced fee was a means to allow the community an inexpensive way to make comment in a public venue, albeit on appeal.  </a:t>
            </a:r>
            <a:endParaRPr lang="en-US" sz="2200" i="1" dirty="0">
              <a:cs typeface="Avenir Book"/>
            </a:endParaRP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5</a:t>
            </a:fld>
            <a:endParaRPr lang="en-US" sz="1200" dirty="0"/>
          </a:p>
        </p:txBody>
      </p:sp>
    </p:spTree>
    <p:extLst>
      <p:ext uri="{BB962C8B-B14F-4D97-AF65-F5344CB8AC3E}">
        <p14:creationId xmlns:p14="http://schemas.microsoft.com/office/powerpoint/2010/main" val="2788644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378" y="274638"/>
            <a:ext cx="8229600" cy="1143000"/>
          </a:xfrm>
        </p:spPr>
        <p:txBody>
          <a:bodyPr>
            <a:noAutofit/>
          </a:bodyPr>
          <a:lstStyle/>
          <a:p>
            <a:r>
              <a:rPr lang="en-US" sz="4000" dirty="0">
                <a:solidFill>
                  <a:srgbClr val="0070C0"/>
                </a:solidFill>
                <a:latin typeface="Calibri" panose="020F0502020204030204" pitchFamily="34" charset="0"/>
                <a:cs typeface="Avenir Black"/>
              </a:rPr>
              <a:t>Follow-up Items</a:t>
            </a:r>
            <a:br>
              <a:rPr lang="en-US" sz="4000" dirty="0">
                <a:solidFill>
                  <a:srgbClr val="0070C0"/>
                </a:solidFill>
                <a:latin typeface="Calibri" panose="020F0502020204030204" pitchFamily="34" charset="0"/>
                <a:cs typeface="Avenir Black"/>
              </a:rPr>
            </a:br>
            <a:endParaRPr lang="en-US" sz="4000" dirty="0">
              <a:solidFill>
                <a:srgbClr val="0070C0"/>
              </a:solidFill>
              <a:latin typeface="Calibri" panose="020F0502020204030204" pitchFamily="34" charset="0"/>
              <a:cs typeface="Avenir Black"/>
            </a:endParaRPr>
          </a:p>
        </p:txBody>
      </p:sp>
      <p:sp>
        <p:nvSpPr>
          <p:cNvPr id="3" name="Content Placeholder 2"/>
          <p:cNvSpPr>
            <a:spLocks noGrp="1"/>
          </p:cNvSpPr>
          <p:nvPr>
            <p:ph idx="1"/>
          </p:nvPr>
        </p:nvSpPr>
        <p:spPr>
          <a:xfrm>
            <a:off x="359378" y="1081356"/>
            <a:ext cx="8327422" cy="5234778"/>
          </a:xfrm>
        </p:spPr>
        <p:txBody>
          <a:bodyPr>
            <a:normAutofit lnSpcReduction="10000"/>
          </a:bodyPr>
          <a:lstStyle/>
          <a:p>
            <a:pPr lvl="1">
              <a:buFont typeface="Arial" panose="020B0604020202020204" pitchFamily="34" charset="0"/>
              <a:buChar char="•"/>
            </a:pPr>
            <a:r>
              <a:rPr lang="en-US" sz="2000" dirty="0" smtClean="0">
                <a:cs typeface="Avenir Book"/>
              </a:rPr>
              <a:t>Original proposal for new Administrative Design </a:t>
            </a:r>
            <a:r>
              <a:rPr lang="en-US" sz="2000" dirty="0">
                <a:cs typeface="Avenir Book"/>
              </a:rPr>
              <a:t>R</a:t>
            </a:r>
            <a:r>
              <a:rPr lang="en-US" sz="2000" dirty="0" smtClean="0">
                <a:cs typeface="Avenir Book"/>
              </a:rPr>
              <a:t>eview and CUP/AUP streamlining – no noticing and no public hearing</a:t>
            </a:r>
          </a:p>
          <a:p>
            <a:pPr lvl="1">
              <a:buFont typeface="Arial" panose="020B0604020202020204" pitchFamily="34" charset="0"/>
              <a:buChar char="•"/>
            </a:pPr>
            <a:r>
              <a:rPr lang="en-US" sz="2000" dirty="0" smtClean="0">
                <a:cs typeface="Avenir Book"/>
              </a:rPr>
              <a:t>Streamline Committee was concerned with lack of public comment for administrative decisions</a:t>
            </a:r>
          </a:p>
          <a:p>
            <a:pPr lvl="1">
              <a:buFont typeface="Arial" panose="020B0604020202020204" pitchFamily="34" charset="0"/>
              <a:buChar char="•"/>
            </a:pPr>
            <a:r>
              <a:rPr lang="en-US" sz="2000" dirty="0" smtClean="0">
                <a:cs typeface="Avenir Book"/>
              </a:rPr>
              <a:t>Compromise with Streamline Committee</a:t>
            </a:r>
          </a:p>
          <a:p>
            <a:pPr lvl="2">
              <a:buFont typeface="Wingdings" panose="05000000000000000000" pitchFamily="2" charset="2"/>
              <a:buChar char="§"/>
            </a:pPr>
            <a:r>
              <a:rPr lang="en-US" sz="1800" dirty="0" smtClean="0">
                <a:cs typeface="Avenir Book"/>
              </a:rPr>
              <a:t>Process will include regular notice for ADR/AUP.</a:t>
            </a:r>
          </a:p>
          <a:p>
            <a:pPr lvl="2">
              <a:buFont typeface="Wingdings" panose="05000000000000000000" pitchFamily="2" charset="2"/>
              <a:buChar char="§"/>
            </a:pPr>
            <a:r>
              <a:rPr lang="en-US" sz="1800" dirty="0" smtClean="0">
                <a:cs typeface="Avenir Book"/>
              </a:rPr>
              <a:t>Process will be administrative without a public meeting.</a:t>
            </a:r>
          </a:p>
          <a:p>
            <a:pPr lvl="2">
              <a:buFont typeface="Wingdings" panose="05000000000000000000" pitchFamily="2" charset="2"/>
              <a:buChar char="§"/>
            </a:pPr>
            <a:r>
              <a:rPr lang="en-US" sz="1800" dirty="0" smtClean="0">
                <a:cs typeface="Avenir Book"/>
              </a:rPr>
              <a:t>Tentative Decisions will be posted online for 10-day public comment period before a final decision is made.</a:t>
            </a:r>
          </a:p>
          <a:p>
            <a:pPr lvl="2">
              <a:buFont typeface="Wingdings" panose="05000000000000000000" pitchFamily="2" charset="2"/>
              <a:buChar char="§"/>
            </a:pPr>
            <a:r>
              <a:rPr lang="en-US" sz="1800" dirty="0" smtClean="0">
                <a:cs typeface="Avenir Book"/>
              </a:rPr>
              <a:t>All comments would be taken into account when making the final determination.</a:t>
            </a:r>
          </a:p>
          <a:p>
            <a:pPr lvl="2">
              <a:buFont typeface="Wingdings" panose="05000000000000000000" pitchFamily="2" charset="2"/>
              <a:buChar char="§"/>
            </a:pPr>
            <a:r>
              <a:rPr lang="en-US" sz="1800" dirty="0" smtClean="0">
                <a:cs typeface="Avenir Book"/>
              </a:rPr>
              <a:t>Appeal fee for administrative processes were reduced to make it more affordable to bring the item to a public meeting where public comment could be made.</a:t>
            </a:r>
          </a:p>
          <a:p>
            <a:pPr lvl="2">
              <a:buFont typeface="Wingdings" panose="05000000000000000000" pitchFamily="2" charset="2"/>
              <a:buChar char="§"/>
            </a:pPr>
            <a:r>
              <a:rPr lang="en-US" sz="1800" dirty="0" smtClean="0">
                <a:cs typeface="Avenir Book"/>
              </a:rPr>
              <a:t>No reduction in fee for Planning Hearing Officer appeals because it is not an administrative process and where the community is afforded the opportunity to a public hearing to make comment.</a:t>
            </a: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6</a:t>
            </a:fld>
            <a:endParaRPr lang="en-US" sz="1200" dirty="0"/>
          </a:p>
        </p:txBody>
      </p:sp>
    </p:spTree>
    <p:extLst>
      <p:ext uri="{BB962C8B-B14F-4D97-AF65-F5344CB8AC3E}">
        <p14:creationId xmlns:p14="http://schemas.microsoft.com/office/powerpoint/2010/main" val="31494858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5603" y="2406330"/>
            <a:ext cx="7772400" cy="986172"/>
          </a:xfrm>
        </p:spPr>
        <p:txBody>
          <a:bodyPr>
            <a:normAutofit/>
          </a:bodyPr>
          <a:lstStyle/>
          <a:p>
            <a:r>
              <a:rPr lang="en-US" dirty="0" smtClean="0">
                <a:solidFill>
                  <a:srgbClr val="0070C0"/>
                </a:solidFill>
                <a:cs typeface="Avenir Heavy"/>
              </a:rPr>
              <a:t>Measure S Discussion</a:t>
            </a:r>
            <a:endParaRPr lang="en-US" sz="3600" i="1" dirty="0">
              <a:latin typeface="Avenir Heavy"/>
              <a:cs typeface="Avenir Heavy"/>
            </a:endParaRPr>
          </a:p>
        </p:txBody>
      </p:sp>
    </p:spTree>
    <p:extLst>
      <p:ext uri="{BB962C8B-B14F-4D97-AF65-F5344CB8AC3E}">
        <p14:creationId xmlns:p14="http://schemas.microsoft.com/office/powerpoint/2010/main" val="41587525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100" dirty="0" smtClean="0">
                <a:solidFill>
                  <a:srgbClr val="0070C0"/>
                </a:solidFill>
                <a:latin typeface="Calibri" panose="020F0502020204030204" pitchFamily="34" charset="0"/>
                <a:cs typeface="Avenir Black"/>
              </a:rPr>
              <a:t>Measure S Discussion</a:t>
            </a:r>
            <a:r>
              <a:rPr lang="en-US" dirty="0" smtClean="0">
                <a:solidFill>
                  <a:srgbClr val="0070C0"/>
                </a:solidFill>
                <a:latin typeface="Calibri" panose="020F0502020204030204" pitchFamily="34" charset="0"/>
                <a:cs typeface="Avenir Black"/>
              </a:rPr>
              <a:t/>
            </a:r>
            <a:br>
              <a:rPr lang="en-US" dirty="0" smtClean="0">
                <a:solidFill>
                  <a:srgbClr val="0070C0"/>
                </a:solidFill>
                <a:latin typeface="Calibri" panose="020F0502020204030204" pitchFamily="34" charset="0"/>
                <a:cs typeface="Avenir Black"/>
              </a:rPr>
            </a:br>
            <a:r>
              <a:rPr lang="en-US" sz="2400" dirty="0" smtClean="0">
                <a:latin typeface="Calibri" panose="020F0502020204030204" pitchFamily="34" charset="0"/>
                <a:cs typeface="Avenir Black"/>
              </a:rPr>
              <a:t>Background</a:t>
            </a:r>
            <a:endParaRPr lang="en-US" sz="4000" dirty="0">
              <a:latin typeface="Calibri" panose="020F0502020204030204" pitchFamily="34" charset="0"/>
              <a:cs typeface="Avenir Black"/>
            </a:endParaRPr>
          </a:p>
        </p:txBody>
      </p:sp>
      <p:sp>
        <p:nvSpPr>
          <p:cNvPr id="3" name="Content Placeholder 2"/>
          <p:cNvSpPr>
            <a:spLocks noGrp="1"/>
          </p:cNvSpPr>
          <p:nvPr>
            <p:ph idx="1"/>
          </p:nvPr>
        </p:nvSpPr>
        <p:spPr>
          <a:xfrm>
            <a:off x="359378" y="1538556"/>
            <a:ext cx="8586214" cy="4517187"/>
          </a:xfrm>
        </p:spPr>
        <p:txBody>
          <a:bodyPr>
            <a:normAutofit/>
          </a:bodyPr>
          <a:lstStyle/>
          <a:p>
            <a:pPr lvl="1">
              <a:spcBef>
                <a:spcPts val="1200"/>
              </a:spcBef>
              <a:buFont typeface="Arial" panose="020B0604020202020204" pitchFamily="34" charset="0"/>
              <a:buChar char="•"/>
            </a:pPr>
            <a:r>
              <a:rPr lang="en-US" sz="2200" dirty="0">
                <a:latin typeface="Calibri" panose="020F0502020204030204" pitchFamily="34" charset="0"/>
                <a:cs typeface="Avenir Book"/>
              </a:rPr>
              <a:t>Glendale Quality of Life and Essential Services Protection </a:t>
            </a:r>
            <a:r>
              <a:rPr lang="en-US" sz="2200" dirty="0" smtClean="0">
                <a:latin typeface="Calibri" panose="020F0502020204030204" pitchFamily="34" charset="0"/>
                <a:cs typeface="Avenir Book"/>
              </a:rPr>
              <a:t>Measure</a:t>
            </a:r>
          </a:p>
          <a:p>
            <a:pPr lvl="1">
              <a:spcBef>
                <a:spcPts val="1200"/>
              </a:spcBef>
              <a:buFont typeface="Arial" panose="020B0604020202020204" pitchFamily="34" charset="0"/>
              <a:buChar char="•"/>
            </a:pPr>
            <a:r>
              <a:rPr lang="en-US" sz="2200" dirty="0" smtClean="0">
                <a:latin typeface="Calibri" panose="020F0502020204030204" pitchFamily="34" charset="0"/>
                <a:cs typeface="Avenir Book"/>
              </a:rPr>
              <a:t>Passed by voters on </a:t>
            </a:r>
            <a:r>
              <a:rPr lang="en-US" sz="2200" dirty="0">
                <a:latin typeface="Calibri" panose="020F0502020204030204" pitchFamily="34" charset="0"/>
                <a:cs typeface="Avenir Book"/>
              </a:rPr>
              <a:t>November 6, </a:t>
            </a:r>
            <a:r>
              <a:rPr lang="en-US" sz="2200" dirty="0" smtClean="0">
                <a:latin typeface="Calibri" panose="020F0502020204030204" pitchFamily="34" charset="0"/>
                <a:cs typeface="Avenir Book"/>
              </a:rPr>
              <a:t>2018</a:t>
            </a:r>
          </a:p>
          <a:p>
            <a:pPr lvl="1">
              <a:spcBef>
                <a:spcPts val="1200"/>
              </a:spcBef>
              <a:buFont typeface="Arial" panose="020B0604020202020204" pitchFamily="34" charset="0"/>
              <a:buChar char="•"/>
            </a:pPr>
            <a:r>
              <a:rPr lang="en-US" sz="2200" dirty="0" smtClean="0">
                <a:latin typeface="Calibri" panose="020F0502020204030204" pitchFamily="34" charset="0"/>
                <a:cs typeface="Avenir Book"/>
              </a:rPr>
              <a:t>Effective April 1, 2019</a:t>
            </a:r>
            <a:endParaRPr lang="en-US" sz="2200" dirty="0">
              <a:latin typeface="Calibri" panose="020F0502020204030204" pitchFamily="34" charset="0"/>
              <a:cs typeface="Avenir Book"/>
            </a:endParaRPr>
          </a:p>
          <a:p>
            <a:pPr lvl="1">
              <a:spcBef>
                <a:spcPts val="1200"/>
              </a:spcBef>
              <a:buFont typeface="Arial" panose="020B0604020202020204" pitchFamily="34" charset="0"/>
              <a:buChar char="•"/>
            </a:pPr>
            <a:r>
              <a:rPr lang="en-US" sz="2200" dirty="0" smtClean="0">
                <a:latin typeface="Calibri" panose="020F0502020204030204" pitchFamily="34" charset="0"/>
                <a:cs typeface="Avenir Book"/>
              </a:rPr>
              <a:t>0.75% increase to the City’s transaction and use (sales) tax</a:t>
            </a:r>
          </a:p>
          <a:p>
            <a:pPr lvl="2">
              <a:spcBef>
                <a:spcPts val="1200"/>
              </a:spcBef>
              <a:buFont typeface="Wingdings" panose="05000000000000000000" pitchFamily="2" charset="2"/>
              <a:buChar char="§"/>
            </a:pPr>
            <a:r>
              <a:rPr lang="en-US" sz="2200" dirty="0" smtClean="0">
                <a:latin typeface="Calibri" panose="020F0502020204030204" pitchFamily="34" charset="0"/>
                <a:cs typeface="Avenir Book"/>
              </a:rPr>
              <a:t>Total sales tax increased from 9.50% to 10.25%</a:t>
            </a:r>
          </a:p>
          <a:p>
            <a:pPr lvl="1">
              <a:spcBef>
                <a:spcPts val="1200"/>
              </a:spcBef>
              <a:buFont typeface="Arial" panose="020B0604020202020204" pitchFamily="34" charset="0"/>
              <a:buChar char="•"/>
            </a:pPr>
            <a:r>
              <a:rPr lang="en-US" sz="2200" dirty="0" smtClean="0">
                <a:latin typeface="Calibri" panose="020F0502020204030204" pitchFamily="34" charset="0"/>
                <a:cs typeface="Avenir Book"/>
              </a:rPr>
              <a:t>$30.0 million estimate for FY 2019-20</a:t>
            </a:r>
          </a:p>
          <a:p>
            <a:pPr lvl="2">
              <a:spcBef>
                <a:spcPts val="1200"/>
              </a:spcBef>
              <a:buFont typeface="Wingdings" panose="05000000000000000000" pitchFamily="2" charset="2"/>
              <a:buChar char="§"/>
            </a:pPr>
            <a:r>
              <a:rPr lang="en-US" sz="2200" dirty="0" smtClean="0">
                <a:latin typeface="Calibri" panose="020F0502020204030204" pitchFamily="34" charset="0"/>
                <a:cs typeface="Avenir Book"/>
              </a:rPr>
              <a:t>$7.5 million estimate for FY 2018-19 (April 1 – June 30, 2019)</a:t>
            </a:r>
          </a:p>
          <a:p>
            <a:pPr lvl="1">
              <a:spcBef>
                <a:spcPts val="1200"/>
              </a:spcBef>
              <a:buFont typeface="Arial" panose="020B0604020202020204" pitchFamily="34" charset="0"/>
              <a:buChar char="•"/>
            </a:pPr>
            <a:r>
              <a:rPr lang="en-US" sz="2200" dirty="0" smtClean="0">
                <a:latin typeface="Calibri" panose="020F0502020204030204" pitchFamily="34" charset="0"/>
                <a:cs typeface="Avenir Book"/>
              </a:rPr>
              <a:t>Separately accounted for within the General Fund</a:t>
            </a: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8</a:t>
            </a:fld>
            <a:endParaRPr lang="en-US" sz="1200" dirty="0"/>
          </a:p>
        </p:txBody>
      </p:sp>
    </p:spTree>
    <p:extLst>
      <p:ext uri="{BB962C8B-B14F-4D97-AF65-F5344CB8AC3E}">
        <p14:creationId xmlns:p14="http://schemas.microsoft.com/office/powerpoint/2010/main" val="3055347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100" dirty="0" smtClean="0">
                <a:solidFill>
                  <a:srgbClr val="0070C0"/>
                </a:solidFill>
                <a:latin typeface="Calibri" panose="020F0502020204030204" pitchFamily="34" charset="0"/>
                <a:cs typeface="Avenir Black"/>
              </a:rPr>
              <a:t>Measure S Discussion</a:t>
            </a:r>
            <a:r>
              <a:rPr lang="en-US" dirty="0" smtClean="0">
                <a:solidFill>
                  <a:srgbClr val="0070C0"/>
                </a:solidFill>
                <a:latin typeface="Calibri" panose="020F0502020204030204" pitchFamily="34" charset="0"/>
                <a:cs typeface="Avenir Black"/>
              </a:rPr>
              <a:t/>
            </a:r>
            <a:br>
              <a:rPr lang="en-US" dirty="0" smtClean="0">
                <a:solidFill>
                  <a:srgbClr val="0070C0"/>
                </a:solidFill>
                <a:latin typeface="Calibri" panose="020F0502020204030204" pitchFamily="34" charset="0"/>
                <a:cs typeface="Avenir Black"/>
              </a:rPr>
            </a:br>
            <a:r>
              <a:rPr lang="en-US" sz="2400" dirty="0" smtClean="0">
                <a:latin typeface="Calibri" panose="020F0502020204030204" pitchFamily="34" charset="0"/>
                <a:cs typeface="Avenir Black"/>
              </a:rPr>
              <a:t>Remittance Schedule</a:t>
            </a:r>
            <a:endParaRPr lang="en-US" sz="4000" dirty="0">
              <a:latin typeface="Calibri" panose="020F0502020204030204" pitchFamily="34" charset="0"/>
              <a:cs typeface="Avenir Black"/>
            </a:endParaRPr>
          </a:p>
        </p:txBody>
      </p:sp>
      <p:sp>
        <p:nvSpPr>
          <p:cNvPr id="3" name="Content Placeholder 2"/>
          <p:cNvSpPr>
            <a:spLocks noGrp="1"/>
          </p:cNvSpPr>
          <p:nvPr>
            <p:ph idx="1"/>
          </p:nvPr>
        </p:nvSpPr>
        <p:spPr>
          <a:xfrm>
            <a:off x="359378" y="1538556"/>
            <a:ext cx="8327422" cy="4517187"/>
          </a:xfrm>
        </p:spPr>
        <p:txBody>
          <a:bodyPr>
            <a:normAutofit/>
          </a:bodyPr>
          <a:lstStyle/>
          <a:p>
            <a:pPr>
              <a:spcBef>
                <a:spcPts val="1200"/>
              </a:spcBef>
              <a:buFont typeface="Arial" panose="020B0604020202020204" pitchFamily="34" charset="0"/>
              <a:buChar char="•"/>
            </a:pPr>
            <a:r>
              <a:rPr lang="en-US" sz="2200" dirty="0">
                <a:latin typeface="Calibri" panose="020F0502020204030204" pitchFamily="34" charset="0"/>
                <a:cs typeface="Avenir Book"/>
              </a:rPr>
              <a:t>Schedule of remittance from the State is </a:t>
            </a:r>
            <a:r>
              <a:rPr lang="en-US" sz="2200" dirty="0" smtClean="0">
                <a:latin typeface="Calibri" panose="020F0502020204030204" pitchFamily="34" charset="0"/>
                <a:cs typeface="Avenir Book"/>
              </a:rPr>
              <a:t>two </a:t>
            </a:r>
            <a:r>
              <a:rPr lang="en-US" sz="2200" dirty="0">
                <a:latin typeface="Calibri" panose="020F0502020204030204" pitchFamily="34" charset="0"/>
                <a:cs typeface="Avenir Book"/>
              </a:rPr>
              <a:t>months of “</a:t>
            </a:r>
            <a:r>
              <a:rPr lang="en-US" sz="2200" dirty="0" smtClean="0">
                <a:latin typeface="Calibri" panose="020F0502020204030204" pitchFamily="34" charset="0"/>
                <a:cs typeface="Avenir Book"/>
              </a:rPr>
              <a:t>advances”, </a:t>
            </a:r>
            <a:r>
              <a:rPr lang="en-US" sz="2200" dirty="0">
                <a:latin typeface="Calibri" panose="020F0502020204030204" pitchFamily="34" charset="0"/>
                <a:cs typeface="Avenir Book"/>
              </a:rPr>
              <a:t>followed by one month “clean-up” (to true up to actual sales tax receipts</a:t>
            </a:r>
            <a:r>
              <a:rPr lang="en-US" sz="2200" dirty="0" smtClean="0">
                <a:latin typeface="Calibri" panose="020F0502020204030204" pitchFamily="34" charset="0"/>
                <a:cs typeface="Avenir Book"/>
              </a:rPr>
              <a:t>)</a:t>
            </a:r>
          </a:p>
          <a:p>
            <a:pPr>
              <a:spcBef>
                <a:spcPts val="1200"/>
              </a:spcBef>
              <a:buFont typeface="Arial" panose="020B0604020202020204" pitchFamily="34" charset="0"/>
              <a:buChar char="•"/>
            </a:pPr>
            <a:r>
              <a:rPr lang="en-US" sz="2200" dirty="0" smtClean="0">
                <a:latin typeface="Calibri" panose="020F0502020204030204" pitchFamily="34" charset="0"/>
                <a:cs typeface="Avenir Book"/>
              </a:rPr>
              <a:t>FY </a:t>
            </a:r>
            <a:r>
              <a:rPr lang="en-US" sz="2200" dirty="0">
                <a:latin typeface="Calibri" panose="020F0502020204030204" pitchFamily="34" charset="0"/>
                <a:cs typeface="Avenir Book"/>
              </a:rPr>
              <a:t>2018-19 </a:t>
            </a:r>
            <a:r>
              <a:rPr lang="en-US" sz="2200" dirty="0" smtClean="0">
                <a:latin typeface="Calibri" panose="020F0502020204030204" pitchFamily="34" charset="0"/>
                <a:cs typeface="Avenir Book"/>
              </a:rPr>
              <a:t>(April 1 – June 30) Schedule</a:t>
            </a:r>
            <a:endParaRPr lang="en-US" sz="2200" dirty="0">
              <a:latin typeface="Calibri" panose="020F0502020204030204" pitchFamily="34" charset="0"/>
              <a:cs typeface="Avenir Book"/>
            </a:endParaRPr>
          </a:p>
          <a:p>
            <a:pPr lvl="2">
              <a:spcBef>
                <a:spcPts val="1200"/>
              </a:spcBef>
              <a:buFont typeface="Wingdings" panose="05000000000000000000" pitchFamily="2" charset="2"/>
              <a:buChar char="§"/>
            </a:pPr>
            <a:r>
              <a:rPr lang="en-US" sz="2200" dirty="0">
                <a:latin typeface="Calibri" panose="020F0502020204030204" pitchFamily="34" charset="0"/>
                <a:cs typeface="Avenir Book"/>
              </a:rPr>
              <a:t>1st Advance: June 2019</a:t>
            </a:r>
          </a:p>
          <a:p>
            <a:pPr lvl="2">
              <a:spcBef>
                <a:spcPts val="1200"/>
              </a:spcBef>
              <a:buFont typeface="Wingdings" panose="05000000000000000000" pitchFamily="2" charset="2"/>
              <a:buChar char="§"/>
            </a:pPr>
            <a:r>
              <a:rPr lang="en-US" sz="2200" dirty="0">
                <a:latin typeface="Calibri" panose="020F0502020204030204" pitchFamily="34" charset="0"/>
                <a:cs typeface="Avenir Book"/>
              </a:rPr>
              <a:t>2nd Advance: July 2019 (accrued to 2018-19)</a:t>
            </a:r>
          </a:p>
          <a:p>
            <a:pPr lvl="2">
              <a:spcBef>
                <a:spcPts val="1200"/>
              </a:spcBef>
              <a:buFont typeface="Wingdings" panose="05000000000000000000" pitchFamily="2" charset="2"/>
              <a:buChar char="§"/>
            </a:pPr>
            <a:r>
              <a:rPr lang="en-US" sz="2200" dirty="0">
                <a:latin typeface="Calibri" panose="020F0502020204030204" pitchFamily="34" charset="0"/>
                <a:cs typeface="Avenir Book"/>
              </a:rPr>
              <a:t>Clean-Up: August 2019 (accrued to 2018-19</a:t>
            </a:r>
            <a:r>
              <a:rPr lang="en-US" sz="2200" dirty="0" smtClean="0">
                <a:latin typeface="Calibri" panose="020F0502020204030204" pitchFamily="34" charset="0"/>
                <a:cs typeface="Avenir Book"/>
              </a:rPr>
              <a:t>)</a:t>
            </a:r>
          </a:p>
          <a:p>
            <a:pPr>
              <a:spcBef>
                <a:spcPts val="1200"/>
              </a:spcBef>
              <a:buFont typeface="Arial" panose="020B0604020202020204" pitchFamily="34" charset="0"/>
              <a:buChar char="•"/>
            </a:pPr>
            <a:r>
              <a:rPr lang="en-US" sz="2200" dirty="0" smtClean="0">
                <a:latin typeface="Calibri" panose="020F0502020204030204" pitchFamily="34" charset="0"/>
                <a:cs typeface="Avenir Book"/>
              </a:rPr>
              <a:t>3-month cycle repeats every quarter</a:t>
            </a:r>
          </a:p>
        </p:txBody>
      </p:sp>
      <p:sp>
        <p:nvSpPr>
          <p:cNvPr id="4" name="Slide Number Placeholder 2"/>
          <p:cNvSpPr txBox="1">
            <a:spLocks/>
          </p:cNvSpPr>
          <p:nvPr/>
        </p:nvSpPr>
        <p:spPr>
          <a:xfrm>
            <a:off x="7010400" y="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t>Slide </a:t>
            </a:r>
            <a:fld id="{E84AD047-A750-4502-A2C1-981712CCB2B3}" type="slidenum">
              <a:rPr lang="en-US" sz="1200" smtClean="0"/>
              <a:pPr algn="r">
                <a:defRPr/>
              </a:pPr>
              <a:t>9</a:t>
            </a:fld>
            <a:endParaRPr lang="en-US" sz="1200" dirty="0"/>
          </a:p>
        </p:txBody>
      </p:sp>
    </p:spTree>
    <p:extLst>
      <p:ext uri="{BB962C8B-B14F-4D97-AF65-F5344CB8AC3E}">
        <p14:creationId xmlns:p14="http://schemas.microsoft.com/office/powerpoint/2010/main" val="965722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1029</TotalTime>
  <Words>2090</Words>
  <Application>Microsoft Office PowerPoint</Application>
  <PresentationFormat>On-screen Show (4:3)</PresentationFormat>
  <Paragraphs>549</Paragraphs>
  <Slides>45</Slides>
  <Notes>16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City of Glendale Budget Study Session #3</vt:lpstr>
      <vt:lpstr>Agenda</vt:lpstr>
      <vt:lpstr>Agenda</vt:lpstr>
      <vt:lpstr>Follow-up Items </vt:lpstr>
      <vt:lpstr>Follow-up Items</vt:lpstr>
      <vt:lpstr>Follow-up Items </vt:lpstr>
      <vt:lpstr>Measure S Discussion</vt:lpstr>
      <vt:lpstr>Measure S Discussion Background</vt:lpstr>
      <vt:lpstr>Measure S Discussion Remittance Schedule</vt:lpstr>
      <vt:lpstr>Menu of Options</vt:lpstr>
      <vt:lpstr>Housing</vt:lpstr>
      <vt:lpstr>Housing  </vt:lpstr>
      <vt:lpstr>Housing Affordable Housing Development (1 of 3) </vt:lpstr>
      <vt:lpstr>Housing Affordable Housing Development (2 of 3) </vt:lpstr>
      <vt:lpstr>Housing Affordable Housing Development (3 of 3) </vt:lpstr>
      <vt:lpstr>Housing Rental Rights Program </vt:lpstr>
      <vt:lpstr>Housing Monthly Housing Subsidy Program (1 of 3) </vt:lpstr>
      <vt:lpstr>Housing Monthly Housing Subsidy Program (2 of 3) </vt:lpstr>
      <vt:lpstr>Housing Monthly Housing Subsidy Program (3 of 3) </vt:lpstr>
      <vt:lpstr>Housing First Time Home Buyer Program (FTHB) </vt:lpstr>
      <vt:lpstr>Infrastructure</vt:lpstr>
      <vt:lpstr>Infrastructure Projects (1 of 2)</vt:lpstr>
      <vt:lpstr>Infrastructure Projects (1 of 2)</vt:lpstr>
      <vt:lpstr>Recreation</vt:lpstr>
      <vt:lpstr>Recreation</vt:lpstr>
      <vt:lpstr>Recreation Aquatics Program Expansion (1 of 4) </vt:lpstr>
      <vt:lpstr>Recreation Aquatics Program Expansion (2 of 4) </vt:lpstr>
      <vt:lpstr>Recreation Aquatics Program Expansion (3 of 4) </vt:lpstr>
      <vt:lpstr>Recreation Aquatics Program Expansion (4 of 4) </vt:lpstr>
      <vt:lpstr> Recreation Site A Development (1 of 5)  </vt:lpstr>
      <vt:lpstr> Recreation Site A Development (2 of 5)  </vt:lpstr>
      <vt:lpstr> Recreation Site A Development (3 of 5)  </vt:lpstr>
      <vt:lpstr>Recreation Site A Development (4 of 5) </vt:lpstr>
      <vt:lpstr>Recreation Site A Development (5 of 5) </vt:lpstr>
      <vt:lpstr>Holiday Programming</vt:lpstr>
      <vt:lpstr>Holiday Programming  </vt:lpstr>
      <vt:lpstr>Holiday Programming Ice Rink (1 of 2) </vt:lpstr>
      <vt:lpstr>Holiday Programming Ice Rink (2 of 2) </vt:lpstr>
      <vt:lpstr>Holiday Programming Trolley </vt:lpstr>
      <vt:lpstr>Other Options</vt:lpstr>
      <vt:lpstr>Other Options  </vt:lpstr>
      <vt:lpstr> Menu of Options Recap  </vt:lpstr>
      <vt:lpstr>FY 2019-20 Budget Adoption Calendar</vt:lpstr>
      <vt:lpstr>PowerPoint Presentation</vt:lpstr>
      <vt:lpstr>PowerPoint Presentation</vt:lpstr>
    </vt:vector>
  </TitlesOfParts>
  <Company>City of Glendale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COG Graphics</dc:creator>
  <cp:lastModifiedBy>Karamyan, Mari</cp:lastModifiedBy>
  <cp:revision>116</cp:revision>
  <cp:lastPrinted>2019-05-09T22:01:53Z</cp:lastPrinted>
  <dcterms:created xsi:type="dcterms:W3CDTF">2018-10-23T22:31:33Z</dcterms:created>
  <dcterms:modified xsi:type="dcterms:W3CDTF">2019-05-14T20:57:05Z</dcterms:modified>
</cp:coreProperties>
</file>