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52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61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75.xml" ContentType="application/vnd.openxmlformats-officedocument.themeOverride+xml"/>
  <Override PartName="/ppt/notesSlides/notesSlide68.xml" ContentType="application/vnd.openxmlformats-officedocument.presentationml.notesSlide+xml"/>
  <Override PartName="/ppt/theme/themeOverride76.xml" ContentType="application/vnd.openxmlformats-officedocument.themeOverride+xml"/>
  <Override PartName="/ppt/notesSlides/notesSlide69.xml" ContentType="application/vnd.openxmlformats-officedocument.presentationml.notesSlide+xml"/>
  <Override PartName="/ppt/theme/themeOverride77.xml" ContentType="application/vnd.openxmlformats-officedocument.themeOverride+xml"/>
  <Override PartName="/ppt/notesSlides/notesSlide70.xml" ContentType="application/vnd.openxmlformats-officedocument.presentationml.notesSlide+xml"/>
  <Override PartName="/ppt/theme/themeOverride78.xml" ContentType="application/vnd.openxmlformats-officedocument.themeOverride+xml"/>
  <Override PartName="/ppt/notesSlides/notesSlide71.xml" ContentType="application/vnd.openxmlformats-officedocument.presentationml.notesSlide+xml"/>
  <Override PartName="/ppt/theme/themeOverride79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80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83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84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85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86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87.xml" ContentType="application/vnd.openxmlformats-officedocument.themeOverride+xml"/>
  <Override PartName="/ppt/notesSlides/notesSlide79.xml" ContentType="application/vnd.openxmlformats-officedocument.presentationml.notesSlide+xml"/>
  <Override PartName="/ppt/theme/themeOverride88.xml" ContentType="application/vnd.openxmlformats-officedocument.themeOverride+xml"/>
  <Override PartName="/ppt/notesSlides/notesSlide80.xml" ContentType="application/vnd.openxmlformats-officedocument.presentationml.notesSlide+xml"/>
  <Override PartName="/ppt/theme/themeOverride89.xml" ContentType="application/vnd.openxmlformats-officedocument.themeOverride+xml"/>
  <Override PartName="/ppt/notesSlides/notesSlide81.xml" ContentType="application/vnd.openxmlformats-officedocument.presentationml.notesSlide+xml"/>
  <Override PartName="/ppt/theme/themeOverride90.xml" ContentType="application/vnd.openxmlformats-officedocument.themeOverride+xml"/>
  <Override PartName="/ppt/notesSlides/notesSlide82.xml" ContentType="application/vnd.openxmlformats-officedocument.presentationml.notesSlide+xml"/>
  <Override PartName="/ppt/theme/themeOverride91.xml" ContentType="application/vnd.openxmlformats-officedocument.themeOverride+xml"/>
  <Override PartName="/ppt/notesSlides/notesSlide83.xml" ContentType="application/vnd.openxmlformats-officedocument.presentationml.notesSlide+xml"/>
  <Override PartName="/ppt/theme/themeOverride92.xml" ContentType="application/vnd.openxmlformats-officedocument.themeOverride+xml"/>
  <Override PartName="/ppt/notesSlides/notesSlide84.xml" ContentType="application/vnd.openxmlformats-officedocument.presentationml.notesSlide+xml"/>
  <Override PartName="/ppt/theme/themeOverride93.xml" ContentType="application/vnd.openxmlformats-officedocument.themeOverride+xml"/>
  <Override PartName="/ppt/notesSlides/notesSlide85.xml" ContentType="application/vnd.openxmlformats-officedocument.presentationml.notesSlide+xml"/>
  <Override PartName="/ppt/theme/themeOverride94.xml" ContentType="application/vnd.openxmlformats-officedocument.themeOverride+xml"/>
  <Override PartName="/ppt/notesSlides/notesSlide86.xml" ContentType="application/vnd.openxmlformats-officedocument.presentationml.notesSl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notesSlides/notesSlide87.xml" ContentType="application/vnd.openxmlformats-officedocument.presentationml.notesSlide+xml"/>
  <Override PartName="/ppt/theme/themeOverride97.xml" ContentType="application/vnd.openxmlformats-officedocument.themeOverride+xml"/>
  <Override PartName="/ppt/notesSlides/notesSlide88.xml" ContentType="application/vnd.openxmlformats-officedocument.presentationml.notesSlide+xml"/>
  <Override PartName="/ppt/theme/themeOverride98.xml" ContentType="application/vnd.openxmlformats-officedocument.themeOverride+xml"/>
  <Override PartName="/ppt/notesSlides/notesSlide89.xml" ContentType="application/vnd.openxmlformats-officedocument.presentationml.notesSlide+xml"/>
  <Override PartName="/ppt/theme/themeOverride99.xml" ContentType="application/vnd.openxmlformats-officedocument.themeOverride+xml"/>
  <Override PartName="/ppt/notesSlides/notesSlide90.xml" ContentType="application/vnd.openxmlformats-officedocument.presentationml.notesSlide+xml"/>
  <Override PartName="/ppt/theme/themeOverride100.xml" ContentType="application/vnd.openxmlformats-officedocument.themeOverride+xml"/>
  <Override PartName="/ppt/notesSlides/notesSlide91.xml" ContentType="application/vnd.openxmlformats-officedocument.presentationml.notesSlide+xml"/>
  <Override PartName="/ppt/theme/themeOverride101.xml" ContentType="application/vnd.openxmlformats-officedocument.themeOverride+xml"/>
  <Override PartName="/ppt/notesSlides/notesSlide92.xml" ContentType="application/vnd.openxmlformats-officedocument.presentationml.notesSlide+xml"/>
  <Override PartName="/ppt/theme/themeOverride102.xml" ContentType="application/vnd.openxmlformats-officedocument.themeOverride+xml"/>
  <Override PartName="/ppt/notesSlides/notesSlide93.xml" ContentType="application/vnd.openxmlformats-officedocument.presentationml.notesSlide+xml"/>
  <Override PartName="/ppt/theme/themeOverride103.xml" ContentType="application/vnd.openxmlformats-officedocument.themeOverride+xml"/>
  <Override PartName="/ppt/notesSlides/notesSlide94.xml" ContentType="application/vnd.openxmlformats-officedocument.presentationml.notesSlide+xml"/>
  <Override PartName="/ppt/theme/themeOverride104.xml" ContentType="application/vnd.openxmlformats-officedocument.themeOverride+xml"/>
  <Override PartName="/ppt/notesSlides/notesSlide95.xml" ContentType="application/vnd.openxmlformats-officedocument.presentationml.notesSlide+xml"/>
  <Override PartName="/ppt/theme/themeOverride105.xml" ContentType="application/vnd.openxmlformats-officedocument.themeOverride+xml"/>
  <Override PartName="/ppt/notesSlides/notesSlide96.xml" ContentType="application/vnd.openxmlformats-officedocument.presentationml.notesSlide+xml"/>
  <Override PartName="/ppt/theme/themeOverride106.xml" ContentType="application/vnd.openxmlformats-officedocument.themeOverride+xml"/>
  <Override PartName="/ppt/notesSlides/notesSlide97.xml" ContentType="application/vnd.openxmlformats-officedocument.presentationml.notesSlide+xml"/>
  <Override PartName="/ppt/theme/themeOverride107.xml" ContentType="application/vnd.openxmlformats-officedocument.themeOverride+xml"/>
  <Override PartName="/ppt/notesSlides/notesSlide98.xml" ContentType="application/vnd.openxmlformats-officedocument.presentationml.notesSl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notesSlides/notesSlide99.xml" ContentType="application/vnd.openxmlformats-officedocument.presentationml.notesSlide+xml"/>
  <Override PartName="/ppt/theme/themeOverride110.xml" ContentType="application/vnd.openxmlformats-officedocument.themeOverride+xml"/>
  <Override PartName="/ppt/notesSlides/notesSlide100.xml" ContentType="application/vnd.openxmlformats-officedocument.presentationml.notesSlide+xml"/>
  <Override PartName="/ppt/theme/themeOverride111.xml" ContentType="application/vnd.openxmlformats-officedocument.themeOverride+xml"/>
  <Override PartName="/ppt/notesSlides/notesSlide101.xml" ContentType="application/vnd.openxmlformats-officedocument.presentationml.notesSlide+xml"/>
  <Override PartName="/ppt/theme/themeOverride112.xml" ContentType="application/vnd.openxmlformats-officedocument.themeOverride+xml"/>
  <Override PartName="/ppt/notesSlides/notesSlide102.xml" ContentType="application/vnd.openxmlformats-officedocument.presentationml.notesSlide+xml"/>
  <Override PartName="/ppt/theme/themeOverride113.xml" ContentType="application/vnd.openxmlformats-officedocument.themeOverride+xml"/>
  <Override PartName="/ppt/theme/themeOverride114.xml" ContentType="application/vnd.openxmlformats-officedocument.themeOverride+xml"/>
  <Override PartName="/ppt/theme/themeOverride115.xml" ContentType="application/vnd.openxmlformats-officedocument.themeOverride+xml"/>
  <Override PartName="/ppt/notesSlides/notesSlide103.xml" ContentType="application/vnd.openxmlformats-officedocument.presentationml.notesSlide+xml"/>
  <Override PartName="/ppt/theme/themeOverride116.xml" ContentType="application/vnd.openxmlformats-officedocument.themeOverr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  <p:sldMasterId id="2147483694" r:id="rId2"/>
    <p:sldMasterId id="2147483718" r:id="rId3"/>
    <p:sldMasterId id="2147483736" r:id="rId4"/>
  </p:sldMasterIdLst>
  <p:notesMasterIdLst>
    <p:notesMasterId r:id="rId122"/>
  </p:notesMasterIdLst>
  <p:handoutMasterIdLst>
    <p:handoutMasterId r:id="rId123"/>
  </p:handoutMasterIdLst>
  <p:sldIdLst>
    <p:sldId id="477" r:id="rId5"/>
    <p:sldId id="553" r:id="rId6"/>
    <p:sldId id="440" r:id="rId7"/>
    <p:sldId id="441" r:id="rId8"/>
    <p:sldId id="442" r:id="rId9"/>
    <p:sldId id="443" r:id="rId10"/>
    <p:sldId id="444" r:id="rId11"/>
    <p:sldId id="555" r:id="rId12"/>
    <p:sldId id="55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14" r:id="rId25"/>
    <p:sldId id="328" r:id="rId26"/>
    <p:sldId id="559" r:id="rId27"/>
    <p:sldId id="327" r:id="rId28"/>
    <p:sldId id="560" r:id="rId29"/>
    <p:sldId id="265" r:id="rId30"/>
    <p:sldId id="561" r:id="rId31"/>
    <p:sldId id="268" r:id="rId32"/>
    <p:sldId id="562" r:id="rId33"/>
    <p:sldId id="271" r:id="rId34"/>
    <p:sldId id="565" r:id="rId35"/>
    <p:sldId id="566" r:id="rId36"/>
    <p:sldId id="277" r:id="rId37"/>
    <p:sldId id="597" r:id="rId38"/>
    <p:sldId id="598" r:id="rId39"/>
    <p:sldId id="362" r:id="rId40"/>
    <p:sldId id="569" r:id="rId41"/>
    <p:sldId id="570" r:id="rId42"/>
    <p:sldId id="365" r:id="rId43"/>
    <p:sldId id="366" r:id="rId44"/>
    <p:sldId id="367" r:id="rId45"/>
    <p:sldId id="368" r:id="rId46"/>
    <p:sldId id="567" r:id="rId47"/>
    <p:sldId id="568" r:id="rId48"/>
    <p:sldId id="371" r:id="rId49"/>
    <p:sldId id="372" r:id="rId50"/>
    <p:sldId id="646" r:id="rId51"/>
    <p:sldId id="643" r:id="rId52"/>
    <p:sldId id="644" r:id="rId53"/>
    <p:sldId id="645" r:id="rId54"/>
    <p:sldId id="387" r:id="rId55"/>
    <p:sldId id="388" r:id="rId56"/>
    <p:sldId id="374" r:id="rId57"/>
    <p:sldId id="375" r:id="rId58"/>
    <p:sldId id="377" r:id="rId59"/>
    <p:sldId id="378" r:id="rId60"/>
    <p:sldId id="648" r:id="rId61"/>
    <p:sldId id="380" r:id="rId62"/>
    <p:sldId id="381" r:id="rId63"/>
    <p:sldId id="382" r:id="rId64"/>
    <p:sldId id="383" r:id="rId65"/>
    <p:sldId id="384" r:id="rId66"/>
    <p:sldId id="385" r:id="rId67"/>
    <p:sldId id="632" r:id="rId68"/>
    <p:sldId id="599" r:id="rId69"/>
    <p:sldId id="601" r:id="rId70"/>
    <p:sldId id="602" r:id="rId71"/>
    <p:sldId id="603" r:id="rId72"/>
    <p:sldId id="604" r:id="rId73"/>
    <p:sldId id="605" r:id="rId74"/>
    <p:sldId id="606" r:id="rId75"/>
    <p:sldId id="607" r:id="rId76"/>
    <p:sldId id="608" r:id="rId77"/>
    <p:sldId id="609" r:id="rId78"/>
    <p:sldId id="610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42" r:id="rId92"/>
    <p:sldId id="623" r:id="rId93"/>
    <p:sldId id="624" r:id="rId94"/>
    <p:sldId id="647" r:id="rId95"/>
    <p:sldId id="649" r:id="rId96"/>
    <p:sldId id="571" r:id="rId97"/>
    <p:sldId id="572" r:id="rId98"/>
    <p:sldId id="573" r:id="rId99"/>
    <p:sldId id="574" r:id="rId100"/>
    <p:sldId id="575" r:id="rId101"/>
    <p:sldId id="580" r:id="rId102"/>
    <p:sldId id="581" r:id="rId103"/>
    <p:sldId id="583" r:id="rId104"/>
    <p:sldId id="584" r:id="rId105"/>
    <p:sldId id="585" r:id="rId106"/>
    <p:sldId id="633" r:id="rId107"/>
    <p:sldId id="587" r:id="rId108"/>
    <p:sldId id="588" r:id="rId109"/>
    <p:sldId id="626" r:id="rId110"/>
    <p:sldId id="625" r:id="rId111"/>
    <p:sldId id="589" r:id="rId112"/>
    <p:sldId id="590" r:id="rId113"/>
    <p:sldId id="591" r:id="rId114"/>
    <p:sldId id="592" r:id="rId115"/>
    <p:sldId id="627" r:id="rId116"/>
    <p:sldId id="594" r:id="rId117"/>
    <p:sldId id="595" r:id="rId118"/>
    <p:sldId id="554" r:id="rId119"/>
    <p:sldId id="461" r:id="rId120"/>
    <p:sldId id="630" r:id="rId1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mdjian, Nayiri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1"/>
    <a:srgbClr val="FFECD1"/>
    <a:srgbClr val="FFEED5"/>
    <a:srgbClr val="FFF3C1"/>
    <a:srgbClr val="FFFFE1"/>
    <a:srgbClr val="FFFFCC"/>
    <a:srgbClr val="F8F8F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681" autoAdjust="0"/>
    <p:restoredTop sz="93486" autoAdjust="0"/>
  </p:normalViewPr>
  <p:slideViewPr>
    <p:cSldViewPr>
      <p:cViewPr>
        <p:scale>
          <a:sx n="100" d="100"/>
          <a:sy n="100" d="100"/>
        </p:scale>
        <p:origin x="-192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24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128" Type="http://schemas.openxmlformats.org/officeDocument/2006/relationships/tableStyles" Target="tableStyle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2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smtClean="0"/>
              <a:t>FY 2019-20 Study Session #2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A434FA58-DE81-488B-AF5E-5F199822D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644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smtClean="0"/>
              <a:t>FY 2019-20 Study Session #2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6FECE4F1-0687-479A-9437-F29F4436F3DA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EC534F35-917D-4471-836C-A9F805021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49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4F35-917D-4471-836C-A9F8050215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4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1F723656-A47A-427B-87BF-2D6F5656A4FF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60CD3-B88C-4E1F-AF27-B6B2E14EFE9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60CD3-B88C-4E1F-AF27-B6B2E14EFE9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60CD3-B88C-4E1F-AF27-B6B2E14EFE9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418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86FA26-CB7D-43BC-BD76-3DD306BFEE50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E8565B-0110-46D1-A3D5-7A6C0849F9DF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DDA121DE-5707-403F-B20B-8806126B9D0E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443044C4-6A6A-48C8-AB81-05F58239FDAB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73EA44C-D8D5-472A-86D0-3DE8C4031A6B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67FCFE5-779E-4F04-8658-B89DA3C1FD07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7C6E855-7D67-442A-BBAE-FB7BCB552408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A8EC2B33-C52E-4929-AA2F-31D1F2E70D59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8489329-2521-4913-89F9-797310D4A5A9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2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5F0EF4E-518B-46E4-9A1C-1B78704BA078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5F0EF4E-518B-46E4-9A1C-1B78704BA078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5F0EF4E-518B-46E4-9A1C-1B78704BA078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E80F917F-6938-492F-9D68-46CD9A806247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FA232D8E-DD4B-4703-8C5E-854051E9F604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4CC7199-28E0-41B1-A4EA-3F5C6B18E848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F4C2742-FAA9-449B-AE4D-290487E45307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F035183-2EE7-48A3-910B-9DB77DA886FB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9574F9D-2C2F-4834-91DD-93368AC09F70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85E99D4-4C3C-4FD0-81FF-B3EA13C5AD1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585E99D4-4C3C-4FD0-81FF-B3EA13C5AD1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B85A2-D593-4230-AFA4-2462CDD858F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B85A2-D593-4230-AFA4-2462CDD858F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B85A2-D593-4230-AFA4-2462CDD858F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F4C2742-FAA9-449B-AE4D-290487E45307}" type="slidenum">
              <a:rPr lang="en-US" altLang="en-US" smtClean="0">
                <a:solidFill>
                  <a:prstClr val="black"/>
                </a:solidFill>
              </a:rPr>
              <a:pPr/>
              <a:t>51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2E63787D-AE2F-40EF-B8FA-670938BD66B1}" type="slidenum">
              <a:rPr lang="en-US" altLang="en-US" smtClean="0">
                <a:solidFill>
                  <a:prstClr val="black"/>
                </a:solidFill>
              </a:rPr>
              <a:pPr/>
              <a:t>53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54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0F850F51-D1E7-44B7-8B0A-805AE5083E18}" type="slidenum">
              <a:rPr lang="en-US" altLang="en-US" smtClean="0">
                <a:solidFill>
                  <a:prstClr val="black"/>
                </a:solidFill>
              </a:rPr>
              <a:pPr/>
              <a:t>55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56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57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BF86211E-3CB1-4018-9995-650A39D698C4}" type="slidenum">
              <a:rPr lang="en-US" altLang="en-US" smtClean="0">
                <a:solidFill>
                  <a:prstClr val="black"/>
                </a:solidFill>
              </a:rPr>
              <a:pPr/>
              <a:t>58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59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60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B0770D-8F95-42BE-A639-0CD56B9960DC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A1EB136-DD53-4293-BA2A-9B30F98328D7}" type="slidenum">
              <a:rPr lang="en-US" altLang="en-US" smtClean="0">
                <a:solidFill>
                  <a:prstClr val="black"/>
                </a:solidFill>
              </a:rPr>
              <a:pPr/>
              <a:t>61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62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63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00" indent="-286116">
              <a:defRPr>
                <a:solidFill>
                  <a:srgbClr val="FFFF00"/>
                </a:solidFill>
                <a:latin typeface="Arial" charset="0"/>
              </a:defRPr>
            </a:lvl2pPr>
            <a:lvl3pPr marL="1144463" indent="-228892">
              <a:defRPr>
                <a:solidFill>
                  <a:srgbClr val="FFFF00"/>
                </a:solidFill>
                <a:latin typeface="Arial" charset="0"/>
              </a:defRPr>
            </a:lvl3pPr>
            <a:lvl4pPr marL="1602249" indent="-228892">
              <a:defRPr>
                <a:solidFill>
                  <a:srgbClr val="FFFF00"/>
                </a:solidFill>
                <a:latin typeface="Arial" charset="0"/>
              </a:defRPr>
            </a:lvl4pPr>
            <a:lvl5pPr marL="2060033" indent="-228892">
              <a:defRPr>
                <a:solidFill>
                  <a:srgbClr val="FFFF00"/>
                </a:solidFill>
                <a:latin typeface="Arial" charset="0"/>
              </a:defRPr>
            </a:lvl5pPr>
            <a:lvl6pPr marL="2517819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604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390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175" indent="-22889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C0E64245-E1CD-4E39-A3BA-D2AB29F1D73B}" type="slidenum">
              <a:rPr lang="en-US" altLang="en-US" smtClean="0">
                <a:solidFill>
                  <a:schemeClr val="tx1"/>
                </a:solidFill>
              </a:rPr>
              <a:pPr/>
              <a:t>64</a:t>
            </a:fld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2084A8-4A64-403D-8C75-B07E1CFF0F8B}" type="slidenum">
              <a:rPr lang="en-US" altLang="en-US" b="0" smtClean="0">
                <a:solidFill>
                  <a:srgbClr val="000000"/>
                </a:solidFill>
              </a:rPr>
              <a:pPr/>
              <a:t>65</a:t>
            </a:fld>
            <a:endParaRPr lang="en-US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2462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2084A8-4A64-403D-8C75-B07E1CFF0F8B}" type="slidenum">
              <a:rPr lang="en-US" altLang="en-US" b="0" smtClean="0">
                <a:solidFill>
                  <a:srgbClr val="000000"/>
                </a:solidFill>
              </a:rPr>
              <a:pPr/>
              <a:t>72</a:t>
            </a:fld>
            <a:endParaRPr lang="en-US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2462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99B8E-70C3-47DE-BA2E-D21D8C02A319}" type="slidenum">
              <a:rPr lang="en-US" b="0" smtClean="0">
                <a:solidFill>
                  <a:prstClr val="black"/>
                </a:solidFill>
              </a:rPr>
              <a:pPr/>
              <a:t>73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99B8E-70C3-47DE-BA2E-D21D8C02A319}" type="slidenum">
              <a:rPr lang="en-US" b="0" smtClean="0">
                <a:solidFill>
                  <a:prstClr val="black"/>
                </a:solidFill>
              </a:rPr>
              <a:pPr/>
              <a:t>74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99B8E-70C3-47DE-BA2E-D21D8C02A319}" type="slidenum">
              <a:rPr lang="en-US" b="0" smtClean="0">
                <a:solidFill>
                  <a:prstClr val="black"/>
                </a:solidFill>
              </a:rPr>
              <a:pPr/>
              <a:t>75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99B8E-70C3-47DE-BA2E-D21D8C02A319}" type="slidenum">
              <a:rPr lang="en-US" b="0" smtClean="0">
                <a:solidFill>
                  <a:prstClr val="black"/>
                </a:solidFill>
              </a:rPr>
              <a:pPr/>
              <a:t>76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825" indent="-286088">
              <a:defRPr>
                <a:solidFill>
                  <a:srgbClr val="FFFF00"/>
                </a:solidFill>
                <a:latin typeface="Arial" charset="0"/>
              </a:defRPr>
            </a:lvl2pPr>
            <a:lvl3pPr marL="1144348" indent="-228869">
              <a:defRPr>
                <a:solidFill>
                  <a:srgbClr val="FFFF00"/>
                </a:solidFill>
                <a:latin typeface="Arial" charset="0"/>
              </a:defRPr>
            </a:lvl3pPr>
            <a:lvl4pPr marL="1602088" indent="-228869">
              <a:defRPr>
                <a:solidFill>
                  <a:srgbClr val="FFFF00"/>
                </a:solidFill>
                <a:latin typeface="Arial" charset="0"/>
              </a:defRPr>
            </a:lvl4pPr>
            <a:lvl5pPr marL="2059827" indent="-228869">
              <a:defRPr>
                <a:solidFill>
                  <a:srgbClr val="FFFF00"/>
                </a:solidFill>
                <a:latin typeface="Arial" charset="0"/>
              </a:defRPr>
            </a:lvl5pPr>
            <a:lvl6pPr marL="251756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30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04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078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7DB50099-76F4-44E1-B743-3D5DED4CEDFA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D899B8E-70C3-47DE-BA2E-D21D8C02A319}" type="slidenum">
              <a:rPr lang="en-US" b="0" smtClean="0">
                <a:solidFill>
                  <a:prstClr val="black"/>
                </a:solidFill>
              </a:rPr>
              <a:pPr/>
              <a:t>77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0637" indent="-284860">
              <a:defRPr b="1">
                <a:solidFill>
                  <a:schemeClr val="tx1"/>
                </a:solidFill>
                <a:latin typeface="Arial" charset="0"/>
              </a:defRPr>
            </a:lvl2pPr>
            <a:lvl3pPr marL="1139442" indent="-227888">
              <a:defRPr b="1">
                <a:solidFill>
                  <a:schemeClr val="tx1"/>
                </a:solidFill>
                <a:latin typeface="Arial" charset="0"/>
              </a:defRPr>
            </a:lvl3pPr>
            <a:lvl4pPr marL="1595218" indent="-227888">
              <a:defRPr b="1">
                <a:solidFill>
                  <a:schemeClr val="tx1"/>
                </a:solidFill>
                <a:latin typeface="Arial" charset="0"/>
              </a:defRPr>
            </a:lvl4pPr>
            <a:lvl5pPr marL="2050995" indent="-227888">
              <a:defRPr b="1">
                <a:solidFill>
                  <a:schemeClr val="tx1"/>
                </a:solidFill>
                <a:latin typeface="Arial" charset="0"/>
              </a:defRPr>
            </a:lvl5pPr>
            <a:lvl6pPr marL="2506772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62548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18325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74101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C561B2-4310-4856-94FC-069552824BDE}" type="slidenum">
              <a:rPr lang="en-US" b="0" smtClean="0">
                <a:solidFill>
                  <a:prstClr val="black"/>
                </a:solidFill>
              </a:rPr>
              <a:pPr/>
              <a:t>78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0637" indent="-284860">
              <a:defRPr b="1">
                <a:solidFill>
                  <a:schemeClr val="tx1"/>
                </a:solidFill>
                <a:latin typeface="Arial" charset="0"/>
              </a:defRPr>
            </a:lvl2pPr>
            <a:lvl3pPr marL="1139442" indent="-227888">
              <a:defRPr b="1">
                <a:solidFill>
                  <a:schemeClr val="tx1"/>
                </a:solidFill>
                <a:latin typeface="Arial" charset="0"/>
              </a:defRPr>
            </a:lvl3pPr>
            <a:lvl4pPr marL="1595218" indent="-227888">
              <a:defRPr b="1">
                <a:solidFill>
                  <a:schemeClr val="tx1"/>
                </a:solidFill>
                <a:latin typeface="Arial" charset="0"/>
              </a:defRPr>
            </a:lvl4pPr>
            <a:lvl5pPr marL="2050995" indent="-227888">
              <a:defRPr b="1">
                <a:solidFill>
                  <a:schemeClr val="tx1"/>
                </a:solidFill>
                <a:latin typeface="Arial" charset="0"/>
              </a:defRPr>
            </a:lvl5pPr>
            <a:lvl6pPr marL="2506772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62548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18325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74101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C561B2-4310-4856-94FC-069552824BDE}" type="slidenum">
              <a:rPr lang="en-US" b="0" smtClean="0">
                <a:solidFill>
                  <a:prstClr val="black"/>
                </a:solidFill>
              </a:rPr>
              <a:pPr/>
              <a:t>79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56C7F95-A505-4BB7-949C-F8F2A1ED36A7}" type="slidenum">
              <a:rPr lang="en-US" altLang="en-US" smtClean="0">
                <a:solidFill>
                  <a:prstClr val="black"/>
                </a:solidFill>
              </a:rPr>
              <a:pPr/>
              <a:t>80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56C7F95-A505-4BB7-949C-F8F2A1ED36A7}" type="slidenum">
              <a:rPr lang="en-US" altLang="en-US" smtClean="0">
                <a:solidFill>
                  <a:prstClr val="black"/>
                </a:solidFill>
              </a:rPr>
              <a:pPr/>
              <a:t>82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56C7F95-A505-4BB7-949C-F8F2A1ED36A7}" type="slidenum">
              <a:rPr lang="en-US" altLang="en-US" smtClean="0">
                <a:solidFill>
                  <a:prstClr val="black"/>
                </a:solidFill>
              </a:rPr>
              <a:pPr/>
              <a:t>83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4FC5D52F-D4B5-4DED-AB79-7C84DC69D724}" type="slidenum">
              <a:rPr lang="en-US" altLang="en-US" smtClean="0">
                <a:solidFill>
                  <a:prstClr val="black"/>
                </a:solidFill>
              </a:rPr>
              <a:pPr/>
              <a:t>84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C2C3F5C-A527-4572-84DD-535AC613E0D1}" type="slidenum">
              <a:rPr lang="en-US" altLang="en-US" smtClean="0">
                <a:solidFill>
                  <a:prstClr val="black"/>
                </a:solidFill>
              </a:rPr>
              <a:pPr/>
              <a:t>85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C2C3F5C-A527-4572-84DD-535AC613E0D1}" type="slidenum">
              <a:rPr lang="en-US" altLang="en-US" smtClean="0">
                <a:solidFill>
                  <a:prstClr val="black"/>
                </a:solidFill>
              </a:rPr>
              <a:pPr/>
              <a:t>86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C2C3F5C-A527-4572-84DD-535AC613E0D1}" type="slidenum">
              <a:rPr lang="en-US" altLang="en-US" smtClean="0">
                <a:solidFill>
                  <a:prstClr val="black"/>
                </a:solidFill>
              </a:rPr>
              <a:pPr/>
              <a:t>87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825" indent="-286088">
              <a:defRPr>
                <a:solidFill>
                  <a:srgbClr val="FFFF00"/>
                </a:solidFill>
                <a:latin typeface="Arial" charset="0"/>
              </a:defRPr>
            </a:lvl2pPr>
            <a:lvl3pPr marL="1144348" indent="-228869">
              <a:defRPr>
                <a:solidFill>
                  <a:srgbClr val="FFFF00"/>
                </a:solidFill>
                <a:latin typeface="Arial" charset="0"/>
              </a:defRPr>
            </a:lvl3pPr>
            <a:lvl4pPr marL="1602088" indent="-228869">
              <a:defRPr>
                <a:solidFill>
                  <a:srgbClr val="FFFF00"/>
                </a:solidFill>
                <a:latin typeface="Arial" charset="0"/>
              </a:defRPr>
            </a:lvl4pPr>
            <a:lvl5pPr marL="2059827" indent="-228869">
              <a:defRPr>
                <a:solidFill>
                  <a:srgbClr val="FFFF00"/>
                </a:solidFill>
                <a:latin typeface="Arial" charset="0"/>
              </a:defRPr>
            </a:lvl5pPr>
            <a:lvl6pPr marL="251756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30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047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0786" indent="-228869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698A305C-71A7-4336-9A44-87B176520F3B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38100" indent="-283885">
              <a:defRPr>
                <a:solidFill>
                  <a:srgbClr val="FFFF00"/>
                </a:solidFill>
                <a:latin typeface="Arial" charset="0"/>
              </a:defRPr>
            </a:lvl2pPr>
            <a:lvl3pPr marL="1135541" indent="-227108">
              <a:defRPr>
                <a:solidFill>
                  <a:srgbClr val="FFFF00"/>
                </a:solidFill>
                <a:latin typeface="Arial" charset="0"/>
              </a:defRPr>
            </a:lvl3pPr>
            <a:lvl4pPr marL="1589756" indent="-227108">
              <a:defRPr>
                <a:solidFill>
                  <a:srgbClr val="FFFF00"/>
                </a:solidFill>
                <a:latin typeface="Arial" charset="0"/>
              </a:defRPr>
            </a:lvl4pPr>
            <a:lvl5pPr marL="2043972" indent="-227108">
              <a:defRPr>
                <a:solidFill>
                  <a:srgbClr val="FFFF00"/>
                </a:solidFill>
                <a:latin typeface="Arial" charset="0"/>
              </a:defRPr>
            </a:lvl5pPr>
            <a:lvl6pPr marL="2498189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52406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06622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60838" indent="-22710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C2C3F5C-A527-4572-84DD-535AC613E0D1}" type="slidenum">
              <a:rPr lang="en-US" altLang="en-US" smtClean="0">
                <a:solidFill>
                  <a:prstClr val="black"/>
                </a:solidFill>
              </a:rPr>
              <a:pPr/>
              <a:t>88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0637" indent="-284860">
              <a:defRPr b="1">
                <a:solidFill>
                  <a:schemeClr val="tx1"/>
                </a:solidFill>
                <a:latin typeface="Arial" charset="0"/>
              </a:defRPr>
            </a:lvl2pPr>
            <a:lvl3pPr marL="1139442" indent="-227888">
              <a:defRPr b="1">
                <a:solidFill>
                  <a:schemeClr val="tx1"/>
                </a:solidFill>
                <a:latin typeface="Arial" charset="0"/>
              </a:defRPr>
            </a:lvl3pPr>
            <a:lvl4pPr marL="1595218" indent="-227888">
              <a:defRPr b="1">
                <a:solidFill>
                  <a:schemeClr val="tx1"/>
                </a:solidFill>
                <a:latin typeface="Arial" charset="0"/>
              </a:defRPr>
            </a:lvl4pPr>
            <a:lvl5pPr marL="2050995" indent="-227888">
              <a:defRPr b="1">
                <a:solidFill>
                  <a:schemeClr val="tx1"/>
                </a:solidFill>
                <a:latin typeface="Arial" charset="0"/>
              </a:defRPr>
            </a:lvl5pPr>
            <a:lvl6pPr marL="2506772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62548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18325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74101" indent="-227888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82D771-6B65-4346-ABC9-B5E267986A07}" type="slidenum">
              <a:rPr lang="en-US" b="0" smtClean="0">
                <a:solidFill>
                  <a:prstClr val="black"/>
                </a:solidFill>
              </a:rPr>
              <a:pPr/>
              <a:t>89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3988" indent="-286150">
              <a:defRPr b="1">
                <a:solidFill>
                  <a:schemeClr val="tx1"/>
                </a:solidFill>
                <a:latin typeface="Arial" charset="0"/>
              </a:defRPr>
            </a:lvl2pPr>
            <a:lvl3pPr marL="1144598" indent="-228919">
              <a:defRPr b="1">
                <a:solidFill>
                  <a:schemeClr val="tx1"/>
                </a:solidFill>
                <a:latin typeface="Arial" charset="0"/>
              </a:defRPr>
            </a:lvl3pPr>
            <a:lvl4pPr marL="1602438" indent="-228919">
              <a:defRPr b="1">
                <a:solidFill>
                  <a:schemeClr val="tx1"/>
                </a:solidFill>
                <a:latin typeface="Arial" charset="0"/>
              </a:defRPr>
            </a:lvl4pPr>
            <a:lvl5pPr marL="2060277" indent="-228919">
              <a:defRPr b="1">
                <a:solidFill>
                  <a:schemeClr val="tx1"/>
                </a:solidFill>
                <a:latin typeface="Arial" charset="0"/>
              </a:defRPr>
            </a:lvl5pPr>
            <a:lvl6pPr marL="2518117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595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33796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91635" indent="-228919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1C275EC-D4A8-4118-A583-8A450CF5D231}" type="slidenum">
              <a:rPr lang="en-US" b="0" smtClean="0">
                <a:solidFill>
                  <a:prstClr val="black"/>
                </a:solidFill>
              </a:rPr>
              <a:pPr/>
              <a:t>90</a:t>
            </a:fld>
            <a:endParaRPr lang="en-US" b="0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91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3924" indent="-286126">
              <a:defRPr>
                <a:solidFill>
                  <a:srgbClr val="FFFF00"/>
                </a:solidFill>
                <a:latin typeface="Arial" charset="0"/>
              </a:defRPr>
            </a:lvl2pPr>
            <a:lvl3pPr marL="1144500" indent="-228900">
              <a:defRPr>
                <a:solidFill>
                  <a:srgbClr val="FFFF00"/>
                </a:solidFill>
                <a:latin typeface="Arial" charset="0"/>
              </a:defRPr>
            </a:lvl3pPr>
            <a:lvl4pPr marL="1602301" indent="-228900">
              <a:defRPr>
                <a:solidFill>
                  <a:srgbClr val="FFFF00"/>
                </a:solidFill>
                <a:latin typeface="Arial" charset="0"/>
              </a:defRPr>
            </a:lvl4pPr>
            <a:lvl5pPr marL="2060102" indent="-228900">
              <a:defRPr>
                <a:solidFill>
                  <a:srgbClr val="FFFF00"/>
                </a:solidFill>
                <a:latin typeface="Arial" charset="0"/>
              </a:defRPr>
            </a:lvl5pPr>
            <a:lvl6pPr marL="25179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57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335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91302" indent="-228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33BDF7B2-436B-4017-8CF6-B3E5B1302741}" type="slidenum">
              <a:rPr lang="en-US" altLang="en-US" smtClean="0">
                <a:solidFill>
                  <a:prstClr val="black"/>
                </a:solidFill>
              </a:rPr>
              <a:pPr/>
              <a:t>92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915997-C961-4FAB-84E0-540C3BA369D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8D1C9-C5D1-406E-923E-2A1D0424A657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8F004-F259-42DA-9DF3-EE9AAEBDAC2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25436-9EBC-4DA4-8DDE-E66CE9A67C5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97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694B5-AF82-44C5-9F2D-91CCC549D9E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00"/>
                </a:solidFill>
                <a:latin typeface="Arial" charset="0"/>
              </a:defRPr>
            </a:lvl1pPr>
            <a:lvl2pPr marL="747167" indent="-287372">
              <a:defRPr>
                <a:solidFill>
                  <a:srgbClr val="FFFF00"/>
                </a:solidFill>
                <a:latin typeface="Arial" charset="0"/>
              </a:defRPr>
            </a:lvl2pPr>
            <a:lvl3pPr marL="1149490" indent="-229897">
              <a:defRPr>
                <a:solidFill>
                  <a:srgbClr val="FFFF00"/>
                </a:solidFill>
                <a:latin typeface="Arial" charset="0"/>
              </a:defRPr>
            </a:lvl3pPr>
            <a:lvl4pPr marL="1609286" indent="-229897">
              <a:defRPr>
                <a:solidFill>
                  <a:srgbClr val="FFFF00"/>
                </a:solidFill>
                <a:latin typeface="Arial" charset="0"/>
              </a:defRPr>
            </a:lvl4pPr>
            <a:lvl5pPr marL="2069082" indent="-229897">
              <a:defRPr>
                <a:solidFill>
                  <a:srgbClr val="FFFF00"/>
                </a:solidFill>
                <a:latin typeface="Arial" charset="0"/>
              </a:defRPr>
            </a:lvl5pPr>
            <a:lvl6pPr marL="2528879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88675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48472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908268" indent="-229897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fld id="{86D1C8A1-7699-42C6-B73B-8BFDB4377B84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2B3AA-CA54-4F23-B5D6-2C4007BD1A9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E2B3AA-CA54-4F23-B5D6-2C4007BD1A94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75DD05-D5FE-457E-AB24-9DDA5DFF82B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FA955F-D27B-425B-98F3-8A4A09E8F5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FA955F-D27B-425B-98F3-8A4A09E8F5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FA955F-D27B-425B-98F3-8A4A09E8F5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80FC03-C292-4618-9E47-EF0B608981A5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2C684E-7C15-4B34-A0FA-FEBA00FE419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80FC03-C292-4618-9E47-EF0B608981A5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53F1D-31A2-4AEE-9BCE-37AAB83AF13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en-US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May 7,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#2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2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9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0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8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5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7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16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0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7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2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69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2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9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4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5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3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9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19200"/>
            <a:ext cx="8229600" cy="1219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235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42291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2291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484563"/>
            <a:ext cx="42291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484563"/>
            <a:ext cx="42291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48600" y="2286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39CD2A2-9EDD-4115-8DF2-5CBC2B1DC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1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610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3357352-67D4-4E5D-96DB-0F23C7D21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3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61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88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7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53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58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25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1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8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79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5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6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7805-8784-4F65-9B5D-D7DFCF0AA5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6958-0617-45C7-94B2-D4554FD31A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DE-1B3B-DB4E-A3CA-FF4EF6D55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679" r:id="rId16"/>
    <p:sldLayoutId id="2147483734" r:id="rId17"/>
    <p:sldLayoutId id="2147483735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D55208-30BA-454F-947D-1BF85FC71F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00.xml"/><Relationship Id="rId4" Type="http://schemas.openxmlformats.org/officeDocument/2006/relationships/image" Target="../media/image3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1.xml"/><Relationship Id="rId4" Type="http://schemas.openxmlformats.org/officeDocument/2006/relationships/image" Target="../media/image3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02.xml"/><Relationship Id="rId4" Type="http://schemas.openxmlformats.org/officeDocument/2006/relationships/image" Target="../media/image3.jp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03.xml"/><Relationship Id="rId4" Type="http://schemas.openxmlformats.org/officeDocument/2006/relationships/image" Target="../media/image3.jp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04.xml"/><Relationship Id="rId4" Type="http://schemas.openxmlformats.org/officeDocument/2006/relationships/image" Target="../media/image3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5.xml"/><Relationship Id="rId4" Type="http://schemas.openxmlformats.org/officeDocument/2006/relationships/image" Target="../media/image3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06.xml"/><Relationship Id="rId4" Type="http://schemas.openxmlformats.org/officeDocument/2006/relationships/image" Target="../media/image3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7.xml"/><Relationship Id="rId4" Type="http://schemas.openxmlformats.org/officeDocument/2006/relationships/image" Target="../media/image3.jp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9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10.xml"/><Relationship Id="rId4" Type="http://schemas.openxmlformats.org/officeDocument/2006/relationships/image" Target="../media/image3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11.xml"/><Relationship Id="rId4" Type="http://schemas.openxmlformats.org/officeDocument/2006/relationships/image" Target="../media/image3.jp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12.xml"/><Relationship Id="rId4" Type="http://schemas.openxmlformats.org/officeDocument/2006/relationships/image" Target="../media/image3.jp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5.xml"/><Relationship Id="rId4" Type="http://schemas.openxmlformats.org/officeDocument/2006/relationships/image" Target="../media/image3.jp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6.xml"/><Relationship Id="rId4" Type="http://schemas.openxmlformats.org/officeDocument/2006/relationships/image" Target="../media/image3.jp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5.xml"/><Relationship Id="rId4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6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8.xml"/><Relationship Id="rId4" Type="http://schemas.openxmlformats.org/officeDocument/2006/relationships/image" Target="../media/image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60.xml"/><Relationship Id="rId4" Type="http://schemas.openxmlformats.org/officeDocument/2006/relationships/image" Target="../media/image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1.xml"/><Relationship Id="rId4" Type="http://schemas.openxmlformats.org/officeDocument/2006/relationships/image" Target="../media/image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62.xml"/><Relationship Id="rId4" Type="http://schemas.openxmlformats.org/officeDocument/2006/relationships/image" Target="../media/image3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63.xml"/><Relationship Id="rId4" Type="http://schemas.openxmlformats.org/officeDocument/2006/relationships/image" Target="../media/image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64.xml"/><Relationship Id="rId4" Type="http://schemas.openxmlformats.org/officeDocument/2006/relationships/image" Target="../media/image3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5.xml"/><Relationship Id="rId4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72.xml"/><Relationship Id="rId4" Type="http://schemas.openxmlformats.org/officeDocument/2006/relationships/image" Target="../media/image3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3.xml"/><Relationship Id="rId4" Type="http://schemas.openxmlformats.org/officeDocument/2006/relationships/image" Target="../media/image3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4.xml"/><Relationship Id="rId4" Type="http://schemas.openxmlformats.org/officeDocument/2006/relationships/image" Target="../media/image3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5.xml"/><Relationship Id="rId4" Type="http://schemas.openxmlformats.org/officeDocument/2006/relationships/image" Target="../media/image3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6.xml"/><Relationship Id="rId4" Type="http://schemas.openxmlformats.org/officeDocument/2006/relationships/image" Target="../media/image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7.xml"/><Relationship Id="rId4" Type="http://schemas.openxmlformats.org/officeDocument/2006/relationships/image" Target="../media/image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8.xml"/><Relationship Id="rId4" Type="http://schemas.openxmlformats.org/officeDocument/2006/relationships/image" Target="../media/image3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9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0.xml"/><Relationship Id="rId4" Type="http://schemas.openxmlformats.org/officeDocument/2006/relationships/image" Target="../media/image3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2.xml"/><Relationship Id="rId4" Type="http://schemas.openxmlformats.org/officeDocument/2006/relationships/image" Target="../media/image3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3.xml"/><Relationship Id="rId4" Type="http://schemas.openxmlformats.org/officeDocument/2006/relationships/image" Target="../media/image3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4.xml"/><Relationship Id="rId4" Type="http://schemas.openxmlformats.org/officeDocument/2006/relationships/image" Target="../media/image3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5.xml"/><Relationship Id="rId4" Type="http://schemas.openxmlformats.org/officeDocument/2006/relationships/image" Target="../media/image3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6.xml"/><Relationship Id="rId4" Type="http://schemas.openxmlformats.org/officeDocument/2006/relationships/image" Target="../media/image3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7.xml"/><Relationship Id="rId4" Type="http://schemas.openxmlformats.org/officeDocument/2006/relationships/image" Target="../media/image3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8.xml"/><Relationship Id="rId4" Type="http://schemas.openxmlformats.org/officeDocument/2006/relationships/image" Target="../media/image3.jp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9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90.xml"/><Relationship Id="rId4" Type="http://schemas.openxmlformats.org/officeDocument/2006/relationships/image" Target="../media/image3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91.xml"/><Relationship Id="rId4" Type="http://schemas.openxmlformats.org/officeDocument/2006/relationships/image" Target="../media/image3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92.xml"/><Relationship Id="rId4" Type="http://schemas.openxmlformats.org/officeDocument/2006/relationships/image" Target="../media/image3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93.xml"/><Relationship Id="rId4" Type="http://schemas.openxmlformats.org/officeDocument/2006/relationships/image" Target="../media/image3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94.xml"/><Relationship Id="rId4" Type="http://schemas.openxmlformats.org/officeDocument/2006/relationships/image" Target="../media/image3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6.x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8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7.xml"/><Relationship Id="rId4" Type="http://schemas.openxmlformats.org/officeDocument/2006/relationships/image" Target="../media/image3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98.xml"/><Relationship Id="rId4" Type="http://schemas.openxmlformats.org/officeDocument/2006/relationships/image" Target="../media/image3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9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5325" y="3124200"/>
            <a:ext cx="7620000" cy="175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40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City of Glendale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Budget Study Session </a:t>
            </a:r>
            <a:r>
              <a:rPr lang="en-US" sz="36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#2</a:t>
            </a:r>
            <a:endParaRPr lang="en-US" sz="3600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32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May </a:t>
            </a:r>
            <a:r>
              <a:rPr lang="en-US" sz="3200" dirty="0" smtClean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7, 2019</a:t>
            </a:r>
            <a:endParaRPr lang="en-US" sz="3200" dirty="0">
              <a:solidFill>
                <a:srgbClr val="11111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981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/>
            </a:r>
            <a:br>
              <a:rPr lang="en-US" sz="28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Revenue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4)</a:t>
            </a:r>
          </a:p>
        </p:txBody>
      </p:sp>
      <p:graphicFrame>
        <p:nvGraphicFramePr>
          <p:cNvPr id="118582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0549"/>
              </p:ext>
            </p:extLst>
          </p:nvPr>
        </p:nvGraphicFramePr>
        <p:xfrm>
          <a:off x="152401" y="1066800"/>
          <a:ext cx="8839199" cy="4800599"/>
        </p:xfrm>
        <a:graphic>
          <a:graphicData uri="http://schemas.openxmlformats.org/drawingml/2006/table">
            <a:tbl>
              <a:tblPr/>
              <a:tblGrid>
                <a:gridCol w="3598258"/>
                <a:gridCol w="1329791"/>
                <a:gridCol w="1408014"/>
                <a:gridCol w="1329791"/>
                <a:gridCol w="1173345"/>
              </a:tblGrid>
              <a:tr h="622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CDBG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1,852,537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1,879,314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26,777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2020 -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 Assistance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38,029,143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39,377,685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1,348,542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Home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1,669,297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2,270,152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600,855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Continuum of Care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2,416,477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2,449,400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32,923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Emergency Solutions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147,970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147,107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(863)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Workforce Innovation and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Opportunity Act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6,123,399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6,747,837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624,438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Affordable Housing Trust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24,739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150,996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126,257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Urban Art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179,500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Glendale Youth Alliance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2,088,316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2,481,533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393,217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087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0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74396062"/>
              </p:ext>
            </p:extLst>
          </p:nvPr>
        </p:nvGraphicFramePr>
        <p:xfrm>
          <a:off x="838200" y="1188716"/>
          <a:ext cx="7467600" cy="3401570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2286000"/>
                <a:gridCol w="1143000"/>
                <a:gridCol w="1219200"/>
                <a:gridCol w="1219200"/>
              </a:tblGrid>
              <a:tr h="368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Current   Fee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39, 42, 45, 48, 51, 54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 – 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Overhead/Underground Services: Various Fees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Spot Revision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Easement Processing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$1,162.00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$834.00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Permit-to-Encroach (PTE)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$1,162.00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$834.00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Delinquency Fees (Inclusive of all services on GWP bill); Reconnect Service; Same Day (Non-remote reconnect)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Customer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$52.00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$50.00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1693" y="76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Citywide User </a:t>
            </a: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Fees</a:t>
            </a:r>
            <a:r>
              <a:rPr lang="en-US" altLang="en-US" sz="25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, Rates and Charges</a:t>
            </a:r>
            <a: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Decreases to Existing Fees (2 of 2)</a:t>
            </a:r>
          </a:p>
        </p:txBody>
      </p:sp>
    </p:spTree>
    <p:extLst>
      <p:ext uri="{BB962C8B-B14F-4D97-AF65-F5344CB8AC3E}">
        <p14:creationId xmlns:p14="http://schemas.microsoft.com/office/powerpoint/2010/main" val="6843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9808" y="19050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Increases to Existing Fees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7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3815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5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5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>
                <a:effectLst/>
                <a:latin typeface="Calibri" panose="020F0502020204030204" pitchFamily="34" charset="0"/>
              </a:rPr>
              <a:t>Increases to Existing Fees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(1 of 3)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54256382"/>
              </p:ext>
            </p:extLst>
          </p:nvPr>
        </p:nvGraphicFramePr>
        <p:xfrm>
          <a:off x="685799" y="1371600"/>
          <a:ext cx="7620000" cy="3706352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3048000"/>
                <a:gridCol w="1143000"/>
                <a:gridCol w="1066800"/>
                <a:gridCol w="1066800"/>
              </a:tblGrid>
              <a:tr h="62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 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Current Fee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Traffic Analysis and Impact Review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Projects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 more than 50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trips;</a:t>
                      </a:r>
                      <a:b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Base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PWD/Eng.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$2,178.00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$5,927.04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Traffic Analysis and Impact Review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 Projects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 under 50 trips; Base Fee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PWD/Eng.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$1,088.00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$2,963.52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Smoking Signs - First Sign (Staff Time and External Cost of Sign)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CDD/N.S.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$57.00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$59.00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Smoking Signs - Each Additional Sign (External Cost of Sign)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CDD/N.S.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$23.00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$24.00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Smoking Permitted Area Sign - First Sign (staff time and external cost of sign)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CDD/N.S.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$57.00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$59.00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Smoking Permitted Area Sign - Each Additional Sign (external cost of sign)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CDD/N.S.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$23.00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$24.00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Oversized Vehicle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 3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Nights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$20.00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$50.00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62643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>
                <a:effectLst/>
                <a:latin typeface="Calibri" panose="020F0502020204030204" pitchFamily="34" charset="0"/>
              </a:rPr>
              <a:t>Increases to Existing Fees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(2 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of 3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)*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96738888"/>
              </p:ext>
            </p:extLst>
          </p:nvPr>
        </p:nvGraphicFramePr>
        <p:xfrm>
          <a:off x="685800" y="1371600"/>
          <a:ext cx="7772400" cy="4041640"/>
        </p:xfrm>
        <a:graphic>
          <a:graphicData uri="http://schemas.openxmlformats.org/drawingml/2006/table">
            <a:tbl>
              <a:tblPr/>
              <a:tblGrid>
                <a:gridCol w="609599"/>
                <a:gridCol w="685801"/>
                <a:gridCol w="3200400"/>
                <a:gridCol w="1143000"/>
                <a:gridCol w="1066800"/>
                <a:gridCol w="1066800"/>
              </a:tblGrid>
              <a:tr h="62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 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OH Services: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Electrical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panel relocation or update with no service size change:  reusing the existing service conductor (in lieu of Basic Flat Fee)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$211.00 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$376.00 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UG Services: 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 1Ph: 400A (C) (750-500-750)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Basic Flat Fee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$2,277.00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$4,346.00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UG Services: 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 1Ph: 400A (C) (750-500-750)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Flat Charge Adder for Additional AL Run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$570.00 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$752.00 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OH/UG Services: 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 1Ph: 100-150A (R) (1/0-2-1/0)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Basic Flat Fee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$2,456.00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$3,906.00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OH/UG Services: 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Class 1Ph: 100-150A (R) (1/0-2-1/0)</a:t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Flat Charge Adder for Additional AL Run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$570.00  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$1,230.00 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/>
            <a:r>
              <a:rPr lang="en-US" sz="1400" dirty="0" smtClean="0"/>
              <a:t>* These are only an assorted 5 of the recommended GWP/Electric fee increases. There are a total of 32 Electric Section fees being increased for 2019-20, which can be found on pages 153-157.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533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>
                <a:effectLst/>
                <a:latin typeface="Calibri" panose="020F0502020204030204" pitchFamily="34" charset="0"/>
              </a:rPr>
              <a:t>Increases to Existing Fees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(3 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of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3)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56797526"/>
              </p:ext>
            </p:extLst>
          </p:nvPr>
        </p:nvGraphicFramePr>
        <p:xfrm>
          <a:off x="685800" y="1371600"/>
          <a:ext cx="7620000" cy="1749528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3048000"/>
                <a:gridCol w="1143000"/>
                <a:gridCol w="1066800"/>
                <a:gridCol w="1066800"/>
              </a:tblGrid>
              <a:tr h="62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 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Current Fee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Preliminary Electrical Engineering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$316.00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$342.00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Permit-to-Occupy (PTO)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$158.00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$160.00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7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Modifications to </a:t>
            </a: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Existing Fees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73095887"/>
              </p:ext>
            </p:extLst>
          </p:nvPr>
        </p:nvGraphicFramePr>
        <p:xfrm>
          <a:off x="554038" y="1371600"/>
          <a:ext cx="8035925" cy="2206912"/>
        </p:xfrm>
        <a:graphic>
          <a:graphicData uri="http://schemas.openxmlformats.org/drawingml/2006/table">
            <a:tbl>
              <a:tblPr/>
              <a:tblGrid>
                <a:gridCol w="1043022"/>
                <a:gridCol w="688940"/>
                <a:gridCol w="762000"/>
                <a:gridCol w="2951163"/>
                <a:gridCol w="1333852"/>
                <a:gridCol w="1256948"/>
              </a:tblGrid>
              <a:tr h="628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Comment</a:t>
                      </a:r>
                    </a:p>
                  </a:txBody>
                  <a:tcPr marL="91457" marR="91457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L="91457" marR="91457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</a:t>
                      </a:r>
                    </a:p>
                  </a:txBody>
                  <a:tcPr marL="91457" marR="91457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L="91457" marR="91457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L="91457" marR="91457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 2018-19 Fee</a:t>
                      </a:r>
                    </a:p>
                  </a:txBody>
                  <a:tcPr marL="91457" marR="91457"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Removed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1457" marR="9145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Density Bonus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Review: Review of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Density Bonus Housing Plan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 </a:t>
                      </a:r>
                      <a:b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Housing Fee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CDD/Housing</a:t>
                      </a:r>
                    </a:p>
                  </a:txBody>
                  <a:tcPr marL="91457" marR="9145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$9,310.00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project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Added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Density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Bonus Housing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CDD/Housing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$2,208.00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project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Added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Density Bonus Housing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Agreement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CDD/Housing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$3,052.00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project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11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Modifications to </a:t>
            </a:r>
            <a:r>
              <a:rPr lang="en-US" altLang="en-US" sz="2200" dirty="0">
                <a:effectLst/>
                <a:latin typeface="Calibri" panose="020F0502020204030204" pitchFamily="34" charset="0"/>
              </a:rPr>
              <a:t>Existing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Fees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3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-10562" y="18288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CPI </a:t>
            </a:r>
            <a:r>
              <a:rPr lang="en-US" altLang="en-US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Adjustments to </a:t>
            </a: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Existing Fees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5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53181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Citywide User Fees, Fines, Rates &amp; Charges</a:t>
            </a:r>
            <a:b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altLang="en-US" sz="2400" dirty="0" smtClean="0">
                <a:latin typeface="Calibri" panose="020F0502020204030204" pitchFamily="34" charset="0"/>
                <a:cs typeface="Arial" charset="0"/>
              </a:rPr>
              <a:t>CPI Adjustments to Existing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0475"/>
            <a:ext cx="8610600" cy="3616325"/>
          </a:xfrm>
        </p:spPr>
        <p:txBody>
          <a:bodyPr/>
          <a:lstStyle/>
          <a:p>
            <a:pPr marL="342900" lvl="1" indent="-342900">
              <a:spcBef>
                <a:spcPct val="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200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Consumer </a:t>
            </a:r>
            <a:r>
              <a:rPr lang="en-US" sz="2200" kern="1200" dirty="0">
                <a:solidFill>
                  <a:srgbClr val="0070C0"/>
                </a:solidFill>
                <a:latin typeface="Calibri" panose="020F0502020204030204" pitchFamily="34" charset="0"/>
              </a:rPr>
              <a:t>Price Index (CPI) adjustment of </a:t>
            </a:r>
            <a:r>
              <a:rPr lang="en-US" sz="2200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3.15% </a:t>
            </a:r>
            <a:r>
              <a:rPr lang="en-US" sz="2200" kern="1200" dirty="0">
                <a:solidFill>
                  <a:srgbClr val="0070C0"/>
                </a:solidFill>
                <a:latin typeface="Calibri" panose="020F0502020204030204" pitchFamily="34" charset="0"/>
              </a:rPr>
              <a:t>(Issued by the Bureau of Labor Statistics for the month ending January </a:t>
            </a:r>
            <a:r>
              <a:rPr lang="en-US" sz="2200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2019) </a:t>
            </a:r>
            <a:r>
              <a:rPr lang="en-US" sz="2200" kern="1200" dirty="0">
                <a:solidFill>
                  <a:srgbClr val="0070C0"/>
                </a:solidFill>
                <a:latin typeface="Calibri" panose="020F0502020204030204" pitchFamily="34" charset="0"/>
              </a:rPr>
              <a:t>applied to </a:t>
            </a:r>
            <a:r>
              <a:rPr lang="en-US" sz="2200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759 </a:t>
            </a:r>
            <a:r>
              <a:rPr lang="en-US" sz="2200" kern="1200" dirty="0">
                <a:solidFill>
                  <a:srgbClr val="0070C0"/>
                </a:solidFill>
                <a:latin typeface="Calibri" panose="020F0502020204030204" pitchFamily="34" charset="0"/>
              </a:rPr>
              <a:t>fees </a:t>
            </a:r>
            <a:endParaRPr lang="en-US" sz="2200" kern="1200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CPI Increases were applied to fees charged by the following Departments: Community Development, Fire, Glendale Water and Power, Library, Arts and Culture, Police, Public Works and other Miscellaneous fees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pPr algn="r">
                <a:buFont typeface="Wingdings" pitchFamily="2" charset="2"/>
                <a:buNone/>
                <a:defRPr/>
              </a:pPr>
              <a:t>108</a:t>
            </a:fld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  <a:defRPr/>
            </a:pPr>
            <a:endParaRPr lang="en-US" alt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  <a:defRPr/>
            </a:pPr>
            <a:r>
              <a:rPr lang="en-US" altLang="en-US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New Proposed </a:t>
            </a: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Fees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0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2800" i="1" dirty="0">
                <a:solidFill>
                  <a:srgbClr val="FFFFFF"/>
                </a:solidFill>
                <a:effectLst/>
              </a:rPr>
              <a:t/>
            </a:r>
            <a:br>
              <a:rPr lang="en-US" sz="28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Appropriations-Special </a:t>
            </a:r>
            <a:r>
              <a:rPr lang="en-US" sz="2400" dirty="0">
                <a:solidFill>
                  <a:schemeClr val="tx1"/>
                </a:solidFill>
                <a:effectLst/>
              </a:rPr>
              <a:t>Revenue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4)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7931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10830"/>
              </p:ext>
            </p:extLst>
          </p:nvPr>
        </p:nvGraphicFramePr>
        <p:xfrm>
          <a:off x="152400" y="914400"/>
          <a:ext cx="8839200" cy="5181597"/>
        </p:xfrm>
        <a:graphic>
          <a:graphicData uri="http://schemas.openxmlformats.org/drawingml/2006/table">
            <a:tbl>
              <a:tblPr/>
              <a:tblGrid>
                <a:gridCol w="3919858"/>
                <a:gridCol w="1327442"/>
                <a:gridCol w="1467994"/>
                <a:gridCol w="1186890"/>
                <a:gridCol w="937016"/>
              </a:tblGrid>
              <a:tr h="581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2120 -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Affordable Homeownership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300,000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-                      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 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2130 - Low &amp; Mod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 Housing Asset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1,660,143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988,051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(672,092)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367,004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1,088,726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721,722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Filming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609,464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(609,464)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2180 - Recreation 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4,216,969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(4,216,969)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2190 - Hazardous Disposal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1,761,348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1,807,268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45,920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2210 - Parking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9,560,809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13,751,809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4,191,000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Measure M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2,043,282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1,923,963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(119,319)</a:t>
                      </a: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2240 - Measure H Fund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278,114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316,606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38,492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2260 - Measure W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1,211,848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1,211,848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Air Quality Improvement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334,283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349,003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14,720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San Fernando Landscape District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90,575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80,400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(10,175)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550223"/>
            <a:ext cx="3095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Funds collapsing into General Fund in FY 2019-20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79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>
                <a:effectLst/>
                <a:latin typeface="Calibri" panose="020F0502020204030204" pitchFamily="34" charset="0"/>
              </a:rPr>
              <a:t>New Proposed Fees (1 of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3)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91684312"/>
              </p:ext>
            </p:extLst>
          </p:nvPr>
        </p:nvGraphicFramePr>
        <p:xfrm>
          <a:off x="152400" y="1465263"/>
          <a:ext cx="8783638" cy="4158297"/>
        </p:xfrm>
        <a:graphic>
          <a:graphicData uri="http://schemas.openxmlformats.org/drawingml/2006/table">
            <a:tbl>
              <a:tblPr/>
              <a:tblGrid>
                <a:gridCol w="640492"/>
                <a:gridCol w="730992"/>
                <a:gridCol w="4267316"/>
                <a:gridCol w="1773361"/>
                <a:gridCol w="1371477"/>
              </a:tblGrid>
              <a:tr h="609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71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Steam Clean Container</a:t>
                      </a:r>
                    </a:p>
                    <a:p>
                      <a:pPr marL="58738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Steam cleaning of one refuse, recycling, green waste or organics container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PWD/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Integrated Waste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$39.85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 container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Computer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 Rental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 Commercial</a:t>
                      </a:r>
                    </a:p>
                    <a:p>
                      <a:pPr marL="119063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Rental of the central library’s Computer Lab (Commercial users)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Library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hour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Computer Lab Rental -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Standard/Private</a:t>
                      </a:r>
                    </a:p>
                    <a:p>
                      <a:pPr marL="119063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Rental of the central library’s Computer Lab (Standard/Private users)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Library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hour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Computer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Lab Rental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Non-Profit</a:t>
                      </a:r>
                    </a:p>
                    <a:p>
                      <a:pPr marL="119063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Rental of the central library’s Computer Lab (Non-Profit users)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Library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hour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Electronic Submittal Review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  <a:p>
                      <a:pPr marL="119063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This fee will cover the review of plans submitted electronically, for completeness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CDD/Building &amp; Safety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$150.00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7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>
                <a:effectLst/>
                <a:latin typeface="Calibri" panose="020F0502020204030204" pitchFamily="34" charset="0"/>
              </a:rPr>
              <a:t>New Proposed Fees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(2 of 3)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90553918"/>
              </p:ext>
            </p:extLst>
          </p:nvPr>
        </p:nvGraphicFramePr>
        <p:xfrm>
          <a:off x="152401" y="1465263"/>
          <a:ext cx="8783638" cy="4173537"/>
        </p:xfrm>
        <a:graphic>
          <a:graphicData uri="http://schemas.openxmlformats.org/drawingml/2006/table">
            <a:tbl>
              <a:tblPr/>
              <a:tblGrid>
                <a:gridCol w="640492"/>
                <a:gridCol w="730992"/>
                <a:gridCol w="4267316"/>
                <a:gridCol w="1773361"/>
                <a:gridCol w="1371477"/>
              </a:tblGrid>
              <a:tr h="609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Construction Debris Processing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  <a:p>
                      <a:pPr marL="119063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collected to process the construction debris deposit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CDD/Building &amp; Safety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$50.00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Digital Processing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  <a:p>
                      <a:pPr marL="119063" marR="0" lvl="0" indent="-4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collected to offset cost of software licensing enabling electronic application submittal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CDD/Building &amp; Safety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$15.00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400A:  Installing Meter Equipment (CT) in Standing Sections Service Fee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to install instrument transformers into customer's 400A standing metering equipment. Transformers reduce voltage and current to standard values of metering.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GWP/Electric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$916.00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Meter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Meggering 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Test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to megger customer’s metering equipment. A megger test is a test of insulation integrity to verify that there is no short circuit between phases and ground.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GWP/Electric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$171.00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64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43593" y="76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Citywide User Fees, Rates and Charges</a:t>
            </a:r>
            <a: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>
                <a:effectLst/>
                <a:latin typeface="Calibri" panose="020F0502020204030204" pitchFamily="34" charset="0"/>
              </a:rPr>
              <a:t>New Proposed Fees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(3 of 3)</a:t>
            </a:r>
            <a:endParaRPr lang="en-US" altLang="en-US" sz="22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98770564"/>
              </p:ext>
            </p:extLst>
          </p:nvPr>
        </p:nvGraphicFramePr>
        <p:xfrm>
          <a:off x="152401" y="1465263"/>
          <a:ext cx="8783638" cy="4325937"/>
        </p:xfrm>
        <a:graphic>
          <a:graphicData uri="http://schemas.openxmlformats.org/drawingml/2006/table">
            <a:tbl>
              <a:tblPr/>
              <a:tblGrid>
                <a:gridCol w="640492"/>
                <a:gridCol w="730992"/>
                <a:gridCol w="4267316"/>
                <a:gridCol w="1773361"/>
                <a:gridCol w="1371477"/>
              </a:tblGrid>
              <a:tr h="609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marL="91439" marR="91439"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Pulse Meter Service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to remove existing utility meter and install a pulse meter and associated equipment. This is a special request from the customer. The meter provides data at 15 minute intervals for building energy management systems.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GWP/Electric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$612.00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Spot Fee 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to visit a property for the purpose of spotting an electrical service panel for commercial or multi-residential properties. Staff creates a Service Spot drawing with applicable guidelines and specifications for the installation of service panel.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GWP/Electric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$214.00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Quitclaim - Summary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Vacation (GWP Only)</a:t>
                      </a:r>
                    </a:p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for preparing City Council report and all supporting documents to vacate/quitclaim the City’s utility right-of-way back to the property owner(s). Fee also covers County Recorder’s charges, if applicable.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GWP/Electric</a:t>
                      </a:r>
                    </a:p>
                  </a:txBody>
                  <a:tcPr marL="91439" marR="91439" marT="45738" marB="457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$534.00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66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ChangeArrowheads="1"/>
          </p:cNvSpPr>
          <p:nvPr/>
        </p:nvSpPr>
        <p:spPr bwMode="auto">
          <a:xfrm>
            <a:off x="685800" y="762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buNone/>
              <a:defRPr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Citywide User Fees, Rates &amp; Charges </a:t>
            </a:r>
            <a: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Estimated </a:t>
            </a:r>
            <a:r>
              <a:rPr lang="en-US" altLang="en-US" sz="2200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Revenues </a:t>
            </a:r>
            <a:r>
              <a:rPr lang="en-US" altLang="en-US" sz="2200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FY </a:t>
            </a:r>
            <a:r>
              <a:rPr lang="en-US" altLang="en-US" sz="2200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2019-20</a:t>
            </a:r>
          </a:p>
          <a:p>
            <a:pPr algn="ctr">
              <a:buNone/>
              <a:defRPr/>
            </a:pPr>
            <a:r>
              <a:rPr lang="en-US" altLang="en-US" sz="200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 Fee Category</a:t>
            </a:r>
            <a:endParaRPr lang="en-US" altLang="en-US" sz="200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4018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42357702"/>
              </p:ext>
            </p:extLst>
          </p:nvPr>
        </p:nvGraphicFramePr>
        <p:xfrm>
          <a:off x="1600200" y="1371600"/>
          <a:ext cx="5791199" cy="3290347"/>
        </p:xfrm>
        <a:graphic>
          <a:graphicData uri="http://schemas.openxmlformats.org/drawingml/2006/table">
            <a:tbl>
              <a:tblPr/>
              <a:tblGrid>
                <a:gridCol w="2316482"/>
                <a:gridCol w="1388774"/>
                <a:gridCol w="2085943"/>
              </a:tblGrid>
              <a:tr h="620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Category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Count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Revenue Estimates by Fee Category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Changes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1,469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 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Deletions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Decreases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(57,677)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Increases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46,426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Modifications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36,820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CPI Increases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759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259,544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Fee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361,101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4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2,347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646,213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0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ChangeArrowheads="1"/>
          </p:cNvSpPr>
          <p:nvPr/>
        </p:nvSpPr>
        <p:spPr bwMode="auto">
          <a:xfrm>
            <a:off x="685800" y="762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buNone/>
              <a:defRPr/>
            </a:pP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Citywide User Fees, Rates &amp; Charges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200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Estimated </a:t>
            </a:r>
            <a:r>
              <a:rPr lang="en-US" altLang="en-US" sz="2200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Revenues </a:t>
            </a:r>
            <a:r>
              <a:rPr lang="en-US" altLang="en-US" sz="2200" kern="0" dirty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FY </a:t>
            </a:r>
            <a:r>
              <a:rPr lang="en-US" altLang="en-US" sz="2200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</a:rPr>
              <a:t>2019-20</a:t>
            </a:r>
          </a:p>
          <a:p>
            <a:pPr algn="ctr">
              <a:buNone/>
              <a:defRPr/>
            </a:pPr>
            <a:r>
              <a:rPr lang="en-US" altLang="en-US" sz="2000" kern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 Fund Type</a:t>
            </a:r>
            <a:endParaRPr lang="en-US" altLang="en-US" sz="2000" kern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4018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38454313"/>
              </p:ext>
            </p:extLst>
          </p:nvPr>
        </p:nvGraphicFramePr>
        <p:xfrm>
          <a:off x="526891" y="1676400"/>
          <a:ext cx="7937818" cy="2176462"/>
        </p:xfrm>
        <a:graphic>
          <a:graphicData uri="http://schemas.openxmlformats.org/drawingml/2006/table">
            <a:tbl>
              <a:tblPr/>
              <a:tblGrid>
                <a:gridCol w="1828800"/>
                <a:gridCol w="1186180"/>
                <a:gridCol w="1357186"/>
                <a:gridCol w="1186180"/>
                <a:gridCol w="1147254"/>
                <a:gridCol w="1232218"/>
              </a:tblGrid>
              <a:tr h="6279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Fees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Modifications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Increases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Decreases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Estimated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Revenue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12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General Fund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315,430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  -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197,901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         -          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513,331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12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Non-General Funds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45,671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36,820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108,068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(57,677)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132,882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495">
                <a:tc>
                  <a:txBody>
                    <a:bodyPr/>
                    <a:lstStyle>
                      <a:lvl1pPr marL="381000" indent="-381000"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marL="800100" indent="-3429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marL="1219200" indent="-3048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marL="1638300" indent="-266700"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marL="2095500" indent="-2667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marL="25527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marL="30099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marL="34671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marL="3924300" indent="-266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361,101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  36,820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305,969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(57,677)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90000"/>
                        <a:buFont typeface="Arial" charset="0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     646,213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0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FY 2019-20 Budget Adoption Calendar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610600" cy="4114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May </a:t>
            </a:r>
            <a:r>
              <a:rPr lang="en-US" sz="2200" dirty="0">
                <a:solidFill>
                  <a:srgbClr val="0070C0"/>
                </a:solidFill>
              </a:rPr>
              <a:t>7, Budget Study Session #2,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Departmental Presentations </a:t>
            </a:r>
            <a:endParaRPr lang="en-US" sz="22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Capital Improvement Program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Proposed Citywide Fee Changes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May 14, Budget Study Session #3,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Follow-up Items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Measure S Discussion </a:t>
            </a:r>
            <a:endParaRPr lang="en-US" sz="22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May 21, Budget Hearing, 6:00 p.m.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June 4, Budget Adoption, 6:00 p.m.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endParaRPr lang="en-US" sz="2400" dirty="0" smtClean="0">
              <a:effectLst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1543050" algn="l"/>
              </a:tabLst>
              <a:defRPr/>
            </a:pPr>
            <a:endParaRPr lang="en-US" sz="10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115</a:t>
            </a:fld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9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438400"/>
            <a:ext cx="6477000" cy="1219200"/>
          </a:xfrm>
        </p:spPr>
        <p:txBody>
          <a:bodyPr>
            <a:normAutofit fontScale="92500" lnSpcReduction="10000"/>
          </a:bodyPr>
          <a:lstStyle/>
          <a:p>
            <a:pPr marL="0" lvl="2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endParaRPr lang="en-US" sz="4000" dirty="0">
              <a:solidFill>
                <a:srgbClr val="FFFF00"/>
              </a:solidFill>
              <a:effectLst/>
              <a:ea typeface="+mn-ea"/>
              <a:cs typeface="+mn-cs"/>
            </a:endParaRPr>
          </a:p>
          <a:p>
            <a:pPr marL="0" lvl="2" indent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r>
              <a:rPr lang="en-US" sz="3200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>Questions &amp; Comments</a:t>
            </a:r>
            <a:endParaRPr lang="en-US" sz="3200" dirty="0">
              <a:solidFill>
                <a:srgbClr val="0070C0"/>
              </a:solidFill>
              <a:effectLst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543050" algn="l"/>
              </a:tabLst>
              <a:defRPr/>
            </a:pPr>
            <a:endParaRPr lang="en-US" dirty="0">
              <a:effectLst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4754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1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i="1" dirty="0" smtClean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 smtClean="0">
                <a:solidFill>
                  <a:srgbClr val="C00000"/>
                </a:solidFill>
                <a:effectLst/>
              </a:rPr>
            </a:b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>
                <a:solidFill>
                  <a:srgbClr val="C00000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Appropriation-Special Revenue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(3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4)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991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98242"/>
              </p:ext>
            </p:extLst>
          </p:nvPr>
        </p:nvGraphicFramePr>
        <p:xfrm>
          <a:off x="152399" y="990601"/>
          <a:ext cx="8839202" cy="5029201"/>
        </p:xfrm>
        <a:graphic>
          <a:graphicData uri="http://schemas.openxmlformats.org/drawingml/2006/table">
            <a:tbl>
              <a:tblPr/>
              <a:tblGrid>
                <a:gridCol w="3858108"/>
                <a:gridCol w="1338527"/>
                <a:gridCol w="1417265"/>
                <a:gridCol w="1259791"/>
                <a:gridCol w="965511"/>
              </a:tblGrid>
              <a:tr h="581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Measure R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340,000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 -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(340,000)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Measure R-Regional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4,520,000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(4,520,000)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Transit Prop A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3,856,048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4,473,465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617,417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Transit Prop C Local Return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4,146,567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4,093,650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(52,917)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Transit Utility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10,333,998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10,797,273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463,275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Asset Forfeiture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727,036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536,379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(190,657)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(26.2%)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Police Special Grants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775,682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144,318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Supplemental Law Enforcement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485,429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421,693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(63,736)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(13.1%)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Fire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-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(4,400)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Fire Mutual Aid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Special Events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1,195,010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-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(1,195,010)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550223"/>
            <a:ext cx="3095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Funds collapsing into General Fund in FY 2019-20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2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FY </a:t>
            </a:r>
            <a:r>
              <a:rPr lang="en-US" sz="2800" dirty="0" smtClean="0">
                <a:solidFill>
                  <a:srgbClr val="0070C0"/>
                </a:solidFill>
              </a:rPr>
              <a:t>2019-20 </a:t>
            </a:r>
            <a:r>
              <a:rPr lang="en-US" sz="2800" dirty="0">
                <a:solidFill>
                  <a:srgbClr val="0070C0"/>
                </a:solidFill>
              </a:rPr>
              <a:t>Proposed Budget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Summary of Appropriation-Special Revenue Funds (4 of 4)</a:t>
            </a:r>
          </a:p>
        </p:txBody>
      </p:sp>
      <p:graphicFrame>
        <p:nvGraphicFramePr>
          <p:cNvPr id="119201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44245"/>
              </p:ext>
            </p:extLst>
          </p:nvPr>
        </p:nvGraphicFramePr>
        <p:xfrm>
          <a:off x="152399" y="1066801"/>
          <a:ext cx="8839202" cy="3276602"/>
        </p:xfrm>
        <a:graphic>
          <a:graphicData uri="http://schemas.openxmlformats.org/drawingml/2006/table">
            <a:tbl>
              <a:tblPr/>
              <a:tblGrid>
                <a:gridCol w="3801427"/>
                <a:gridCol w="1318863"/>
                <a:gridCol w="1318863"/>
                <a:gridCol w="1469607"/>
                <a:gridCol w="930442"/>
              </a:tblGrid>
              <a:tr h="58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Nutritional Meals Grant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457,464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449,169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(8,295)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Library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185,267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281,682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96,415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2800 - Cable Access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(675,000)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(78.0%)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Public Benefit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9,243,196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9,016,367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(226,829)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98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31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Special Revenue Total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$111,398,466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$109,520,376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$(1,878,090)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52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Appropriation-Debt Service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40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48126"/>
              </p:ext>
            </p:extLst>
          </p:nvPr>
        </p:nvGraphicFramePr>
        <p:xfrm>
          <a:off x="152400" y="1219200"/>
          <a:ext cx="8839200" cy="1828800"/>
        </p:xfrm>
        <a:graphic>
          <a:graphicData uri="http://schemas.openxmlformats.org/drawingml/2006/table">
            <a:tbl>
              <a:tblPr/>
              <a:tblGrid>
                <a:gridCol w="3564956"/>
                <a:gridCol w="1484217"/>
                <a:gridCol w="1411817"/>
                <a:gridCol w="1484217"/>
                <a:gridCol w="893993"/>
              </a:tblGrid>
              <a:tr h="582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3030 - Police Building Project 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$2,619,909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$3,080,797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Debt Service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$3,080,797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685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Appropriation-Capital Improvement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2)</a:t>
            </a:r>
          </a:p>
        </p:txBody>
      </p:sp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960581"/>
              </p:ext>
            </p:extLst>
          </p:nvPr>
        </p:nvGraphicFramePr>
        <p:xfrm>
          <a:off x="457200" y="914401"/>
          <a:ext cx="8153400" cy="4876801"/>
        </p:xfrm>
        <a:graphic>
          <a:graphicData uri="http://schemas.openxmlformats.org/drawingml/2006/table">
            <a:tbl>
              <a:tblPr/>
              <a:tblGrid>
                <a:gridCol w="5381244"/>
                <a:gridCol w="1386078"/>
                <a:gridCol w="1386078"/>
              </a:tblGrid>
              <a:tr h="725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4010 - Capital Improvement (GF)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13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100,000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-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90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850,000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99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2,833,000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579,500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Services &amp; Parks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5,250,000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1,575,000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64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Development Department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6,530,000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48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Library, Arts &amp; Culture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100,000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48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 to Scholl Canyon Landfill Post-closure Fund (4030)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4,560,000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4,560,000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Total Fund 4010 Capital Improvement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19,323,000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$7,664,500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0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Appropriation-Capital Improvement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615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19010"/>
              </p:ext>
            </p:extLst>
          </p:nvPr>
        </p:nvGraphicFramePr>
        <p:xfrm>
          <a:off x="1828800" y="1447800"/>
          <a:ext cx="5562600" cy="3064738"/>
        </p:xfrm>
        <a:graphic>
          <a:graphicData uri="http://schemas.openxmlformats.org/drawingml/2006/table">
            <a:tbl>
              <a:tblPr/>
              <a:tblGrid>
                <a:gridCol w="2895600"/>
                <a:gridCol w="1295400"/>
                <a:gridCol w="1371600"/>
              </a:tblGrid>
              <a:tr h="930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4020 - State Gas Tax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7,610,000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$7,920,000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4050 - Parks Mitigation Fee Fund</a:t>
                      </a: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750,000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4110 - Housing Mitigation Fee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55,664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1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30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Capital Improvement Total</a:t>
                      </a: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28,433,000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$16,390,164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0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676" marB="4567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3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200" i="1" dirty="0">
                <a:solidFill>
                  <a:srgbClr val="FFFFFF"/>
                </a:solidFill>
                <a:effectLst/>
              </a:rPr>
              <a:t/>
            </a:r>
            <a:br>
              <a:rPr lang="en-US" sz="32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Appropriation-Enterprise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(1 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981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4940"/>
              </p:ext>
            </p:extLst>
          </p:nvPr>
        </p:nvGraphicFramePr>
        <p:xfrm>
          <a:off x="152400" y="1114426"/>
          <a:ext cx="8839200" cy="4524373"/>
        </p:xfrm>
        <a:graphic>
          <a:graphicData uri="http://schemas.openxmlformats.org/drawingml/2006/table">
            <a:tbl>
              <a:tblPr/>
              <a:tblGrid>
                <a:gridCol w="3543160"/>
                <a:gridCol w="1417265"/>
                <a:gridCol w="1516668"/>
                <a:gridCol w="1417265"/>
                <a:gridCol w="944842"/>
              </a:tblGrid>
              <a:tr h="599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Sewer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39,621,293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36,557,317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(3,063,976)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Refuse Disposal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28,618,394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27,299,582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(1,318,812)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5400 - Fiber Optic Fund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220,313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220,313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5800 - Verdugo Fire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7,416,487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5,631,432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(1,785,055)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Works Revenue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243,504,907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267,933,674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24,428,767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51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12,783,938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21,086,300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8,302,362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Electric Customer Capital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66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5880 - Electric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82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Works Revenue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55,080,416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56,462,785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1,382,369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70">
                <a:tc>
                  <a:txBody>
                    <a:bodyPr/>
                    <a:lstStyle/>
                    <a:p>
                      <a:pPr lvl="0"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4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Appropriation-Enterprise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sz="24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0020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26901"/>
              </p:ext>
            </p:extLst>
          </p:nvPr>
        </p:nvGraphicFramePr>
        <p:xfrm>
          <a:off x="152400" y="1157097"/>
          <a:ext cx="8839200" cy="2499741"/>
        </p:xfrm>
        <a:graphic>
          <a:graphicData uri="http://schemas.openxmlformats.org/drawingml/2006/table">
            <a:tbl>
              <a:tblPr/>
              <a:tblGrid>
                <a:gridCol w="3276600"/>
                <a:gridCol w="1524000"/>
                <a:gridCol w="1600200"/>
                <a:gridCol w="1371600"/>
                <a:gridCol w="10668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$       8,602,062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11,834,800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3,232,738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Customer Capital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1,471,000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1,500,000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29,000           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5980 - Water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Enterprise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399,248,497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430,676,203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31,427,706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135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3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FFFFFF"/>
                </a:solidFill>
                <a:effectLst/>
              </a:rPr>
              <a:t/>
            </a:r>
            <a:br>
              <a:rPr lang="en-US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Appropriation-Internal Service Funds </a:t>
            </a:r>
            <a:r>
              <a:rPr lang="en-US" sz="2400" dirty="0">
                <a:solidFill>
                  <a:schemeClr val="tx1"/>
                </a:solidFill>
                <a:effectLst/>
              </a:rPr>
              <a:t>(1 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0220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94294"/>
              </p:ext>
            </p:extLst>
          </p:nvPr>
        </p:nvGraphicFramePr>
        <p:xfrm>
          <a:off x="152400" y="1160907"/>
          <a:ext cx="8839200" cy="4328303"/>
        </p:xfrm>
        <a:graphic>
          <a:graphicData uri="http://schemas.openxmlformats.org/drawingml/2006/table">
            <a:tbl>
              <a:tblPr/>
              <a:tblGrid>
                <a:gridCol w="3324144"/>
                <a:gridCol w="1510974"/>
                <a:gridCol w="1621464"/>
                <a:gridCol w="1324936"/>
                <a:gridCol w="1057682"/>
              </a:tblGrid>
              <a:tr h="576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Fleet Management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20,264,972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18,611,564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(1,653,408)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Joint Helicopter Operation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1,535,980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3,271,766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1,735,786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Infrastructure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13,430,865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11,152,733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(2,278,132)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Applications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9,920,494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7,509,037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(2,411,457)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Building Maintenance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8,672,128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9,155,173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483,045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38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Unemployment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741,028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66,666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(674,362)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Liability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7,407,247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6,992,909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(414,338)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Compensation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14,996,770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15,631,259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634,489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Dental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1,960,222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1,399,154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(561,068)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(28.6%)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62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6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Agenda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3429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FY 2019-20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Summary of All Funds by Type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Departmental Dashboards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/>
              <a:t>Capital Improvement Program</a:t>
            </a:r>
            <a:endParaRPr lang="en-US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/>
              <a:t>Proposed Citywide Fee Changes</a:t>
            </a:r>
            <a:endParaRPr lang="en-US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Budget Adoption Calendar</a:t>
            </a:r>
          </a:p>
          <a:p>
            <a:pPr eaLnBrk="1" hangingPunct="1">
              <a:lnSpc>
                <a:spcPct val="90000"/>
              </a:lnSpc>
              <a:spcAft>
                <a:spcPct val="600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Questions and Comments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i="1" dirty="0">
                <a:solidFill>
                  <a:srgbClr val="0070C0"/>
                </a:solidFill>
                <a:effectLst/>
              </a:rPr>
              <a:t/>
            </a:r>
            <a:br>
              <a:rPr lang="en-US" i="1" dirty="0">
                <a:solidFill>
                  <a:srgbClr val="0070C0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Appropriation-Internal Service 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alt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0425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33460"/>
              </p:ext>
            </p:extLst>
          </p:nvPr>
        </p:nvGraphicFramePr>
        <p:xfrm>
          <a:off x="152401" y="1189482"/>
          <a:ext cx="8806179" cy="3839719"/>
        </p:xfrm>
        <a:graphic>
          <a:graphicData uri="http://schemas.openxmlformats.org/drawingml/2006/table">
            <a:tbl>
              <a:tblPr/>
              <a:tblGrid>
                <a:gridCol w="3579352"/>
                <a:gridCol w="1383572"/>
                <a:gridCol w="1460437"/>
                <a:gridCol w="1340015"/>
                <a:gridCol w="1042803"/>
              </a:tblGrid>
              <a:tr h="584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/ (Decrease)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Medical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25,097,496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25,062,173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(35,323)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Vision Insurance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490,844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249,595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(241,249)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(49.1%)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Compensated Absences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4,706,368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5,154,164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447,796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RHSP Benefits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1,528,375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1,270,058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(258,317)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Post Employment Benefits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628,842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616,520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(12,322)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857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Wireless Fund</a:t>
                      </a: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6,393,043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5,700,151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(692,892)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8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1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Internal Service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117,774,674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111,842,922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(5,931,752)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3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3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590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FY 2019-20 Departmental Dashboards</a:t>
            </a:r>
          </a:p>
        </p:txBody>
      </p:sp>
    </p:spTree>
    <p:extLst>
      <p:ext uri="{BB962C8B-B14F-4D97-AF65-F5344CB8AC3E}">
        <p14:creationId xmlns:p14="http://schemas.microsoft.com/office/powerpoint/2010/main" val="20274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362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Administrative Services - Finance</a:t>
            </a:r>
          </a:p>
        </p:txBody>
      </p:sp>
    </p:spTree>
    <p:extLst>
      <p:ext uri="{BB962C8B-B14F-4D97-AF65-F5344CB8AC3E}">
        <p14:creationId xmlns:p14="http://schemas.microsoft.com/office/powerpoint/2010/main" val="694889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Administrative Services - Finance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Proposed 2019-20 Budget Summary</a:t>
            </a: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992163"/>
              </p:ext>
            </p:extLst>
          </p:nvPr>
        </p:nvGraphicFramePr>
        <p:xfrm>
          <a:off x="228600" y="1040130"/>
          <a:ext cx="4572000" cy="1474469"/>
        </p:xfrm>
        <a:graphic>
          <a:graphicData uri="http://schemas.openxmlformats.org/drawingml/2006/table">
            <a:tbl>
              <a:tblPr/>
              <a:tblGrid>
                <a:gridCol w="2658789"/>
                <a:gridCol w="1913211"/>
              </a:tblGrid>
              <a:tr h="3535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21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5,169,621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1,007,527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6,177,148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6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93266373"/>
              </p:ext>
            </p:extLst>
          </p:nvPr>
        </p:nvGraphicFramePr>
        <p:xfrm>
          <a:off x="228601" y="4572000"/>
          <a:ext cx="8686799" cy="1447800"/>
        </p:xfrm>
        <a:graphic>
          <a:graphicData uri="http://schemas.openxmlformats.org/drawingml/2006/table">
            <a:tbl>
              <a:tblPr/>
              <a:tblGrid>
                <a:gridCol w="2750494"/>
                <a:gridCol w="1710295"/>
                <a:gridCol w="1799967"/>
                <a:gridCol w="1643448"/>
                <a:gridCol w="78259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1010 - General Fund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$      5,787,467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$    6,177,148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389,681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6.7%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8239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59941"/>
              </p:ext>
            </p:extLst>
          </p:nvPr>
        </p:nvGraphicFramePr>
        <p:xfrm>
          <a:off x="5410200" y="1069340"/>
          <a:ext cx="3505200" cy="1750061"/>
        </p:xfrm>
        <a:graphic>
          <a:graphicData uri="http://schemas.openxmlformats.org/drawingml/2006/table">
            <a:tbl>
              <a:tblPr/>
              <a:tblGrid>
                <a:gridCol w="1742075"/>
                <a:gridCol w="906298"/>
                <a:gridCol w="856827"/>
              </a:tblGrid>
              <a:tr h="318676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67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7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Full Time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37.35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36.35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676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37.79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36.35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15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09337321"/>
              </p:ext>
            </p:extLst>
          </p:nvPr>
        </p:nvGraphicFramePr>
        <p:xfrm>
          <a:off x="228600" y="2962656"/>
          <a:ext cx="8686800" cy="1380744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54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57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Creation of Financial Reports from City’s new system, Tyler Munis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Upgrades to Munis ERP System through coordination with Human Resources and Information Services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Continuation of enhancement of processes while ensuring strong internal controls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788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City Attorney</a:t>
            </a:r>
          </a:p>
        </p:txBody>
      </p:sp>
    </p:spTree>
    <p:extLst>
      <p:ext uri="{BB962C8B-B14F-4D97-AF65-F5344CB8AC3E}">
        <p14:creationId xmlns:p14="http://schemas.microsoft.com/office/powerpoint/2010/main" val="180767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City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Attorney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>
                <a:effectLst/>
              </a:rPr>
              <a:t>Proposed</a:t>
            </a:r>
            <a:r>
              <a:rPr lang="en-US" sz="2400" dirty="0"/>
              <a:t> </a:t>
            </a:r>
            <a:r>
              <a:rPr lang="en-US" sz="2400" dirty="0" smtClean="0">
                <a:effectLst/>
              </a:rPr>
              <a:t>2019-20</a:t>
            </a:r>
            <a:r>
              <a:rPr lang="en-US" sz="2400" dirty="0" smtClean="0"/>
              <a:t> </a:t>
            </a:r>
            <a:r>
              <a:rPr lang="en-US" sz="2400" dirty="0">
                <a:effectLst/>
              </a:rPr>
              <a:t>Budget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8254343"/>
              </p:ext>
            </p:extLst>
          </p:nvPr>
        </p:nvGraphicFramePr>
        <p:xfrm>
          <a:off x="152400" y="914400"/>
          <a:ext cx="4267200" cy="1402080"/>
        </p:xfrm>
        <a:graphic>
          <a:graphicData uri="http://schemas.openxmlformats.org/drawingml/2006/table">
            <a:tbl>
              <a:tblPr/>
              <a:tblGrid>
                <a:gridCol w="2570163"/>
                <a:gridCol w="1697037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4,486,332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6,895,728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$ 11,382,060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58989407"/>
              </p:ext>
            </p:extLst>
          </p:nvPr>
        </p:nvGraphicFramePr>
        <p:xfrm>
          <a:off x="152400" y="4267200"/>
          <a:ext cx="8763000" cy="1828800"/>
        </p:xfrm>
        <a:graphic>
          <a:graphicData uri="http://schemas.openxmlformats.org/drawingml/2006/table">
            <a:tbl>
              <a:tblPr/>
              <a:tblGrid>
                <a:gridCol w="2971800"/>
                <a:gridCol w="1600200"/>
                <a:gridCol w="1524000"/>
                <a:gridCol w="1600200"/>
                <a:gridCol w="1066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3,801,964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4,389,151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587,187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Liability Insurance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7,407,247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6,992,909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(414,338)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11,209,211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11,382,060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172,849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ctr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43510"/>
              </p:ext>
            </p:extLst>
          </p:nvPr>
        </p:nvGraphicFramePr>
        <p:xfrm>
          <a:off x="5410200" y="914400"/>
          <a:ext cx="3505200" cy="1704340"/>
        </p:xfrm>
        <a:graphic>
          <a:graphicData uri="http://schemas.openxmlformats.org/drawingml/2006/table">
            <a:tbl>
              <a:tblPr/>
              <a:tblGrid>
                <a:gridCol w="1704204"/>
                <a:gridCol w="886596"/>
                <a:gridCol w="9144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18.31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19.73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21.92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7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4845655"/>
              </p:ext>
            </p:extLst>
          </p:nvPr>
        </p:nvGraphicFramePr>
        <p:xfrm>
          <a:off x="152400" y="2667000"/>
          <a:ext cx="8763000" cy="1517904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with GWP on completion of Grayson project approvals and alternative energy RFP process, and EIR for Biogas Renewable Project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Defend litigation challenging EIR for South Glendale Community Plan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on Training Module for Trending Brown Act and Public Records Issues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71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City Clerk</a:t>
            </a:r>
          </a:p>
        </p:txBody>
      </p:sp>
    </p:spTree>
    <p:extLst>
      <p:ext uri="{BB962C8B-B14F-4D97-AF65-F5344CB8AC3E}">
        <p14:creationId xmlns:p14="http://schemas.microsoft.com/office/powerpoint/2010/main" val="867742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City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Clerk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>
                <a:effectLst/>
              </a:rPr>
              <a:t>Proposed</a:t>
            </a:r>
            <a:r>
              <a:rPr lang="en-US" sz="2400" dirty="0"/>
              <a:t> </a:t>
            </a:r>
            <a:r>
              <a:rPr lang="en-US" sz="2400" dirty="0" smtClean="0">
                <a:effectLst/>
              </a:rPr>
              <a:t>2019-20</a:t>
            </a:r>
            <a:r>
              <a:rPr lang="en-US" sz="2400" dirty="0" smtClean="0"/>
              <a:t> </a:t>
            </a:r>
            <a:r>
              <a:rPr lang="en-US" sz="2400" dirty="0">
                <a:effectLst/>
              </a:rPr>
              <a:t>Budget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7336004"/>
              </p:ext>
            </p:extLst>
          </p:nvPr>
        </p:nvGraphicFramePr>
        <p:xfrm>
          <a:off x="228600" y="914401"/>
          <a:ext cx="4495800" cy="1523999"/>
        </p:xfrm>
        <a:graphic>
          <a:graphicData uri="http://schemas.openxmlformats.org/drawingml/2006/table">
            <a:tbl>
              <a:tblPr/>
              <a:tblGrid>
                <a:gridCol w="2707850"/>
                <a:gridCol w="1787950"/>
              </a:tblGrid>
              <a:tr h="3644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785,343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334,173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$ 1,119,516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62382751"/>
              </p:ext>
            </p:extLst>
          </p:nvPr>
        </p:nvGraphicFramePr>
        <p:xfrm>
          <a:off x="228600" y="4572000"/>
          <a:ext cx="8686799" cy="1447800"/>
        </p:xfrm>
        <a:graphic>
          <a:graphicData uri="http://schemas.openxmlformats.org/drawingml/2006/table">
            <a:tbl>
              <a:tblPr/>
              <a:tblGrid>
                <a:gridCol w="2908720"/>
                <a:gridCol w="1394085"/>
                <a:gridCol w="1490495"/>
                <a:gridCol w="1406944"/>
                <a:gridCol w="148655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1,451,530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1,119,516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(332,014)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57394"/>
              </p:ext>
            </p:extLst>
          </p:nvPr>
        </p:nvGraphicFramePr>
        <p:xfrm>
          <a:off x="5181600" y="893914"/>
          <a:ext cx="3657600" cy="1696886"/>
        </p:xfrm>
        <a:graphic>
          <a:graphicData uri="http://schemas.openxmlformats.org/drawingml/2006/table">
            <a:tbl>
              <a:tblPr/>
              <a:tblGrid>
                <a:gridCol w="1817818"/>
                <a:gridCol w="945702"/>
                <a:gridCol w="894080"/>
              </a:tblGrid>
              <a:tr h="32978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80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80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803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7.25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8.10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90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135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82087208"/>
              </p:ext>
            </p:extLst>
          </p:nvPr>
        </p:nvGraphicFramePr>
        <p:xfrm>
          <a:off x="228600" y="2712720"/>
          <a:ext cx="8686800" cy="170688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Overseeing and coordinating Elections for March 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Implementing Citywide Records Management Policy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Launching of Electronic Agenda Packet and Report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Scanning and logging archives of city records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07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City Treasurer</a:t>
            </a:r>
          </a:p>
        </p:txBody>
      </p:sp>
    </p:spTree>
    <p:extLst>
      <p:ext uri="{BB962C8B-B14F-4D97-AF65-F5344CB8AC3E}">
        <p14:creationId xmlns:p14="http://schemas.microsoft.com/office/powerpoint/2010/main" val="3573861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City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Treasurer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2400" dirty="0" smtClean="0">
                <a:effectLst/>
              </a:rPr>
              <a:t>Proposed</a:t>
            </a:r>
            <a:r>
              <a:rPr lang="en-US" sz="2400" dirty="0" smtClean="0"/>
              <a:t> </a:t>
            </a:r>
            <a:r>
              <a:rPr lang="en-US" sz="2400" dirty="0" smtClean="0">
                <a:effectLst/>
              </a:rPr>
              <a:t>2019-20</a:t>
            </a:r>
            <a:r>
              <a:rPr lang="en-US" sz="2400" dirty="0" smtClean="0"/>
              <a:t> </a:t>
            </a:r>
            <a:r>
              <a:rPr lang="en-US" sz="2400" dirty="0">
                <a:effectLst/>
              </a:rPr>
              <a:t>Budget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5817651"/>
              </p:ext>
            </p:extLst>
          </p:nvPr>
        </p:nvGraphicFramePr>
        <p:xfrm>
          <a:off x="228600" y="990600"/>
          <a:ext cx="4495800" cy="1523999"/>
        </p:xfrm>
        <a:graphic>
          <a:graphicData uri="http://schemas.openxmlformats.org/drawingml/2006/table">
            <a:tbl>
              <a:tblPr/>
              <a:tblGrid>
                <a:gridCol w="2707850"/>
                <a:gridCol w="1787950"/>
              </a:tblGrid>
              <a:tr h="3644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723,565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127,307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30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850,872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652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91848161"/>
              </p:ext>
            </p:extLst>
          </p:nvPr>
        </p:nvGraphicFramePr>
        <p:xfrm>
          <a:off x="228600" y="4495800"/>
          <a:ext cx="8686800" cy="1524000"/>
        </p:xfrm>
        <a:graphic>
          <a:graphicData uri="http://schemas.openxmlformats.org/drawingml/2006/table">
            <a:tbl>
              <a:tblPr/>
              <a:tblGrid>
                <a:gridCol w="3056466"/>
                <a:gridCol w="1608666"/>
                <a:gridCol w="1447800"/>
                <a:gridCol w="1286934"/>
                <a:gridCol w="1286934"/>
              </a:tblGrid>
              <a:tr h="4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01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$   793,464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$    850,872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$   57,408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978">
                <a:tc>
                  <a:txBody>
                    <a:bodyPr/>
                    <a:lstStyle/>
                    <a:p>
                      <a:pPr algn="l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21862"/>
              </p:ext>
            </p:extLst>
          </p:nvPr>
        </p:nvGraphicFramePr>
        <p:xfrm>
          <a:off x="5181600" y="962660"/>
          <a:ext cx="3657601" cy="1704340"/>
        </p:xfrm>
        <a:graphic>
          <a:graphicData uri="http://schemas.openxmlformats.org/drawingml/2006/table">
            <a:tbl>
              <a:tblPr/>
              <a:tblGrid>
                <a:gridCol w="1778300"/>
                <a:gridCol w="925144"/>
                <a:gridCol w="954157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5.16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5.16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59717205"/>
              </p:ext>
            </p:extLst>
          </p:nvPr>
        </p:nvGraphicFramePr>
        <p:xfrm>
          <a:off x="228600" y="2956560"/>
          <a:ext cx="8686800" cy="138684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54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2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conjunction with ISD, assist in the City’s Payment Card Industry Data Security Standards (PCI DSS)      compliance efforts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2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conjunction with Finance, assist in the post implementation of Tyler Munis, the City’s Financial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28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 smtClean="0">
                <a:solidFill>
                  <a:srgbClr val="0070C0"/>
                </a:solidFill>
                <a:effectLst/>
              </a:rPr>
              <a:t>FY 2019-20 Proposed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effectLst/>
              </a:rPr>
              <a:t>Summary of All Funds by Type</a:t>
            </a:r>
            <a:endParaRPr lang="en-US" sz="3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8299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1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908188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Community Development (1 of 2)</a:t>
            </a:r>
            <a:r>
              <a:rPr lang="en-US" sz="32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0070C0"/>
                </a:solidFill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17826699"/>
              </p:ext>
            </p:extLst>
          </p:nvPr>
        </p:nvGraphicFramePr>
        <p:xfrm>
          <a:off x="228600" y="838200"/>
          <a:ext cx="4267200" cy="1402080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16,764,172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43,363,236</a:t>
                      </a: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60,127,408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57883"/>
              </p:ext>
            </p:extLst>
          </p:nvPr>
        </p:nvGraphicFramePr>
        <p:xfrm>
          <a:off x="228600" y="4478451"/>
          <a:ext cx="8610600" cy="1617549"/>
        </p:xfrm>
        <a:graphic>
          <a:graphicData uri="http://schemas.openxmlformats.org/drawingml/2006/table">
            <a:tbl>
              <a:tblPr/>
              <a:tblGrid>
                <a:gridCol w="2819400"/>
                <a:gridCol w="1752600"/>
                <a:gridCol w="1752600"/>
                <a:gridCol w="1295400"/>
                <a:gridCol w="990600"/>
              </a:tblGrid>
              <a:tr h="346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0" marR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8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General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17,465,318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16,635,857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(829,461)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(4.7%)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34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Housing Assistance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38,029,143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39,377,685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1,348,542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291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2075" y="6477000"/>
            <a:ext cx="8379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* FY 19-20 position count  includes positions authorized for Right to Lease. Proposed budget does not include any funding for Right to Lease.                      Pending Measure S discussion at Study Session #3.</a:t>
            </a:r>
          </a:p>
        </p:txBody>
      </p:sp>
      <p:graphicFrame>
        <p:nvGraphicFramePr>
          <p:cNvPr id="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54448"/>
              </p:ext>
            </p:extLst>
          </p:nvPr>
        </p:nvGraphicFramePr>
        <p:xfrm>
          <a:off x="5410200" y="838200"/>
          <a:ext cx="3429000" cy="1704340"/>
        </p:xfrm>
        <a:graphic>
          <a:graphicData uri="http://schemas.openxmlformats.org/drawingml/2006/table">
            <a:tbl>
              <a:tblPr/>
              <a:tblGrid>
                <a:gridCol w="1704204"/>
                <a:gridCol w="886596"/>
                <a:gridCol w="8382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117.14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119.45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23.42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15.35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140.56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134.80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1905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1717700"/>
              </p:ext>
            </p:extLst>
          </p:nvPr>
        </p:nvGraphicFramePr>
        <p:xfrm>
          <a:off x="228600" y="2743200"/>
          <a:ext cx="8610600" cy="146304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21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 Use Element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Next Affordable Housing Project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 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Streetcar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Attraction: High-end Restaurant; Class A Office Space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Community Development (2 of 2)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/>
              <a:t>Proposed </a:t>
            </a:r>
            <a:r>
              <a:rPr lang="en-US" sz="2400" dirty="0" smtClean="0"/>
              <a:t>2019-20 </a:t>
            </a:r>
            <a:r>
              <a:rPr lang="en-US" sz="2400" dirty="0"/>
              <a:t>Budget Summary</a:t>
            </a:r>
            <a:endParaRPr lang="en-US" sz="2400" dirty="0" smtClean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0002073"/>
              </p:ext>
            </p:extLst>
          </p:nvPr>
        </p:nvGraphicFramePr>
        <p:xfrm>
          <a:off x="152400" y="914400"/>
          <a:ext cx="8915400" cy="4804464"/>
        </p:xfrm>
        <a:graphic>
          <a:graphicData uri="http://schemas.openxmlformats.org/drawingml/2006/table">
            <a:tbl>
              <a:tblPr/>
              <a:tblGrid>
                <a:gridCol w="3733800"/>
                <a:gridCol w="1295400"/>
                <a:gridCol w="1524000"/>
                <a:gridCol w="1295400"/>
                <a:gridCol w="1066800"/>
              </a:tblGrid>
              <a:tr h="335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Adopted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Proposed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8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111111"/>
                        </a:solidFill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Home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 1,669,297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  2,270,152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     600,855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2090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Affordable Housing Trust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24,739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150,996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126,257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510.4%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2120 - BEGIN Affordable Home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300,000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     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300,000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-             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2130 - Low &amp; Mod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Income Housing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1,660,143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988,051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(672,092)                       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(40.5%)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Air Quality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334,283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349,003                         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14,720                               </a:t>
                      </a: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4.4%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4010 -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6,530,000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lvl="2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(6,530,000)</a:t>
                      </a: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4110 - Housing Impact Fee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lvl="2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55,664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55,664</a:t>
                      </a: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 Budget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$ 66,012,923 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$ 60,127,408 </a:t>
                      </a:r>
                      <a:endParaRPr lang="en-US" sz="14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(5,885,515)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(8.9%)</a:t>
                      </a:r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4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R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97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Community Services &amp; Parks</a:t>
            </a:r>
          </a:p>
        </p:txBody>
      </p:sp>
    </p:spTree>
    <p:extLst>
      <p:ext uri="{BB962C8B-B14F-4D97-AF65-F5344CB8AC3E}">
        <p14:creationId xmlns:p14="http://schemas.microsoft.com/office/powerpoint/2010/main" val="203019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Community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Services</a:t>
            </a:r>
            <a:r>
              <a:rPr lang="en-US" sz="2800" dirty="0" smtClean="0">
                <a:solidFill>
                  <a:srgbClr val="0070C0"/>
                </a:solidFill>
              </a:rPr>
              <a:t> &amp;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Parks</a:t>
            </a:r>
            <a:r>
              <a:rPr lang="en-US" sz="2800" dirty="0" smtClean="0">
                <a:solidFill>
                  <a:srgbClr val="0070C0"/>
                </a:solidFill>
              </a:rPr>
              <a:t> (1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of</a:t>
            </a:r>
            <a:r>
              <a:rPr lang="en-US" sz="2800" dirty="0" smtClean="0">
                <a:solidFill>
                  <a:srgbClr val="0070C0"/>
                </a:solidFill>
              </a:rPr>
              <a:t> 2)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>
                <a:effectLst/>
              </a:rPr>
              <a:t>Proposed</a:t>
            </a:r>
            <a:r>
              <a:rPr lang="en-US" sz="2400" dirty="0"/>
              <a:t> </a:t>
            </a:r>
            <a:r>
              <a:rPr lang="en-US" sz="2400" dirty="0" smtClean="0">
                <a:effectLst/>
              </a:rPr>
              <a:t>2019-20</a:t>
            </a:r>
            <a:r>
              <a:rPr lang="en-US" sz="2400" dirty="0" smtClean="0"/>
              <a:t> </a:t>
            </a:r>
            <a:r>
              <a:rPr lang="en-US" sz="2400" dirty="0">
                <a:effectLst/>
              </a:rPr>
              <a:t>Budget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32416398"/>
              </p:ext>
            </p:extLst>
          </p:nvPr>
        </p:nvGraphicFramePr>
        <p:xfrm>
          <a:off x="152400" y="914400"/>
          <a:ext cx="4572000" cy="1752599"/>
        </p:xfrm>
        <a:graphic>
          <a:graphicData uri="http://schemas.openxmlformats.org/drawingml/2006/table">
            <a:tbl>
              <a:tblPr/>
              <a:tblGrid>
                <a:gridCol w="2612572"/>
                <a:gridCol w="1959428"/>
              </a:tblGrid>
              <a:tr h="3442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           18,524,459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864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13,567,690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864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2,675,000   </a:t>
                      </a:r>
                    </a:p>
                  </a:txBody>
                  <a:tcPr marL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34,767,149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82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5391"/>
              </p:ext>
            </p:extLst>
          </p:nvPr>
        </p:nvGraphicFramePr>
        <p:xfrm>
          <a:off x="152400" y="4434840"/>
          <a:ext cx="8839200" cy="1661160"/>
        </p:xfrm>
        <a:graphic>
          <a:graphicData uri="http://schemas.openxmlformats.org/drawingml/2006/table">
            <a:tbl>
              <a:tblPr/>
              <a:tblGrid>
                <a:gridCol w="3077936"/>
                <a:gridCol w="1578428"/>
                <a:gridCol w="1736272"/>
                <a:gridCol w="1262742"/>
                <a:gridCol w="1183822"/>
              </a:tblGrid>
              <a:tr h="34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769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1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12,830,845 </a:t>
                      </a:r>
                      <a:endParaRPr kumimoji="0" lang="en-US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16,882,457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4,051,612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CDBG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1,852,537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1,879,314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26,777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7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202561"/>
              </p:ext>
            </p:extLst>
          </p:nvPr>
        </p:nvGraphicFramePr>
        <p:xfrm>
          <a:off x="5334000" y="914400"/>
          <a:ext cx="3657601" cy="1752601"/>
        </p:xfrm>
        <a:graphic>
          <a:graphicData uri="http://schemas.openxmlformats.org/drawingml/2006/table">
            <a:tbl>
              <a:tblPr/>
              <a:tblGrid>
                <a:gridCol w="1778300"/>
                <a:gridCol w="925144"/>
                <a:gridCol w="954157"/>
              </a:tblGrid>
              <a:tr h="34477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98.25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97.20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170.98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171.74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269.23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268.94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6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792" y="6581244"/>
            <a:ext cx="3581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Recreation Fund  collapsing into General Fund in FY 19-20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0794339"/>
              </p:ext>
            </p:extLst>
          </p:nvPr>
        </p:nvGraphicFramePr>
        <p:xfrm>
          <a:off x="152400" y="2743200"/>
          <a:ext cx="8839200" cy="1612711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3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1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Deukmejian Education Center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72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Finalizing joint use agreements with GUSD for Wilson and Cerritos multi-use fields and Glendale High School Tennis Courts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1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Securing Los Angeles County Measure A and State of California Prop 68 funds for park development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62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Community Services &amp; Parks (2 of 2)</a:t>
            </a:r>
            <a:r>
              <a:rPr lang="en-US" sz="32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0070C0"/>
                </a:solidFill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022279"/>
              </p:ext>
            </p:extLst>
          </p:nvPr>
        </p:nvGraphicFramePr>
        <p:xfrm>
          <a:off x="114300" y="1021080"/>
          <a:ext cx="8877301" cy="4770120"/>
        </p:xfrm>
        <a:graphic>
          <a:graphicData uri="http://schemas.openxmlformats.org/drawingml/2006/table">
            <a:tbl>
              <a:tblPr/>
              <a:tblGrid>
                <a:gridCol w="4062493"/>
                <a:gridCol w="1203702"/>
                <a:gridCol w="1429396"/>
                <a:gridCol w="1203702"/>
                <a:gridCol w="978008"/>
              </a:tblGrid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Adopted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Proposed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2040 -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Continuum of Care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2,416,477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2,449,400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32,923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Emergency Solutions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147,970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147,107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(863)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Workforce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 &amp; Opportunity Act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6,123,399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6,747,837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624,438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Glendale Youth Alliance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2,088,316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2,481,533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393,217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2160 - Grant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367,004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1,088,726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721,722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2180 - Recreation 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4,216,969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(4,216,969)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2240 - Measure H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278,114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316,606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38,492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Nutritional Meals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457,464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449,169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(8,295)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5,250,000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1,575,000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(3,675,000)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4050 - Parks Mitigation Fee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(750,000)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(50.0%)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457200" marR="0" lvl="2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457200" marR="0" lvl="2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37,529,095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34,767,149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(2,761,946)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(7.4%)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457200" marR="0" lvl="2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114300" y="6550223"/>
            <a:ext cx="708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100" dirty="0" smtClean="0"/>
              <a:t>*  Recreation Fund collapsing into General Fund in FY 2019-20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0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590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Fire Department</a:t>
            </a:r>
          </a:p>
        </p:txBody>
      </p:sp>
    </p:spTree>
    <p:extLst>
      <p:ext uri="{BB962C8B-B14F-4D97-AF65-F5344CB8AC3E}">
        <p14:creationId xmlns:p14="http://schemas.microsoft.com/office/powerpoint/2010/main" val="238605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Fire Department (1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7933106"/>
              </p:ext>
            </p:extLst>
          </p:nvPr>
        </p:nvGraphicFramePr>
        <p:xfrm>
          <a:off x="152400" y="944880"/>
          <a:ext cx="4495800" cy="1981200"/>
        </p:xfrm>
        <a:graphic>
          <a:graphicData uri="http://schemas.openxmlformats.org/drawingml/2006/table">
            <a:tbl>
              <a:tblPr/>
              <a:tblGrid>
                <a:gridCol w="2514600"/>
                <a:gridCol w="19812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640" algn="r" defTabSz="914400" rtl="0" eaLnBrk="1" fontAlgn="b" latinLnBrk="0" hangingPunct="1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864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59,623,200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10,414,879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Outlay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3152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71,193,079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8315"/>
              </p:ext>
            </p:extLst>
          </p:nvPr>
        </p:nvGraphicFramePr>
        <p:xfrm>
          <a:off x="152400" y="4490774"/>
          <a:ext cx="8839200" cy="1544880"/>
        </p:xfrm>
        <a:graphic>
          <a:graphicData uri="http://schemas.openxmlformats.org/drawingml/2006/table">
            <a:tbl>
              <a:tblPr/>
              <a:tblGrid>
                <a:gridCol w="3200400"/>
                <a:gridCol w="1828800"/>
                <a:gridCol w="1524000"/>
                <a:gridCol w="1219200"/>
                <a:gridCol w="1066800"/>
              </a:tblGrid>
              <a:tr h="319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497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59,414,713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$ 62,154,379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$ 2,739,666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0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2190 - Hazardous Disposal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1,761,348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1,807,268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45,920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6">
                <a:tc>
                  <a:txBody>
                    <a:bodyPr/>
                    <a:lstStyle/>
                    <a:p>
                      <a:pPr algn="l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50623"/>
              </p:ext>
            </p:extLst>
          </p:nvPr>
        </p:nvGraphicFramePr>
        <p:xfrm>
          <a:off x="5410200" y="962660"/>
          <a:ext cx="3581400" cy="1704340"/>
        </p:xfrm>
        <a:graphic>
          <a:graphicData uri="http://schemas.openxmlformats.org/drawingml/2006/table">
            <a:tbl>
              <a:tblPr/>
              <a:tblGrid>
                <a:gridCol w="1704204"/>
                <a:gridCol w="886596"/>
                <a:gridCol w="9906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211.0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212.00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43.37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40.43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254.37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252.43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087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114300" y="6550223"/>
            <a:ext cx="708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100" dirty="0" smtClean="0"/>
              <a:t>*  Beginning FY 2019-20 appropriation for the Fire Academy is added as recurring budget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43103217"/>
              </p:ext>
            </p:extLst>
          </p:nvPr>
        </p:nvGraphicFramePr>
        <p:xfrm>
          <a:off x="152400" y="3276600"/>
          <a:ext cx="8839200" cy="762000"/>
        </p:xfrm>
        <a:graphic>
          <a:graphicData uri="http://schemas.openxmlformats.org/drawingml/2006/table">
            <a:tbl>
              <a:tblPr/>
              <a:tblGrid>
                <a:gridCol w="4495800"/>
                <a:gridCol w="4343400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Firefighter Recruit Academy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New Engines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03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Fire Department (2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8315301"/>
              </p:ext>
            </p:extLst>
          </p:nvPr>
        </p:nvGraphicFramePr>
        <p:xfrm>
          <a:off x="152400" y="1143000"/>
          <a:ext cx="8839200" cy="3733824"/>
        </p:xfrm>
        <a:graphic>
          <a:graphicData uri="http://schemas.openxmlformats.org/drawingml/2006/table">
            <a:tbl>
              <a:tblPr/>
              <a:tblGrid>
                <a:gridCol w="3221064"/>
                <a:gridCol w="1498170"/>
                <a:gridCol w="1573078"/>
                <a:gridCol w="1573078"/>
                <a:gridCol w="973810"/>
              </a:tblGrid>
              <a:tr h="463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4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Fire Grant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4,400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(4,400)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4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Fire Mutual Aid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750,000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4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Special Events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7,390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(7,390)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Capital Improvement Fund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850,000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800,000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2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5800 - Verdugo Fire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7,416,487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5,631,432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(1,785,055)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63">
                <a:tc>
                  <a:txBody>
                    <a:bodyPr/>
                    <a:lstStyle/>
                    <a:p>
                      <a:pPr lvl="1" algn="ct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46">
                <a:tc>
                  <a:txBody>
                    <a:bodyPr/>
                    <a:lstStyle/>
                    <a:p>
                      <a:pPr lvl="1" algn="ct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Total Budget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69,254,338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71,193,079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1,938,741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951">
                <a:tc>
                  <a:txBody>
                    <a:bodyPr/>
                    <a:lstStyle/>
                    <a:p>
                      <a:pPr algn="l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76200" y="6550223"/>
            <a:ext cx="708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dirty="0" smtClean="0"/>
              <a:t>* </a:t>
            </a:r>
            <a:r>
              <a:rPr lang="en-US" sz="1100" dirty="0"/>
              <a:t>Fund collapsing into General Fund under Management Services beginning FY 2019-20</a:t>
            </a:r>
            <a:endParaRPr lang="en-US" sz="11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5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3622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0070C0"/>
                </a:solidFill>
                <a:effectLst/>
              </a:rPr>
              <a:t>Glendale Water &amp; Power</a:t>
            </a:r>
          </a:p>
        </p:txBody>
      </p:sp>
    </p:spTree>
    <p:extLst>
      <p:ext uri="{BB962C8B-B14F-4D97-AF65-F5344CB8AC3E}">
        <p14:creationId xmlns:p14="http://schemas.microsoft.com/office/powerpoint/2010/main" val="3694190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>
                <a:effectLst/>
              </a:rPr>
              <a:t>Definitions</a:t>
            </a:r>
            <a:endParaRPr lang="en-US" sz="24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848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Two Categories of Fund Type:</a:t>
            </a:r>
          </a:p>
          <a:p>
            <a:pPr algn="l">
              <a:buClr>
                <a:schemeClr val="tx1"/>
              </a:buClr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Governmental Funds </a:t>
            </a:r>
            <a:r>
              <a:rPr lang="en-US" sz="2400" dirty="0" smtClean="0"/>
              <a:t>– Used for specific governmental purposes and report on a modified accrual basis</a:t>
            </a:r>
          </a:p>
          <a:p>
            <a:pPr marL="1200150" lvl="2" indent="-285750" algn="l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marL="742950" lvl="1" indent="-285750"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Proprietary Funds </a:t>
            </a:r>
            <a:r>
              <a:rPr lang="en-US" sz="2400" dirty="0" smtClean="0"/>
              <a:t>– Used to report business-like operations and report </a:t>
            </a:r>
            <a:r>
              <a:rPr lang="en-US" sz="2400" dirty="0"/>
              <a:t>on a full accrual </a:t>
            </a:r>
            <a:r>
              <a:rPr lang="en-US" sz="2400" dirty="0" smtClean="0"/>
              <a:t>basis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897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6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Glendale Water &amp; </a:t>
            </a:r>
            <a:r>
              <a:rPr lang="en-US" sz="2800" dirty="0">
                <a:solidFill>
                  <a:srgbClr val="0070C0"/>
                </a:solidFill>
                <a:effectLst/>
              </a:rPr>
              <a:t>Power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(1 </a:t>
            </a:r>
            <a:r>
              <a:rPr lang="en-US" sz="2800" dirty="0">
                <a:solidFill>
                  <a:srgbClr val="0070C0"/>
                </a:solidFill>
                <a:effectLst/>
              </a:rPr>
              <a:t>of 2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9029535"/>
              </p:ext>
            </p:extLst>
          </p:nvPr>
        </p:nvGraphicFramePr>
        <p:xfrm>
          <a:off x="228600" y="990600"/>
          <a:ext cx="4419600" cy="2286000"/>
        </p:xfrm>
        <a:graphic>
          <a:graphicData uri="http://schemas.openxmlformats.org/drawingml/2006/table">
            <a:tbl>
              <a:tblPr/>
              <a:tblGrid>
                <a:gridCol w="2661955"/>
                <a:gridCol w="1757645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49,614,623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263,891,461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3,981,100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32,440,000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20,277,055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$ 370,204,239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09604"/>
              </p:ext>
            </p:extLst>
          </p:nvPr>
        </p:nvGraphicFramePr>
        <p:xfrm>
          <a:off x="5486400" y="990600"/>
          <a:ext cx="3429000" cy="1704340"/>
        </p:xfrm>
        <a:graphic>
          <a:graphicData uri="http://schemas.openxmlformats.org/drawingml/2006/table">
            <a:tbl>
              <a:tblPr/>
              <a:tblGrid>
                <a:gridCol w="1704204"/>
                <a:gridCol w="886596"/>
                <a:gridCol w="8382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321.50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24.05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24.38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345.55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343.38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58068881"/>
              </p:ext>
            </p:extLst>
          </p:nvPr>
        </p:nvGraphicFramePr>
        <p:xfrm>
          <a:off x="228600" y="3657600"/>
          <a:ext cx="8686800" cy="213360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Analyze and develop a new Sustainability Division/Section in the 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Initiate and complete an Electrical Services Master Plan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Upgrade Water AMI to a new IP based system  and lay the groundwork for supporting new citywide Smart City technologies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Implement new and augment existing clean energy programs including demand response, energy efficiency and solar programs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1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Glendale Water &amp; </a:t>
            </a:r>
            <a:r>
              <a:rPr lang="en-US" sz="2800" dirty="0">
                <a:solidFill>
                  <a:srgbClr val="0070C0"/>
                </a:solidFill>
                <a:effectLst/>
              </a:rPr>
              <a:t>Power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(2 </a:t>
            </a:r>
            <a:r>
              <a:rPr lang="en-US" sz="2800" dirty="0">
                <a:solidFill>
                  <a:srgbClr val="0070C0"/>
                </a:solidFill>
                <a:effectLst/>
              </a:rPr>
              <a:t>of 2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1197895"/>
              </p:ext>
            </p:extLst>
          </p:nvPr>
        </p:nvGraphicFramePr>
        <p:xfrm>
          <a:off x="152398" y="1069833"/>
          <a:ext cx="8839201" cy="4721367"/>
        </p:xfrm>
        <a:graphic>
          <a:graphicData uri="http://schemas.openxmlformats.org/drawingml/2006/table">
            <a:tbl>
              <a:tblPr/>
              <a:tblGrid>
                <a:gridCol w="3229708"/>
                <a:gridCol w="1529862"/>
                <a:gridCol w="1737621"/>
                <a:gridCol w="1359877"/>
                <a:gridCol w="982133"/>
              </a:tblGrid>
              <a:tr h="317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Adopted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Proposed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2910 - Elec.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Benefit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9,243,196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9,016,367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(226,829)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(2.5%)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5400 - Fiber Optic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220,313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220,313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5820 - Elec.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Rev.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243,504,907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267,933,674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24,428,767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5830 - Elec.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12,783,938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21,086,300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8,302,362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5850 - Elec.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5880 - Elec. Customer 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50,000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-                 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5920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Works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Rev.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55,080,416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56,462,785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1,382,369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5930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Depreciation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8,602,062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11,834,800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3,232,738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5950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Customer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Capital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1,471,000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5980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Water Customer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Repair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935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621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332,835,519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370,204,239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37,368,720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935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0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4384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Human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199697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Human </a:t>
            </a:r>
            <a:r>
              <a:rPr lang="en-US" sz="2800" dirty="0">
                <a:solidFill>
                  <a:srgbClr val="0070C0"/>
                </a:solidFill>
                <a:effectLst/>
              </a:rPr>
              <a:t>Resources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(1 of </a:t>
            </a:r>
            <a:r>
              <a:rPr lang="en-US" sz="2800" dirty="0">
                <a:solidFill>
                  <a:srgbClr val="0070C0"/>
                </a:solidFill>
                <a:effectLst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5616352"/>
              </p:ext>
            </p:extLst>
          </p:nvPr>
        </p:nvGraphicFramePr>
        <p:xfrm>
          <a:off x="152400" y="990600"/>
          <a:ext cx="4648200" cy="1371600"/>
        </p:xfrm>
        <a:graphic>
          <a:graphicData uri="http://schemas.openxmlformats.org/drawingml/2006/table">
            <a:tbl>
              <a:tblPr/>
              <a:tblGrid>
                <a:gridCol w="2799643"/>
                <a:gridCol w="1848557"/>
              </a:tblGrid>
              <a:tr h="152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 4,685,059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47,833,070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52,518,129</a:t>
                      </a:r>
                    </a:p>
                  </a:txBody>
                  <a:tcPr marL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42817"/>
              </p:ext>
            </p:extLst>
          </p:nvPr>
        </p:nvGraphicFramePr>
        <p:xfrm>
          <a:off x="152399" y="4419598"/>
          <a:ext cx="8839202" cy="1600200"/>
        </p:xfrm>
        <a:graphic>
          <a:graphicData uri="http://schemas.openxmlformats.org/drawingml/2006/table">
            <a:tbl>
              <a:tblPr/>
              <a:tblGrid>
                <a:gridCol w="3100051"/>
                <a:gridCol w="1480263"/>
                <a:gridCol w="1607128"/>
                <a:gridCol w="1446414"/>
                <a:gridCol w="1205346"/>
              </a:tblGrid>
              <a:tr h="351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1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3,187,075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3,068,540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(118,535)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5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Unemployment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Ins.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741,028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66,666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(674,362)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9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75635"/>
              </p:ext>
            </p:extLst>
          </p:nvPr>
        </p:nvGraphicFramePr>
        <p:xfrm>
          <a:off x="5334000" y="990601"/>
          <a:ext cx="3657600" cy="1752601"/>
        </p:xfrm>
        <a:graphic>
          <a:graphicData uri="http://schemas.openxmlformats.org/drawingml/2006/table">
            <a:tbl>
              <a:tblPr/>
              <a:tblGrid>
                <a:gridCol w="1817818"/>
                <a:gridCol w="945702"/>
                <a:gridCol w="894080"/>
              </a:tblGrid>
              <a:tr h="34477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22.90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22.95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25.08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26.33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6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087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04627567"/>
              </p:ext>
            </p:extLst>
          </p:nvPr>
        </p:nvGraphicFramePr>
        <p:xfrm>
          <a:off x="152400" y="2895600"/>
          <a:ext cx="8839200" cy="124968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27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 MOU negotiations with IBEW Local 18, GPOA, and GMA Police Managers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Commence MOU negotiations with GCEA and GMA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3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Upgrades to Munis ERP System through coordination with Finance and Information Services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454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Human </a:t>
            </a:r>
            <a:r>
              <a:rPr lang="en-US" sz="2800" dirty="0">
                <a:solidFill>
                  <a:srgbClr val="0070C0"/>
                </a:solidFill>
                <a:effectLst/>
              </a:rPr>
              <a:t>Resources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(2 of </a:t>
            </a:r>
            <a:r>
              <a:rPr lang="en-US" sz="2800" dirty="0">
                <a:solidFill>
                  <a:srgbClr val="0070C0"/>
                </a:solidFill>
                <a:effectLst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0777313"/>
              </p:ext>
            </p:extLst>
          </p:nvPr>
        </p:nvGraphicFramePr>
        <p:xfrm>
          <a:off x="152401" y="990600"/>
          <a:ext cx="8839199" cy="3886204"/>
        </p:xfrm>
        <a:graphic>
          <a:graphicData uri="http://schemas.openxmlformats.org/drawingml/2006/table">
            <a:tbl>
              <a:tblPr/>
              <a:tblGrid>
                <a:gridCol w="2914281"/>
                <a:gridCol w="1679826"/>
                <a:gridCol w="1752237"/>
                <a:gridCol w="1434383"/>
                <a:gridCol w="1058472"/>
              </a:tblGrid>
              <a:tr h="37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Compensation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Ins.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14,996,770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15,631,259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634,489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Dental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1,960,222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1,399,154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(561,068)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(28.6%)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Medical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25,097,496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25,062,173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(35,323)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Vision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Ins.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490,844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249,595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(241,249)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(49.1%)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Compensated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Absences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4,706,368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5,154,164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447,796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4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RHSP Benefits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1,528,375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1,270,058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(258,317)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Post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Emp. Benefits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628,842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616,520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(12,322)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72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1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53,337,020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52,518,129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(818,891)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8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Information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24014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Information Services (1 of 5)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</a:t>
            </a:r>
            <a:r>
              <a:rPr lang="en-US" sz="2400" dirty="0" smtClean="0">
                <a:effectLst/>
              </a:rPr>
              <a:t>Summary</a:t>
            </a: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9339608"/>
              </p:ext>
            </p:extLst>
          </p:nvPr>
        </p:nvGraphicFramePr>
        <p:xfrm>
          <a:off x="228600" y="1066800"/>
          <a:ext cx="4419600" cy="170688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7,293,518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14,877,087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2,191,316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24,361,921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31402"/>
              </p:ext>
            </p:extLst>
          </p:nvPr>
        </p:nvGraphicFramePr>
        <p:xfrm>
          <a:off x="5486400" y="1066800"/>
          <a:ext cx="3352800" cy="1706880"/>
        </p:xfrm>
        <a:graphic>
          <a:graphicData uri="http://schemas.openxmlformats.org/drawingml/2006/table">
            <a:tbl>
              <a:tblPr/>
              <a:tblGrid>
                <a:gridCol w="1704204"/>
                <a:gridCol w="810396"/>
                <a:gridCol w="838200"/>
              </a:tblGrid>
              <a:tr h="30480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47.82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46.97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8975" y="-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79058578"/>
              </p:ext>
            </p:extLst>
          </p:nvPr>
        </p:nvGraphicFramePr>
        <p:xfrm>
          <a:off x="228600" y="3200400"/>
          <a:ext cx="8610600" cy="219456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Enterprise-wide Windows 10 deployment and continued implementation of the Glendale Fire Department Verdugo data network for the CAD upgrade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the Police CAD dispatch system and Public Works mobile field inspections; Issue RFP for the Land Management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 of generator and redundant connectivity at Adams Hill Radio Site; Continued replacement of Public Safety mobile and portable radios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of Information Services Department job classifications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21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Information Services (2 of 5)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</a:t>
            </a:r>
            <a:r>
              <a:rPr lang="en-US" sz="2400" dirty="0" smtClean="0">
                <a:effectLst/>
              </a:rPr>
              <a:t>Summary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15946208"/>
              </p:ext>
            </p:extLst>
          </p:nvPr>
        </p:nvGraphicFramePr>
        <p:xfrm>
          <a:off x="152400" y="1143000"/>
          <a:ext cx="8839199" cy="2438398"/>
        </p:xfrm>
        <a:graphic>
          <a:graphicData uri="http://schemas.openxmlformats.org/drawingml/2006/table">
            <a:tbl>
              <a:tblPr/>
              <a:tblGrid>
                <a:gridCol w="2920779"/>
                <a:gridCol w="1537252"/>
                <a:gridCol w="1690977"/>
                <a:gridCol w="1537252"/>
                <a:gridCol w="1152939"/>
              </a:tblGrid>
              <a:tr h="32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Infrastructure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13,430,865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11,152,733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(2,278,132)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Applications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9,920,494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7,509,037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(2,411,457)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ISD Wireless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6,393,043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5,700,151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(692,892)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335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5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084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29,744,402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24,361,921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(5,382,481)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59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8975" y="-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Information </a:t>
            </a:r>
            <a:r>
              <a:rPr lang="en-US" sz="2500" dirty="0" smtClean="0">
                <a:solidFill>
                  <a:srgbClr val="0070C0"/>
                </a:solidFill>
              </a:rPr>
              <a:t>Services (3 of 5)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/>
              <a:t>Proposed 2019-20 Budget </a:t>
            </a:r>
            <a:r>
              <a:rPr lang="en-US" sz="2200" dirty="0" smtClean="0"/>
              <a:t>Summary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0274" y="-31898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228600" y="1219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venir Book"/>
              </a:rPr>
              <a:t>Core mission is to modernize our IT environment that can be leveraged by City departments and ultimately residents</a:t>
            </a:r>
          </a:p>
          <a:p>
            <a:endParaRPr lang="en-US" dirty="0" smtClean="0">
              <a:cs typeface="Avenir Book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venir Book"/>
              </a:rPr>
              <a:t>Develop an infrastructure that is flexible, redundant, highly available, scalable, secure, and leverages an appropriate mix of on-premises and cloud hosted technologies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 smtClean="0">
              <a:cs typeface="Avenir Book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venir Book"/>
              </a:rPr>
              <a:t>Take advantage of new applications, technologies and software that makes a difference in how City conducts its business and serves our residents</a:t>
            </a:r>
          </a:p>
          <a:p>
            <a:pPr lvl="1"/>
            <a:endParaRPr lang="en-US" sz="1600" dirty="0" smtClean="0">
              <a:cs typeface="Avenir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venir Book"/>
              </a:rPr>
              <a:t>One key area that has not been done is to modernize job classifications</a:t>
            </a:r>
            <a:endParaRPr lang="en-US" sz="2000" dirty="0">
              <a:cs typeface="Avenir Boo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cs typeface="Avenir Book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Avenir Book"/>
              </a:rPr>
              <a:t>Key to taking advantage of new technologies and modernization is having the right people with the right skill sets</a:t>
            </a:r>
          </a:p>
          <a:p>
            <a:pPr lvl="1"/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86527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Information </a:t>
            </a:r>
            <a:r>
              <a:rPr lang="en-US" sz="2500" dirty="0" smtClean="0">
                <a:solidFill>
                  <a:srgbClr val="0070C0"/>
                </a:solidFill>
              </a:rPr>
              <a:t>Services (4 of 5)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200" dirty="0"/>
              <a:t>Proposed 2019-20 Budget </a:t>
            </a:r>
            <a:r>
              <a:rPr lang="en-US" sz="2200" dirty="0" smtClean="0"/>
              <a:t>Summary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0274" y="-31898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228600" y="1219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venir Book"/>
              </a:rPr>
              <a:t>Recruitment &amp; retention for qualified IT personnel has been and continues to be problematic</a:t>
            </a:r>
          </a:p>
          <a:p>
            <a:endParaRPr lang="en-US" sz="1400" dirty="0" smtClean="0">
              <a:cs typeface="Avenir Book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cs typeface="Avenir Book"/>
              </a:rPr>
              <a:t>Competitive job market of IT Skills</a:t>
            </a:r>
          </a:p>
          <a:p>
            <a:pPr lvl="1"/>
            <a:endParaRPr lang="en-US" sz="500" dirty="0" smtClean="0">
              <a:cs typeface="Avenir Book"/>
            </a:endParaRPr>
          </a:p>
          <a:p>
            <a:pPr marL="1371600" lvl="2" indent="-457200">
              <a:buSzPct val="105000"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venir Book"/>
              </a:rPr>
              <a:t>As digital and mobile technologies continue to evolve, the demand in the market place for qualified IT skills continues to increase</a:t>
            </a:r>
          </a:p>
          <a:p>
            <a:pPr lvl="1"/>
            <a:endParaRPr lang="en-US" sz="1400" dirty="0" smtClean="0">
              <a:cs typeface="Avenir Book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cs typeface="Avenir Book"/>
              </a:rPr>
              <a:t>Outdated job specifications</a:t>
            </a:r>
          </a:p>
          <a:p>
            <a:pPr lvl="1"/>
            <a:endParaRPr lang="en-US" sz="600" dirty="0" smtClean="0">
              <a:cs typeface="Avenir Book"/>
            </a:endParaRPr>
          </a:p>
          <a:p>
            <a:pPr marL="1371600" lvl="2" indent="-457200">
              <a:buSzPct val="105000"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venir Book"/>
              </a:rPr>
              <a:t>Job specifications have not been updated to reflect current technologies</a:t>
            </a:r>
          </a:p>
          <a:p>
            <a:pPr lvl="2"/>
            <a:endParaRPr lang="en-US" sz="1600" dirty="0" smtClean="0">
              <a:cs typeface="Avenir Book"/>
            </a:endParaRP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sz="1400" dirty="0" smtClean="0">
                <a:cs typeface="Avenir Book"/>
              </a:rPr>
              <a:t>Outdated terminology includes COBOL, degree in “Data Processing”, ability to use computer equipment, etc.</a:t>
            </a:r>
          </a:p>
          <a:p>
            <a:pPr lvl="3"/>
            <a:endParaRPr lang="en-US" sz="1400" dirty="0" smtClean="0">
              <a:cs typeface="Avenir Book"/>
            </a:endParaRPr>
          </a:p>
          <a:p>
            <a:pPr marL="1371600" lvl="2" indent="-457200">
              <a:buSzPct val="105000"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venir Book"/>
              </a:rPr>
              <a:t>Difficult to attract the qualified candidates and compete with other Government Agencies</a:t>
            </a:r>
          </a:p>
          <a:p>
            <a:pPr lvl="1"/>
            <a:endParaRPr lang="en-US" sz="1400" dirty="0" smtClean="0">
              <a:cs typeface="Avenir Book"/>
            </a:endParaRPr>
          </a:p>
          <a:p>
            <a:pPr lvl="1"/>
            <a:endParaRPr lang="en-US" sz="1600" dirty="0" smtClean="0">
              <a:latin typeface="Avenir Book"/>
              <a:cs typeface="Avenir Book"/>
            </a:endParaRPr>
          </a:p>
          <a:p>
            <a:pPr lvl="1"/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6175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>
                <a:effectLst/>
              </a:rPr>
              <a:t>Governmental Funds</a:t>
            </a:r>
            <a:endParaRPr lang="en-US" sz="24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4" y="1294100"/>
            <a:ext cx="8848725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342900" algn="l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General Fund: </a:t>
            </a:r>
            <a:r>
              <a:rPr lang="en-US" sz="2000" dirty="0" smtClean="0"/>
              <a:t>The </a:t>
            </a:r>
            <a:r>
              <a:rPr lang="en-US" sz="2000" dirty="0"/>
              <a:t>primary fund of the City used to account for all revenues and expenditures of the City not legally restricted as to </a:t>
            </a:r>
            <a:r>
              <a:rPr lang="en-US" sz="2000" dirty="0" smtClean="0"/>
              <a:t>use.</a:t>
            </a:r>
          </a:p>
          <a:p>
            <a:pPr marL="514350" lvl="2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Special Revenue Funds</a:t>
            </a:r>
            <a:r>
              <a:rPr lang="en-US" sz="2000" dirty="0">
                <a:solidFill>
                  <a:srgbClr val="0070C0"/>
                </a:solidFill>
              </a:rPr>
              <a:t>: </a:t>
            </a:r>
            <a:r>
              <a:rPr lang="en-US" sz="2000" dirty="0"/>
              <a:t>This fund type collects revenues that are restricted by the City, State, or Federal Government as to how they may be spent. Most of the special revenue funds are grant </a:t>
            </a:r>
            <a:r>
              <a:rPr lang="en-US" sz="2000" dirty="0" smtClean="0"/>
              <a:t>revenues.</a:t>
            </a: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Debt Service Funds: </a:t>
            </a:r>
            <a:r>
              <a:rPr lang="en-US" sz="2000" dirty="0" smtClean="0"/>
              <a:t>This fund type is used to account for the </a:t>
            </a:r>
            <a:r>
              <a:rPr lang="en-US" sz="2000" dirty="0"/>
              <a:t>payment of principal and interest on an obligation resulting from the issuance of bonds, notes, or certificates of </a:t>
            </a:r>
            <a:r>
              <a:rPr lang="en-US" sz="2000" dirty="0" smtClean="0"/>
              <a:t>participation.</a:t>
            </a: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Capital Improvement Funds: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/>
              <a:t>U</a:t>
            </a:r>
            <a:r>
              <a:rPr lang="en-US" sz="2000" dirty="0" smtClean="0"/>
              <a:t>sed for </a:t>
            </a:r>
            <a:r>
              <a:rPr lang="en-US" sz="2000" dirty="0"/>
              <a:t>capital outlays including the acquisition or construction of capital facilities or other capital </a:t>
            </a:r>
            <a:r>
              <a:rPr lang="en-US" sz="2000" dirty="0" smtClean="0"/>
              <a:t>assets. </a:t>
            </a:r>
            <a:endParaRPr lang="en-US" sz="2000" dirty="0"/>
          </a:p>
          <a:p>
            <a:pPr marL="1200150" lvl="2" indent="-28575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sz="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2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Information </a:t>
            </a:r>
            <a:r>
              <a:rPr lang="en-US" sz="2500" dirty="0" smtClean="0">
                <a:solidFill>
                  <a:srgbClr val="0070C0"/>
                </a:solidFill>
              </a:rPr>
              <a:t>Services (5 of 5)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2200" dirty="0"/>
              <a:t>Proposed 2019-20 Budget </a:t>
            </a:r>
            <a:r>
              <a:rPr lang="en-US" sz="2200" dirty="0" smtClean="0"/>
              <a:t>Summary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0274" y="-31898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228600" y="9906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venir Book"/>
              </a:rPr>
              <a:t>To address on-going recruitment &amp; retention issues, the following is in the proposed FY 2019-20 ISD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cs typeface="Avenir Book"/>
              </a:rPr>
              <a:t>Update several classifications &amp; salary ranges based on industry standards</a:t>
            </a:r>
          </a:p>
          <a:p>
            <a:pPr lvl="1"/>
            <a:endParaRPr lang="en-US" sz="2000" dirty="0">
              <a:cs typeface="Avenir Book"/>
            </a:endParaRPr>
          </a:p>
          <a:p>
            <a:pPr lvl="1"/>
            <a:endParaRPr lang="en-US" sz="2000" dirty="0" smtClean="0">
              <a:cs typeface="Avenir Book"/>
            </a:endParaRPr>
          </a:p>
          <a:p>
            <a:pPr lvl="1"/>
            <a:endParaRPr lang="en-US" sz="2000" dirty="0">
              <a:cs typeface="Avenir Book"/>
            </a:endParaRPr>
          </a:p>
          <a:p>
            <a:pPr lvl="1"/>
            <a:endParaRPr lang="en-US" sz="2000" dirty="0" smtClean="0">
              <a:cs typeface="Avenir Book"/>
            </a:endParaRPr>
          </a:p>
          <a:p>
            <a:pPr lvl="1"/>
            <a:endParaRPr lang="en-US" sz="2000" dirty="0" smtClean="0">
              <a:cs typeface="Avenir Book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000" dirty="0" smtClean="0"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cs typeface="Avenir Book"/>
              </a:rPr>
              <a:t>Adjust salary ranges for the following existing job classifications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cs typeface="Avenir Book"/>
              </a:rPr>
              <a:t>Sr. PC Specialist </a:t>
            </a:r>
            <a:r>
              <a:rPr lang="en-US" sz="1600" dirty="0" smtClean="0">
                <a:solidFill>
                  <a:prstClr val="black"/>
                </a:solidFill>
                <a:cs typeface="Avenir Book"/>
              </a:rPr>
              <a:t>Supervisor, </a:t>
            </a:r>
            <a:r>
              <a:rPr lang="en-US" sz="1600" dirty="0" smtClean="0">
                <a:cs typeface="Avenir Book"/>
              </a:rPr>
              <a:t>IT Infrastructure Manager, IT Applications Manager, Wireless Systems Manager, Assistant CIO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600" dirty="0" smtClean="0"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cs typeface="Avenir Book"/>
              </a:rPr>
              <a:t>Authorized </a:t>
            </a:r>
            <a:r>
              <a:rPr lang="en-US" dirty="0">
                <a:cs typeface="Avenir Book"/>
              </a:rPr>
              <a:t>head </a:t>
            </a:r>
            <a:r>
              <a:rPr lang="en-US" dirty="0" smtClean="0">
                <a:cs typeface="Avenir Book"/>
              </a:rPr>
              <a:t>count for ISD remains the same</a:t>
            </a:r>
            <a:endParaRPr lang="en-US" dirty="0">
              <a:cs typeface="Avenir Book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cs typeface="Avenir Book"/>
              </a:rPr>
              <a:t>Cost of proposed restructuring is $390K &amp; funded in the ISD Internal Service Funds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venir Book"/>
              </a:rPr>
              <a:t>Costs will be phased in during the fiscal year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venir Book"/>
              </a:rPr>
              <a:t>Funded through a combination of attrition through future retirements and position downgrades as they become vacant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400" dirty="0" smtClean="0">
              <a:latin typeface="Avenir Book"/>
              <a:cs typeface="Avenir Book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venir Book"/>
              <a:cs typeface="Avenir Boo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8110"/>
              </p:ext>
            </p:extLst>
          </p:nvPr>
        </p:nvGraphicFramePr>
        <p:xfrm>
          <a:off x="1143000" y="2133600"/>
          <a:ext cx="7086600" cy="1427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501"/>
                <a:gridCol w="3854099"/>
              </a:tblGrid>
              <a:tr h="299698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0070C0"/>
                          </a:solidFill>
                          <a:latin typeface="Avenir Book"/>
                          <a:ea typeface="+mj-ea"/>
                          <a:cs typeface="+mj-cs"/>
                        </a:rPr>
                        <a:t>Current</a:t>
                      </a:r>
                      <a:endParaRPr lang="en-US" sz="1200" kern="1200" dirty="0">
                        <a:solidFill>
                          <a:srgbClr val="0070C0"/>
                        </a:solidFill>
                        <a:latin typeface="Avenir Book"/>
                        <a:ea typeface="+mj-ea"/>
                        <a:cs typeface="+mj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0070C0"/>
                          </a:solidFill>
                          <a:latin typeface="Avenir Book"/>
                          <a:ea typeface="+mj-ea"/>
                          <a:cs typeface="+mj-cs"/>
                        </a:rPr>
                        <a:t>Proposed</a:t>
                      </a:r>
                      <a:endParaRPr lang="en-US" sz="1200" kern="1200" dirty="0">
                        <a:solidFill>
                          <a:srgbClr val="0070C0"/>
                        </a:solidFill>
                        <a:latin typeface="Avenir Book"/>
                        <a:ea typeface="+mj-ea"/>
                        <a:cs typeface="+mj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System Analyst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Engineer I</a:t>
                      </a:r>
                      <a:r>
                        <a:rPr lang="en-US" sz="1400" baseline="0" dirty="0" smtClean="0"/>
                        <a:t>, II, III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Project Manager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Departmental Applications Manager, GIS Manager,</a:t>
                      </a:r>
                      <a:r>
                        <a:rPr lang="en-US" sz="1400" baseline="0" dirty="0" smtClean="0"/>
                        <a:t> IT Projects Manager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Sr. Security</a:t>
                      </a:r>
                      <a:r>
                        <a:rPr lang="en-US" sz="1400" baseline="0" dirty="0" smtClean="0"/>
                        <a:t> Systems Manager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 Manager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29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Innovation, Performance &amp; Audit</a:t>
            </a:r>
          </a:p>
        </p:txBody>
      </p:sp>
    </p:spTree>
    <p:extLst>
      <p:ext uri="{BB962C8B-B14F-4D97-AF65-F5344CB8AC3E}">
        <p14:creationId xmlns:p14="http://schemas.microsoft.com/office/powerpoint/2010/main" val="219071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Innovation, Performance &amp; Audit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1108692"/>
              </p:ext>
            </p:extLst>
          </p:nvPr>
        </p:nvGraphicFramePr>
        <p:xfrm>
          <a:off x="228600" y="914400"/>
          <a:ext cx="4419600" cy="1463040"/>
        </p:xfrm>
        <a:graphic>
          <a:graphicData uri="http://schemas.openxmlformats.org/drawingml/2006/table">
            <a:tbl>
              <a:tblPr/>
              <a:tblGrid>
                <a:gridCol w="2367642"/>
                <a:gridCol w="2051958"/>
              </a:tblGrid>
              <a:tr h="3317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640080" lvl="0"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0080" lvl="0"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1,213,256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156,825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$  1,370,081  </a:t>
                      </a:r>
                    </a:p>
                  </a:txBody>
                  <a:tcPr marT="91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914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41573"/>
              </p:ext>
            </p:extLst>
          </p:nvPr>
        </p:nvGraphicFramePr>
        <p:xfrm>
          <a:off x="228599" y="4958080"/>
          <a:ext cx="8686802" cy="1137920"/>
        </p:xfrm>
        <a:graphic>
          <a:graphicData uri="http://schemas.openxmlformats.org/drawingml/2006/table">
            <a:tbl>
              <a:tblPr/>
              <a:tblGrid>
                <a:gridCol w="2725937"/>
                <a:gridCol w="1695025"/>
                <a:gridCol w="1706336"/>
                <a:gridCol w="1473654"/>
                <a:gridCol w="108585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Adopted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Proposed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1,384,355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1,370,081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(14,274)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07537"/>
              </p:ext>
            </p:extLst>
          </p:nvPr>
        </p:nvGraphicFramePr>
        <p:xfrm>
          <a:off x="5410200" y="914400"/>
          <a:ext cx="3505200" cy="1752601"/>
        </p:xfrm>
        <a:graphic>
          <a:graphicData uri="http://schemas.openxmlformats.org/drawingml/2006/table">
            <a:tbl>
              <a:tblPr/>
              <a:tblGrid>
                <a:gridCol w="1742075"/>
                <a:gridCol w="906298"/>
                <a:gridCol w="856827"/>
              </a:tblGrid>
              <a:tr h="34477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8.63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6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9925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32616197"/>
              </p:ext>
            </p:extLst>
          </p:nvPr>
        </p:nvGraphicFramePr>
        <p:xfrm>
          <a:off x="228600" y="2743200"/>
          <a:ext cx="8686800" cy="2133600"/>
        </p:xfrm>
        <a:graphic>
          <a:graphicData uri="http://schemas.openxmlformats.org/drawingml/2006/table">
            <a:tbl>
              <a:tblPr/>
              <a:tblGrid>
                <a:gridCol w="4498522"/>
                <a:gridCol w="4188278"/>
              </a:tblGrid>
              <a:tr h="3421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53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Modernizing City Processes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Digital Recruitments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Procurement Opportunities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Automating Audits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Unauthorized System Access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Vendor Payments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53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Building Talent Pipeline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Succession Planning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Building Inspection Trainee Program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8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Library, Arts &amp; Culture</a:t>
            </a:r>
          </a:p>
        </p:txBody>
      </p:sp>
    </p:spTree>
    <p:extLst>
      <p:ext uri="{BB962C8B-B14F-4D97-AF65-F5344CB8AC3E}">
        <p14:creationId xmlns:p14="http://schemas.microsoft.com/office/powerpoint/2010/main" val="246856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Library, Arts &amp; Culture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3200770"/>
              </p:ext>
            </p:extLst>
          </p:nvPr>
        </p:nvGraphicFramePr>
        <p:xfrm>
          <a:off x="228600" y="914400"/>
          <a:ext cx="4648200" cy="1752600"/>
        </p:xfrm>
        <a:graphic>
          <a:graphicData uri="http://schemas.openxmlformats.org/drawingml/2006/table">
            <a:tbl>
              <a:tblPr/>
              <a:tblGrid>
                <a:gridCol w="2556510"/>
                <a:gridCol w="2091690"/>
              </a:tblGrid>
              <a:tr h="3442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7,657,093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3,898,989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6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$ 11,656,082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186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00357384"/>
              </p:ext>
            </p:extLst>
          </p:nvPr>
        </p:nvGraphicFramePr>
        <p:xfrm>
          <a:off x="228600" y="3793055"/>
          <a:ext cx="8686800" cy="2311307"/>
        </p:xfrm>
        <a:graphic>
          <a:graphicData uri="http://schemas.openxmlformats.org/drawingml/2006/table">
            <a:tbl>
              <a:tblPr/>
              <a:tblGrid>
                <a:gridCol w="2869746"/>
                <a:gridCol w="1551214"/>
                <a:gridCol w="1783896"/>
                <a:gridCol w="1473654"/>
                <a:gridCol w="1008290"/>
              </a:tblGrid>
              <a:tr h="374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Adopted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5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10,560,186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11,005,400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445,214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Urban Art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89,500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179,500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69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Library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185,267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281,682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96,415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10,834,953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11,656,082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821,129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409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01436"/>
              </p:ext>
            </p:extLst>
          </p:nvPr>
        </p:nvGraphicFramePr>
        <p:xfrm>
          <a:off x="5334000" y="914400"/>
          <a:ext cx="3581400" cy="1752601"/>
        </p:xfrm>
        <a:graphic>
          <a:graphicData uri="http://schemas.openxmlformats.org/drawingml/2006/table">
            <a:tbl>
              <a:tblPr/>
              <a:tblGrid>
                <a:gridCol w="1741252"/>
                <a:gridCol w="905870"/>
                <a:gridCol w="934278"/>
              </a:tblGrid>
              <a:tr h="34477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46.00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27.71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28.18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74.71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74.18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6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51406433"/>
              </p:ext>
            </p:extLst>
          </p:nvPr>
        </p:nvGraphicFramePr>
        <p:xfrm>
          <a:off x="228600" y="2712720"/>
          <a:ext cx="8686800" cy="944880"/>
        </p:xfrm>
        <a:graphic>
          <a:graphicData uri="http://schemas.openxmlformats.org/drawingml/2006/table">
            <a:tbl>
              <a:tblPr/>
              <a:tblGrid>
                <a:gridCol w="4653642"/>
                <a:gridCol w="4033158"/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Montrose Library remodel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Addition of Digital Magazines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6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Library cards for all GUSD students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76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7432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386721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Management </a:t>
            </a:r>
            <a:r>
              <a:rPr lang="en-US" sz="2800" dirty="0" smtClean="0">
                <a:solidFill>
                  <a:srgbClr val="0070C0"/>
                </a:solidFill>
              </a:rPr>
              <a:t>Services (1 of 2)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Proposed </a:t>
            </a:r>
            <a:r>
              <a:rPr lang="en-US" sz="2400" dirty="0" smtClean="0"/>
              <a:t>2019-20 </a:t>
            </a:r>
            <a:r>
              <a:rPr lang="en-US" sz="2400" dirty="0"/>
              <a:t>Budget </a:t>
            </a:r>
            <a:r>
              <a:rPr lang="en-US" sz="2400" dirty="0" smtClean="0"/>
              <a:t>Summary</a:t>
            </a:r>
            <a:endParaRPr lang="en-US" sz="2400" dirty="0"/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9781738"/>
              </p:ext>
            </p:extLst>
          </p:nvPr>
        </p:nvGraphicFramePr>
        <p:xfrm>
          <a:off x="228600" y="990600"/>
          <a:ext cx="4495800" cy="1828799"/>
        </p:xfrm>
        <a:graphic>
          <a:graphicData uri="http://schemas.openxmlformats.org/drawingml/2006/table">
            <a:tbl>
              <a:tblPr/>
              <a:tblGrid>
                <a:gridCol w="2707851"/>
                <a:gridCol w="1787949"/>
              </a:tblGrid>
              <a:tr h="3498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4,532,729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1,431,613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052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6,139,342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3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42656"/>
              </p:ext>
            </p:extLst>
          </p:nvPr>
        </p:nvGraphicFramePr>
        <p:xfrm>
          <a:off x="5181600" y="1038860"/>
          <a:ext cx="3657600" cy="1780538"/>
        </p:xfrm>
        <a:graphic>
          <a:graphicData uri="http://schemas.openxmlformats.org/drawingml/2006/table">
            <a:tbl>
              <a:tblPr/>
              <a:tblGrid>
                <a:gridCol w="1778300"/>
                <a:gridCol w="925144"/>
                <a:gridCol w="954156"/>
              </a:tblGrid>
              <a:tr h="350270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42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2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8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4.90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27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28.40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28.15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599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00030075"/>
              </p:ext>
            </p:extLst>
          </p:nvPr>
        </p:nvGraphicFramePr>
        <p:xfrm>
          <a:off x="228600" y="3169920"/>
          <a:ext cx="8610600" cy="2164079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355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09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 upgrades and improvements to the City’s Government Access channel facilities, inclusive of upgrades to the City Council Chambers and Planning Hearing Rooms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09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Devise a strategy and implement tools to enable live broadcasting of community events from remote locations as part of the City’s ongoing effort to engage and inform the community at large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09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the City’s website layout to improve search functions and enhance the user’s experience, including full ADA accessibility and common branding themes across the organization, where applicable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67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Management </a:t>
            </a:r>
            <a:r>
              <a:rPr lang="en-US" sz="2800" dirty="0" smtClean="0">
                <a:solidFill>
                  <a:srgbClr val="0070C0"/>
                </a:solidFill>
              </a:rPr>
              <a:t>Services (2 of 2)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Proposed </a:t>
            </a:r>
            <a:r>
              <a:rPr lang="en-US" sz="2400" dirty="0" smtClean="0"/>
              <a:t>2019-20 </a:t>
            </a:r>
            <a:r>
              <a:rPr lang="en-US" sz="2400" dirty="0"/>
              <a:t>Budget </a:t>
            </a:r>
            <a:r>
              <a:rPr lang="en-US" sz="2400" dirty="0" smtClean="0"/>
              <a:t>Summary</a:t>
            </a:r>
            <a:endParaRPr lang="en-US" sz="2400" dirty="0"/>
          </a:p>
        </p:txBody>
      </p:sp>
      <p:graphicFrame>
        <p:nvGraphicFramePr>
          <p:cNvPr id="9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66757999"/>
              </p:ext>
            </p:extLst>
          </p:nvPr>
        </p:nvGraphicFramePr>
        <p:xfrm>
          <a:off x="228599" y="1143000"/>
          <a:ext cx="8686801" cy="2590800"/>
        </p:xfrm>
        <a:graphic>
          <a:graphicData uri="http://schemas.openxmlformats.org/drawingml/2006/table">
            <a:tbl>
              <a:tblPr/>
              <a:tblGrid>
                <a:gridCol w="2748913"/>
                <a:gridCol w="1528107"/>
                <a:gridCol w="1690435"/>
                <a:gridCol w="1737360"/>
                <a:gridCol w="981986"/>
              </a:tblGrid>
              <a:tr h="4591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4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075"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9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4,619,299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5,949,342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    1,330,043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0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2170 - Filming 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609,464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(609,464)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0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2800 - Cable Access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865,000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(675,000)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(78.0%)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1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94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6,093,763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6,139,342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45,579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8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76200" y="6550223"/>
            <a:ext cx="708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100" dirty="0" smtClean="0"/>
              <a:t>*  Beginning FY 2019-20 Filming Funds and Recreation Fund are collapsing into General Fund</a:t>
            </a:r>
          </a:p>
        </p:txBody>
      </p:sp>
    </p:spTree>
    <p:extLst>
      <p:ext uri="{BB962C8B-B14F-4D97-AF65-F5344CB8AC3E}">
        <p14:creationId xmlns:p14="http://schemas.microsoft.com/office/powerpoint/2010/main" val="1722107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0070C0"/>
                </a:solidFill>
                <a:effectLst/>
              </a:rPr>
              <a:t>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77434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Police Department (1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</a:t>
            </a:r>
            <a:r>
              <a:rPr lang="en-US" sz="2400" dirty="0" smtClean="0">
                <a:effectLst/>
              </a:rPr>
              <a:t>Summary</a:t>
            </a: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0681908"/>
              </p:ext>
            </p:extLst>
          </p:nvPr>
        </p:nvGraphicFramePr>
        <p:xfrm>
          <a:off x="228600" y="914400"/>
          <a:ext cx="4495800" cy="1752599"/>
        </p:xfrm>
        <a:graphic>
          <a:graphicData uri="http://schemas.openxmlformats.org/drawingml/2006/table">
            <a:tbl>
              <a:tblPr/>
              <a:tblGrid>
                <a:gridCol w="2707851"/>
                <a:gridCol w="1787949"/>
              </a:tblGrid>
              <a:tr h="3442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77,453,328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18,049,878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1,750,000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64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97,253,206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482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60325"/>
              </p:ext>
            </p:extLst>
          </p:nvPr>
        </p:nvGraphicFramePr>
        <p:xfrm>
          <a:off x="228601" y="4497750"/>
          <a:ext cx="8686798" cy="1598250"/>
        </p:xfrm>
        <a:graphic>
          <a:graphicData uri="http://schemas.openxmlformats.org/drawingml/2006/table">
            <a:tbl>
              <a:tblPr/>
              <a:tblGrid>
                <a:gridCol w="3257550"/>
                <a:gridCol w="1318532"/>
                <a:gridCol w="1551214"/>
                <a:gridCol w="1396092"/>
                <a:gridCol w="1163410"/>
              </a:tblGrid>
              <a:tr h="320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Adopted            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87,315,322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89,022,571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1,707,249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Asset Forfeiture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727,036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536,379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(190,657)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(26.2%)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4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Police Special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Grants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775,682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144,318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69876"/>
              </p:ext>
            </p:extLst>
          </p:nvPr>
        </p:nvGraphicFramePr>
        <p:xfrm>
          <a:off x="5334000" y="990600"/>
          <a:ext cx="3581400" cy="1752601"/>
        </p:xfrm>
        <a:graphic>
          <a:graphicData uri="http://schemas.openxmlformats.org/drawingml/2006/table">
            <a:tbl>
              <a:tblPr/>
              <a:tblGrid>
                <a:gridCol w="1741252"/>
                <a:gridCol w="905870"/>
                <a:gridCol w="934278"/>
              </a:tblGrid>
              <a:tr h="34477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342.00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338.50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9.92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12.63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351.92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351.13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6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65371611"/>
              </p:ext>
            </p:extLst>
          </p:nvPr>
        </p:nvGraphicFramePr>
        <p:xfrm>
          <a:off x="228600" y="2880360"/>
          <a:ext cx="8686800" cy="1386839"/>
        </p:xfrm>
        <a:graphic>
          <a:graphicData uri="http://schemas.openxmlformats.org/drawingml/2006/table">
            <a:tbl>
              <a:tblPr/>
              <a:tblGrid>
                <a:gridCol w="4498522"/>
                <a:gridCol w="4188278"/>
              </a:tblGrid>
              <a:tr h="3390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91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Transition of Parking Enforcement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Upgrade In-car Video and Mobile Digital   Computer Technology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1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Evaluation of unmanned Aerial Systems for public safety purposes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 &amp; homeless outreach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25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Budget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smtClean="0">
                <a:solidFill>
                  <a:schemeClr val="tx1"/>
                </a:solidFill>
              </a:rPr>
              <a:t>Proprietary </a:t>
            </a:r>
            <a:r>
              <a:rPr lang="en-US" sz="2400" dirty="0">
                <a:solidFill>
                  <a:schemeClr val="tx1"/>
                </a:solidFill>
              </a:rPr>
              <a:t>Funds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4" y="1788855"/>
            <a:ext cx="884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Enterprise Funds: </a:t>
            </a:r>
            <a:r>
              <a:rPr lang="en-US" sz="2000" dirty="0" smtClean="0"/>
              <a:t>This fund type serves the public and charges a fee for services or goods. Fees</a:t>
            </a:r>
            <a:r>
              <a:rPr lang="en-US" sz="2000" dirty="0"/>
              <a:t>, rather than taxes or transfers, are charged in order to fund the business which makes the fund </a:t>
            </a:r>
            <a:r>
              <a:rPr lang="en-US" sz="2000" dirty="0" smtClean="0"/>
              <a:t>self-supporting.</a:t>
            </a:r>
          </a:p>
          <a:p>
            <a:pPr marL="514350" lvl="1" indent="-342900" algn="l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51435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Internal Service Funds: </a:t>
            </a:r>
            <a:r>
              <a:rPr lang="en-US" sz="2000" dirty="0" smtClean="0"/>
              <a:t>This fund type provides </a:t>
            </a:r>
            <a:r>
              <a:rPr lang="en-US" sz="2000" dirty="0"/>
              <a:t>services to other City departments </a:t>
            </a:r>
            <a:r>
              <a:rPr lang="en-US" sz="2000" dirty="0" smtClean="0"/>
              <a:t>and </a:t>
            </a:r>
            <a:r>
              <a:rPr lang="en-US" sz="2000" dirty="0"/>
              <a:t>charges for services rendered, similar to a private business. It </a:t>
            </a:r>
            <a:r>
              <a:rPr lang="en-US" sz="2000" dirty="0" smtClean="0"/>
              <a:t>is intended </a:t>
            </a:r>
            <a:r>
              <a:rPr lang="en-US" sz="2000" dirty="0"/>
              <a:t>to be </a:t>
            </a:r>
            <a:r>
              <a:rPr lang="en-US" sz="2000" dirty="0" smtClean="0"/>
              <a:t>self-supporting.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9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Police Department (2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</a:t>
            </a:r>
            <a:r>
              <a:rPr lang="en-US" sz="2400" dirty="0" smtClean="0">
                <a:effectLst/>
              </a:rPr>
              <a:t>Summary</a:t>
            </a: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9286519"/>
              </p:ext>
            </p:extLst>
          </p:nvPr>
        </p:nvGraphicFramePr>
        <p:xfrm>
          <a:off x="228599" y="1295401"/>
          <a:ext cx="8686802" cy="3352802"/>
        </p:xfrm>
        <a:graphic>
          <a:graphicData uri="http://schemas.openxmlformats.org/drawingml/2006/table">
            <a:tbl>
              <a:tblPr/>
              <a:tblGrid>
                <a:gridCol w="3065931"/>
                <a:gridCol w="1459966"/>
                <a:gridCol w="1751960"/>
                <a:gridCol w="1459965"/>
                <a:gridCol w="948980"/>
              </a:tblGrid>
              <a:tr h="316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2620 - Supplemental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Enf. Fund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485,429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421,693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(63,736)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(13.1%)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Special Events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1,187,620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-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(1,187,620)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2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Police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Bldg. Project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3,080,797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9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Capital Improvement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(100,000)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46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Joint Helicopter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1,535,980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3,271,766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1,735,786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926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94,746,978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97,253,206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2,506,228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109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76200" y="6550223"/>
            <a:ext cx="7086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1100" dirty="0" smtClean="0"/>
              <a:t>*  Fund collapsing into General Fund under Management Services beginning FY 2019-20</a:t>
            </a:r>
          </a:p>
        </p:txBody>
      </p:sp>
    </p:spTree>
    <p:extLst>
      <p:ext uri="{BB962C8B-B14F-4D97-AF65-F5344CB8AC3E}">
        <p14:creationId xmlns:p14="http://schemas.microsoft.com/office/powerpoint/2010/main" val="137796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5908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252230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Public </a:t>
            </a:r>
            <a:r>
              <a:rPr lang="en-US" sz="2800" dirty="0">
                <a:solidFill>
                  <a:srgbClr val="0070C0"/>
                </a:solidFill>
                <a:effectLst/>
              </a:rPr>
              <a:t>Works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(1 </a:t>
            </a:r>
            <a:r>
              <a:rPr lang="en-US" sz="2800" dirty="0">
                <a:solidFill>
                  <a:srgbClr val="0070C0"/>
                </a:solidFill>
                <a:effectLst/>
              </a:rPr>
              <a:t>of 2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1082371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540129"/>
              </p:ext>
            </p:extLst>
          </p:nvPr>
        </p:nvGraphicFramePr>
        <p:xfrm>
          <a:off x="152400" y="838200"/>
          <a:ext cx="4343400" cy="2286000"/>
        </p:xfrm>
        <a:graphic>
          <a:graphicData uri="http://schemas.openxmlformats.org/drawingml/2006/table">
            <a:tbl>
              <a:tblPr/>
              <a:tblGrid>
                <a:gridCol w="2350019"/>
                <a:gridCol w="1993381"/>
              </a:tblGrid>
              <a:tr h="279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Salaries &amp; Benefits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    34,640,399   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M&amp;O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87,935,274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Outlay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5,963,000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21,871,000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1,150,000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$  151,559,673 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11135"/>
              </p:ext>
            </p:extLst>
          </p:nvPr>
        </p:nvGraphicFramePr>
        <p:xfrm>
          <a:off x="152400" y="4417990"/>
          <a:ext cx="8839200" cy="1683991"/>
        </p:xfrm>
        <a:graphic>
          <a:graphicData uri="http://schemas.openxmlformats.org/drawingml/2006/table">
            <a:tbl>
              <a:tblPr/>
              <a:tblGrid>
                <a:gridCol w="3228230"/>
                <a:gridCol w="1690977"/>
                <a:gridCol w="1460390"/>
                <a:gridCol w="1306664"/>
                <a:gridCol w="1152939"/>
              </a:tblGrid>
              <a:tr h="32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General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15,248,228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15,104,129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(144,099)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9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2210 - Parking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9,560,809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13,751,809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4,191,000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01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2220 - Measure M Local Return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2,043,282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1,923,963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(119,319)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(5.8%)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29874"/>
              </p:ext>
            </p:extLst>
          </p:nvPr>
        </p:nvGraphicFramePr>
        <p:xfrm>
          <a:off x="5410200" y="838200"/>
          <a:ext cx="3581400" cy="1752601"/>
        </p:xfrm>
        <a:graphic>
          <a:graphicData uri="http://schemas.openxmlformats.org/drawingml/2006/table">
            <a:tbl>
              <a:tblPr/>
              <a:tblGrid>
                <a:gridCol w="1741252"/>
                <a:gridCol w="905870"/>
                <a:gridCol w="934278"/>
              </a:tblGrid>
              <a:tr h="344774">
                <a:tc gridSpan="3"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Personnel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19-20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Full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290.05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285.55 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Hourly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26.95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31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313.14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312.50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68"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85750" algn="l"/>
                        </a:tabLst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1905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04769461"/>
              </p:ext>
            </p:extLst>
          </p:nvPr>
        </p:nvGraphicFramePr>
        <p:xfrm>
          <a:off x="152400" y="3200400"/>
          <a:ext cx="8839200" cy="1143000"/>
        </p:xfrm>
        <a:graphic>
          <a:graphicData uri="http://schemas.openxmlformats.org/drawingml/2006/table">
            <a:tbl>
              <a:tblPr/>
              <a:tblGrid>
                <a:gridCol w="4381169"/>
                <a:gridCol w="4458031"/>
              </a:tblGrid>
              <a:tr h="3541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Departmental Highlights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Station 28 Reconstruction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Pavement Repair and Rehabilitation Program - Phase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Crescenta Avenue Rehabilitation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88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9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471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Public </a:t>
            </a:r>
            <a:r>
              <a:rPr lang="en-US" sz="2800" dirty="0">
                <a:solidFill>
                  <a:srgbClr val="0070C0"/>
                </a:solidFill>
                <a:effectLst/>
              </a:rPr>
              <a:t>Works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(2 </a:t>
            </a:r>
            <a:r>
              <a:rPr lang="en-US" sz="2800" dirty="0">
                <a:solidFill>
                  <a:srgbClr val="0070C0"/>
                </a:solidFill>
                <a:effectLst/>
              </a:rPr>
              <a:t>of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2400" dirty="0">
                <a:effectLst/>
              </a:rPr>
              <a:t>Proposed </a:t>
            </a:r>
            <a:r>
              <a:rPr lang="en-US" sz="2400" dirty="0" smtClean="0">
                <a:effectLst/>
              </a:rPr>
              <a:t>2019-20 </a:t>
            </a:r>
            <a:r>
              <a:rPr lang="en-US" sz="2400" dirty="0">
                <a:effectLst/>
              </a:rPr>
              <a:t>Budget Summary</a:t>
            </a:r>
            <a:endParaRPr lang="en-US" sz="2400" dirty="0" smtClean="0">
              <a:effectLst/>
            </a:endParaRPr>
          </a:p>
        </p:txBody>
      </p:sp>
      <p:graphicFrame>
        <p:nvGraphicFramePr>
          <p:cNvPr id="8" name="Group 4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6889814"/>
              </p:ext>
            </p:extLst>
          </p:nvPr>
        </p:nvGraphicFramePr>
        <p:xfrm>
          <a:off x="152400" y="838200"/>
          <a:ext cx="8839200" cy="5181602"/>
        </p:xfrm>
        <a:graphic>
          <a:graphicData uri="http://schemas.openxmlformats.org/drawingml/2006/table">
            <a:tbl>
              <a:tblPr/>
              <a:tblGrid>
                <a:gridCol w="3777436"/>
                <a:gridCol w="1359877"/>
                <a:gridCol w="1359877"/>
                <a:gridCol w="1284328"/>
                <a:gridCol w="1057682"/>
              </a:tblGrid>
              <a:tr h="312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FY 2018-19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Increase/(Decrease)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846"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$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2260 - Measure W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   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1,211,848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1,211,848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San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Fern. Landscape Dist.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90,575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(10,175)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(11.2%)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84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2540 - Measure R Local Return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(340,000)</a:t>
                      </a:r>
                    </a:p>
                  </a:txBody>
                  <a:tcPr marL="9525" marR="0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2550 - Measure R Regional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4,520,000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(4,520,000)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(100.0%)</a:t>
                      </a: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2560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Transit Prop A Local Return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3,856,048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4,473,465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617,417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algn="just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Transit Prop C Local Return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4,146,567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4,093,650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(52,917)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(1.3%)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2580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Transit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Utility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10,333,998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10,797,273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463,275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4010 - Capital Improvement Fund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2,833,000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579,500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(2,253,500)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(79.5%)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State Gas Tax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7,610,000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7,920,000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310,000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Sewer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39,621,293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36,557,317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(3,063,976)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Refuse Disposal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28,618,394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27,299,582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(1,318,812)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(4.6%)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Fleet Management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20,264,972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18,611,564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(1,653,408)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(8.2%)</a:t>
                      </a: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6070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Building Maintenance Fund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8,672,128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9,155,173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483,045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197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157,759,294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$ 151,559,673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(6,199,621)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27"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R="9144" marT="9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" marT="9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39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405091"/>
              </p:ext>
            </p:extLst>
          </p:nvPr>
        </p:nvGraphicFramePr>
        <p:xfrm>
          <a:off x="2684859" y="990600"/>
          <a:ext cx="3621882" cy="5139582"/>
        </p:xfrm>
        <a:graphic>
          <a:graphicData uri="http://schemas.openxmlformats.org/drawingml/2006/table">
            <a:tbl>
              <a:tblPr/>
              <a:tblGrid>
                <a:gridCol w="1928934"/>
                <a:gridCol w="1692948"/>
              </a:tblGrid>
              <a:tr h="60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Fiscal Year</a:t>
                      </a:r>
                    </a:p>
                  </a:txBody>
                  <a:tcPr marL="91432" marR="91432"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Authorized Positions</a:t>
                      </a:r>
                    </a:p>
                  </a:txBody>
                  <a:tcPr marL="91432" marR="91432" marT="45715" marB="4571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2006-07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1,974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2007-08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1,986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2008-09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1,942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2009-10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1,904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2010-11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1,899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2011-12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1,873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2012-13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1,605*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2013-14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1,588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2014-15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1,520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2015-16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1,575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2016-17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1,584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2017-18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1,587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2018-19 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1,590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2019-20 Proposed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1,579</a:t>
                      </a:r>
                    </a:p>
                  </a:txBody>
                  <a:tcPr marL="91432" marR="91432" marT="45715" marB="4571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vert="horz" lIns="91440" tIns="45720" rIns="91440" bIns="45720" rtlCol="0" anchor="ctr"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7DB6D086-7034-46AD-8230-C272BAE9942E}" type="slidenum">
              <a:rPr lang="en-US">
                <a:solidFill>
                  <a:schemeClr val="tx1"/>
                </a:solidFill>
              </a:rPr>
              <a:pPr/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2794" name="Rectangle 58"/>
          <p:cNvSpPr>
            <a:spLocks noChangeArrowheads="1"/>
          </p:cNvSpPr>
          <p:nvPr/>
        </p:nvSpPr>
        <p:spPr bwMode="auto">
          <a:xfrm>
            <a:off x="228600" y="228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5540" name="Text Box 59"/>
          <p:cNvSpPr txBox="1">
            <a:spLocks noChangeArrowheads="1"/>
          </p:cNvSpPr>
          <p:nvPr/>
        </p:nvSpPr>
        <p:spPr bwMode="auto">
          <a:xfrm>
            <a:off x="71927" y="6572829"/>
            <a:ext cx="4114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0" indent="-63500">
              <a:defRPr>
                <a:solidFill>
                  <a:srgbClr val="FFFF00"/>
                </a:solidFill>
                <a:latin typeface="Arial" charset="0"/>
              </a:defRPr>
            </a:lvl1pPr>
            <a:lvl2pPr marL="742950" indent="-285750">
              <a:defRPr>
                <a:solidFill>
                  <a:srgbClr val="FFFF00"/>
                </a:solidFill>
                <a:latin typeface="Arial" charset="0"/>
              </a:defRPr>
            </a:lvl2pPr>
            <a:lvl3pPr marL="1143000" indent="-228600">
              <a:defRPr>
                <a:solidFill>
                  <a:srgbClr val="FFFF00"/>
                </a:solidFill>
                <a:latin typeface="Arial" charset="0"/>
              </a:defRPr>
            </a:lvl3pPr>
            <a:lvl4pPr marL="1600200" indent="-228600">
              <a:defRPr>
                <a:solidFill>
                  <a:srgbClr val="FFFF00"/>
                </a:solidFill>
                <a:latin typeface="Arial" charset="0"/>
              </a:defRPr>
            </a:lvl4pPr>
            <a:lvl5pPr marL="2057400" indent="-228600">
              <a:defRPr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  <a:latin typeface="+mn-lt"/>
              </a:rPr>
              <a:t>*</a:t>
            </a:r>
            <a:r>
              <a:rPr lang="en-US" altLang="en-US" sz="1100" dirty="0" smtClean="0">
                <a:solidFill>
                  <a:schemeClr val="tx1"/>
                </a:solidFill>
                <a:latin typeface="+mn-lt"/>
              </a:rPr>
              <a:t>Includes General </a:t>
            </a:r>
            <a:r>
              <a:rPr lang="en-US" altLang="en-US" sz="1100" dirty="0">
                <a:solidFill>
                  <a:schemeClr val="tx1"/>
                </a:solidFill>
                <a:latin typeface="+mn-lt"/>
              </a:rPr>
              <a:t>Fund &amp; GWP Balancing Strategies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87124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dirty="0">
                <a:solidFill>
                  <a:srgbClr val="0070C0"/>
                </a:solidFill>
                <a:ea typeface="+mj-ea"/>
                <a:cs typeface="+mj-cs"/>
              </a:rPr>
              <a:t>FY 2019-20 Proposed Budget</a:t>
            </a:r>
            <a: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5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200" dirty="0" smtClean="0">
                <a:solidFill>
                  <a:prstClr val="black"/>
                </a:solidFill>
                <a:ea typeface="+mj-ea"/>
                <a:cs typeface="+mj-cs"/>
              </a:rPr>
              <a:t>Authorized Full-Time Positions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65155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1981200"/>
            <a:ext cx="7620000" cy="16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 eaLnBrk="1" hangingPunct="1">
              <a:buFontTx/>
              <a:buNone/>
            </a:pPr>
            <a:endParaRPr lang="en-US" altLang="en-US" sz="3600" dirty="0">
              <a:effectLst/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Capital Improvement Program</a:t>
            </a:r>
          </a:p>
          <a:p>
            <a:pPr algn="ctr" eaLnBrk="1" hangingPunct="1">
              <a:buFontTx/>
              <a:buNone/>
            </a:pPr>
            <a:r>
              <a:rPr lang="en-US" altLang="en-US" sz="3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Projects with Multiple Funding Sources</a:t>
            </a:r>
            <a:endParaRPr lang="en-US" altLang="en-US" sz="24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3099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5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Projects with Multiple Funding Sources</a:t>
            </a:r>
            <a: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Summary by Project</a:t>
            </a:r>
            <a:r>
              <a:rPr lang="en-US" altLang="en-US" sz="2000" kern="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4" name="Group 4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755898"/>
              </p:ext>
            </p:extLst>
          </p:nvPr>
        </p:nvGraphicFramePr>
        <p:xfrm>
          <a:off x="160699" y="914400"/>
          <a:ext cx="8839200" cy="4633062"/>
        </p:xfrm>
        <a:graphic>
          <a:graphicData uri="http://schemas.openxmlformats.org/drawingml/2006/table">
            <a:tbl>
              <a:tblPr/>
              <a:tblGrid>
                <a:gridCol w="4648200"/>
                <a:gridCol w="1371600"/>
                <a:gridCol w="16764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Beeline Maintenance &amp; 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Measure R Local Return Fund (Fund 2540)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9,058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199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Transit Prop A Local Return Fund (Fund 2560)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3,376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3,376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CIP Reimbursement Fund (Fund 4090)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8,491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Calibri" panose="020F0502020204030204" pitchFamily="34" charset="0"/>
                        </a:rPr>
                        <a:t>$           20,925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3,619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Deukmejian Nature Education Center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500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500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Parks Development Impact Fee Fund (Fund 4050)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2,500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1,151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3,000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1,651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Fitness in the Park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Parks Development Impact Fee Fund (Fund 4050)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40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40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CIP Reimbursement Fund (Fund 4090)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6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195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195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3482" y="6596390"/>
            <a:ext cx="706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66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599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5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Projects with Multiple Funding Sources</a:t>
            </a:r>
            <a: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Summary by Project</a:t>
            </a:r>
            <a:r>
              <a:rPr lang="en-US" altLang="en-US" sz="2000" kern="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4" name="Group 4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400075"/>
              </p:ext>
            </p:extLst>
          </p:nvPr>
        </p:nvGraphicFramePr>
        <p:xfrm>
          <a:off x="114300" y="914400"/>
          <a:ext cx="8915400" cy="4328228"/>
        </p:xfrm>
        <a:graphic>
          <a:graphicData uri="http://schemas.openxmlformats.org/drawingml/2006/table">
            <a:tbl>
              <a:tblPr/>
              <a:tblGrid>
                <a:gridCol w="4648200"/>
                <a:gridCol w="1447800"/>
                <a:gridCol w="16764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Fremont Park Renovation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6,000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6,000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Parks Development Impact Fee Fund (Fund 4050)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5,650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4,613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11,650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10,613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GHS Tennis Court Renovation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834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495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Parks Development Impact Fee Fund (Fund 4050)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344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1,184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     839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Glendale Sub-Regional Traffic Management Center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174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170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CIP Reimbursement Fund (Fund 4090)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 696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     692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243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67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37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61925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5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Projects with Multiple Funding Sources</a:t>
            </a:r>
            <a: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Summary by Project</a:t>
            </a:r>
            <a:r>
              <a:rPr lang="en-US" altLang="en-US" sz="2000" kern="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4" name="Group 4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10068"/>
              </p:ext>
            </p:extLst>
          </p:nvPr>
        </p:nvGraphicFramePr>
        <p:xfrm>
          <a:off x="152400" y="914400"/>
          <a:ext cx="8839200" cy="4176032"/>
        </p:xfrm>
        <a:graphic>
          <a:graphicData uri="http://schemas.openxmlformats.org/drawingml/2006/table">
            <a:tbl>
              <a:tblPr/>
              <a:tblGrid>
                <a:gridCol w="4499956"/>
                <a:gridCol w="1446414"/>
                <a:gridCol w="1687484"/>
                <a:gridCol w="1205346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Howard Building Tenant Improvements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Electric Depreciation Fund (Fund 5830)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-                     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117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Water Depreciation Fund (Fund 5930)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   -                         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150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Grandview/Sonora RR Crossing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Special Grants Fund (Fund 2520)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2,107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41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Measure R Regional Fund (Fund 2550)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4,550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393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6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6,657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  434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Train Station First/Last Mile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Measure M Local Return Fund (Fund 2220)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$               737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$                  710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CIP Reimbursement Fund (Fund 4090)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2,657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2,624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3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3,394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3,334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7734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68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68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5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Projects with Multiple Funding Sources</a:t>
            </a:r>
            <a: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Summary by Project</a:t>
            </a:r>
            <a:r>
              <a:rPr lang="en-US" altLang="en-US" sz="2000" kern="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4" name="Group 4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268253"/>
              </p:ext>
            </p:extLst>
          </p:nvPr>
        </p:nvGraphicFramePr>
        <p:xfrm>
          <a:off x="152400" y="914400"/>
          <a:ext cx="8839200" cy="4175930"/>
        </p:xfrm>
        <a:graphic>
          <a:graphicData uri="http://schemas.openxmlformats.org/drawingml/2006/table">
            <a:tbl>
              <a:tblPr/>
              <a:tblGrid>
                <a:gridCol w="4648200"/>
                <a:gridCol w="1371600"/>
                <a:gridCol w="16764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Verdugo Park North Community Building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Parks Development Impact Fee Fund ( Fund 4050)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2,000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1,965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2,500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2,409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New Telephone System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Electric Depreciation Fund (Fund 5830)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342                     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336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Water Depreciation Fund (Fund 5930)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450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442                          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Pacific Park Playground/ Pool Shade Structure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122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 19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CDBG Fund (Fund 2010)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118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36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        240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137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6865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69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55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Proposed Budget</a:t>
            </a:r>
            <a:r>
              <a:rPr lang="en-US" sz="3200" i="1" dirty="0">
                <a:solidFill>
                  <a:srgbClr val="C00000"/>
                </a:solidFill>
                <a:effectLst/>
              </a:rPr>
              <a:t/>
            </a:r>
            <a:br>
              <a:rPr lang="en-US" sz="3200" i="1" dirty="0">
                <a:solidFill>
                  <a:srgbClr val="C00000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Appropriations-All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Funds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Overview </a:t>
            </a:r>
          </a:p>
        </p:txBody>
      </p:sp>
      <p:graphicFrame>
        <p:nvGraphicFramePr>
          <p:cNvPr id="1179677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32754"/>
              </p:ext>
            </p:extLst>
          </p:nvPr>
        </p:nvGraphicFramePr>
        <p:xfrm>
          <a:off x="152402" y="990600"/>
          <a:ext cx="8839199" cy="5029198"/>
        </p:xfrm>
        <a:graphic>
          <a:graphicData uri="http://schemas.openxmlformats.org/drawingml/2006/table">
            <a:tbl>
              <a:tblPr/>
              <a:tblGrid>
                <a:gridCol w="482138"/>
                <a:gridCol w="2491047"/>
                <a:gridCol w="1687484"/>
                <a:gridCol w="1526771"/>
                <a:gridCol w="1607127"/>
                <a:gridCol w="1044632"/>
              </a:tblGrid>
              <a:tr h="6534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Fund Type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 / (Decrease)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Change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Governmental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Fund*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227,786,018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236,968,578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9,182,560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 Revenue Funds*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111,398,466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109,520,376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(1,878,090)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Debt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2,619,909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3,080,797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460,888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Capital Improvement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28,433,000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16,390,164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(12,042,836)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(42.4%)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Proprietary Funds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Enterprise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399,248,497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430,676,203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31,427,706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Internal Service Funds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117,774,674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111,842,922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(5,931,752)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9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44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All Funds – Grand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887,260,564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908,479,040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21,218,476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9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792" y="6581244"/>
            <a:ext cx="546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Filming Funds  </a:t>
            </a:r>
            <a:r>
              <a:rPr lang="en-US" sz="1100" dirty="0" smtClean="0"/>
              <a:t>and Recreation Fund collapsing </a:t>
            </a:r>
            <a:r>
              <a:rPr lang="en-US" sz="1100" dirty="0"/>
              <a:t>into the General Fund </a:t>
            </a:r>
            <a:r>
              <a:rPr lang="en-US" sz="1100" dirty="0" smtClean="0"/>
              <a:t>beginning </a:t>
            </a:r>
            <a:r>
              <a:rPr lang="en-US" sz="1100" dirty="0"/>
              <a:t>FY 2019-20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16187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86008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5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Projects with Multiple Funding Sources</a:t>
            </a:r>
            <a: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Summary by Project</a:t>
            </a:r>
            <a:r>
              <a:rPr lang="en-US" altLang="en-US" sz="2000" kern="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4" name="Group 4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15732"/>
              </p:ext>
            </p:extLst>
          </p:nvPr>
        </p:nvGraphicFramePr>
        <p:xfrm>
          <a:off x="152400" y="838200"/>
          <a:ext cx="8839200" cy="4495798"/>
        </p:xfrm>
        <a:graphic>
          <a:graphicData uri="http://schemas.openxmlformats.org/drawingml/2006/table">
            <a:tbl>
              <a:tblPr/>
              <a:tblGrid>
                <a:gridCol w="4423686"/>
                <a:gridCol w="1421898"/>
                <a:gridCol w="1658882"/>
                <a:gridCol w="1334734"/>
              </a:tblGrid>
              <a:tr h="519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Proposed      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Pacific Park Artificial Turf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CDBG Fund (Fund 2010)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740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740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350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59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Parks Development Impact Fee Fund (Fund 4050)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750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740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     740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1,100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Pacific Park Splash Pad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F7FC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F7FC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59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CDBG Fund (Fund 2010)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370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370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59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General Fund (Fund 4010)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349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5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$              734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719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-</a:t>
                      </a: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Pennsylvania Rehabilitation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R Regional Fund (Fund 2550)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             500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                     229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       -</a:t>
                      </a:r>
                    </a:p>
                  </a:txBody>
                  <a:tcPr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Gas Tax Fund (Fund 4020)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130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-</a:t>
                      </a:r>
                    </a:p>
                  </a:txBody>
                  <a:tcPr marT="45712" marB="4571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 Reimbursement Fund (Fund 4090)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2,409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3,039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489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9639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70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94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5925" y="126749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5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Projects with Multiple Funding Sources</a:t>
            </a:r>
            <a: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800" kern="0" dirty="0"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Summary by Project</a:t>
            </a:r>
            <a:r>
              <a:rPr lang="en-US" altLang="en-US" sz="2000" kern="0" dirty="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4" name="Group 4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41447"/>
              </p:ext>
            </p:extLst>
          </p:nvPr>
        </p:nvGraphicFramePr>
        <p:xfrm>
          <a:off x="135425" y="1142966"/>
          <a:ext cx="8856175" cy="3505234"/>
        </p:xfrm>
        <a:graphic>
          <a:graphicData uri="http://schemas.openxmlformats.org/drawingml/2006/table">
            <a:tbl>
              <a:tblPr/>
              <a:tblGrid>
                <a:gridCol w="4617322"/>
                <a:gridCol w="1438182"/>
                <a:gridCol w="1665264"/>
                <a:gridCol w="113540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Arterial Traffic Performance Meas.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R Regional Fund (Fund 2550)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       100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            100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 Reimbursement Fund (Fund 4090)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531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531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631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     631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 -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8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Safe Routes to School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Reimbursement Fund (Fund 4090)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2,612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242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Grant Fund (Fund 2160)**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563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129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Measure M Local Return Fund (Fund 2220)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2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3,209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 396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132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5" y="647700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   Remaining budget assumes all current encumbrances will be expensed by 6/30/19</a:t>
            </a:r>
          </a:p>
          <a:p>
            <a:pPr>
              <a:buNone/>
            </a:pPr>
            <a:r>
              <a:rPr lang="en-US" sz="1000" dirty="0">
                <a:effectLst/>
                <a:latin typeface="+mj-lt"/>
              </a:rPr>
              <a:t>** Non-CIP </a:t>
            </a:r>
            <a:r>
              <a:rPr lang="en-US" sz="1000" dirty="0" smtClean="0">
                <a:effectLst/>
                <a:latin typeface="+mj-lt"/>
              </a:rPr>
              <a:t>Fund</a:t>
            </a:r>
          </a:p>
          <a:p>
            <a:pPr>
              <a:buNone/>
            </a:pPr>
            <a:endParaRPr lang="en-US" sz="100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71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40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2057400"/>
            <a:ext cx="7620000" cy="16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 eaLnBrk="1" hangingPunct="1">
              <a:buFontTx/>
              <a:buNone/>
            </a:pPr>
            <a:endParaRPr lang="en-US" altLang="en-US" sz="3600" dirty="0">
              <a:effectLst/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</a:rPr>
              <a:t>Capital Improvement Program</a:t>
            </a:r>
          </a:p>
          <a:p>
            <a:pPr algn="ctr" eaLnBrk="1" hangingPunct="1">
              <a:buFontTx/>
              <a:buNone/>
            </a:pPr>
            <a:r>
              <a:rPr lang="en-US" altLang="en-US" sz="3200" dirty="0" smtClean="0">
                <a:solidFill>
                  <a:schemeClr val="tx1"/>
                </a:solidFill>
                <a:effectLst/>
              </a:rPr>
              <a:t>Projects with Single Funding Source</a:t>
            </a:r>
            <a:endParaRPr lang="en-US" altLang="en-US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687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75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(In Thousands)</a:t>
            </a:r>
          </a:p>
        </p:txBody>
      </p:sp>
      <p:graphicFrame>
        <p:nvGraphicFramePr>
          <p:cNvPr id="648614" name="Group 4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09452478"/>
              </p:ext>
            </p:extLst>
          </p:nvPr>
        </p:nvGraphicFramePr>
        <p:xfrm>
          <a:off x="152398" y="1143001"/>
          <a:ext cx="8839201" cy="4191003"/>
        </p:xfrm>
        <a:graphic>
          <a:graphicData uri="http://schemas.openxmlformats.org/drawingml/2006/table">
            <a:tbl>
              <a:tblPr/>
              <a:tblGrid>
                <a:gridCol w="4608472"/>
                <a:gridCol w="1359877"/>
                <a:gridCol w="1737621"/>
                <a:gridCol w="1133231"/>
              </a:tblGrid>
              <a:tr h="520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 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Hazardous Disposal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Fund (Fund 2190)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Facilities Renovation Grant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-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2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-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Parking Fund (Fund 2210)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Downtown Parking Improvements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$             400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$                   147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              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Exchange Parking Str.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950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Parking Lot Resurfacing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400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  25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              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Parking Structure Imp. 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Parking</a:t>
                      </a:r>
                      <a:r>
                        <a:rPr lang="en-US" sz="1400" baseline="0" dirty="0" smtClean="0">
                          <a:latin typeface="+mj-lt"/>
                        </a:rPr>
                        <a:t> Lot &amp; Meter Improvement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900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 416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  300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Civic</a:t>
                      </a:r>
                      <a:r>
                        <a:rPr lang="en-US" sz="1400" baseline="0" dirty="0" smtClean="0">
                          <a:latin typeface="+mj-lt"/>
                        </a:rPr>
                        <a:t> Center Parking Garage Improvements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750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0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Elevator</a:t>
                      </a:r>
                      <a:r>
                        <a:rPr lang="en-US" sz="1400" baseline="0" dirty="0" smtClean="0">
                          <a:latin typeface="+mj-lt"/>
                        </a:rPr>
                        <a:t> Improvement – Marketplace Garage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900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92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3,250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     1,242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1,950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25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73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483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48614" name="Group 4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20798566"/>
              </p:ext>
            </p:extLst>
          </p:nvPr>
        </p:nvGraphicFramePr>
        <p:xfrm>
          <a:off x="152400" y="962870"/>
          <a:ext cx="8839200" cy="4675930"/>
        </p:xfrm>
        <a:graphic>
          <a:graphicData uri="http://schemas.openxmlformats.org/drawingml/2006/table">
            <a:tbl>
              <a:tblPr/>
              <a:tblGrid>
                <a:gridCol w="4495800"/>
                <a:gridCol w="1422621"/>
                <a:gridCol w="1777779"/>
                <a:gridCol w="1143000"/>
              </a:tblGrid>
              <a:tr h="52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Measure W Fund (Fund 2260)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Green Street Improvement Program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$                  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$                         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200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Edgewick Road Watershed Management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430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630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Measure R Regional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Fund (Fund 2550)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San Fernando/Los Angeles Traffic Signals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400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  362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               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Traffic Signal at Verdugo &amp; Valihi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I-210 Freeway Sound Wall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4,520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4,520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5,520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5,406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Transit Prop C Local Return Fund (Fund 2570)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Bus Stop Improvements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$             142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$                       77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Refurb of GTC (Train Station)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500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306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36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642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383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7FC7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7FC7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7FC7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7FC7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9525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6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48614" name="Group 4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56396742"/>
              </p:ext>
            </p:extLst>
          </p:nvPr>
        </p:nvGraphicFramePr>
        <p:xfrm>
          <a:off x="152400" y="762000"/>
          <a:ext cx="8839200" cy="4832692"/>
        </p:xfrm>
        <a:graphic>
          <a:graphicData uri="http://schemas.openxmlformats.org/drawingml/2006/table">
            <a:tbl>
              <a:tblPr/>
              <a:tblGrid>
                <a:gridCol w="4458032"/>
                <a:gridCol w="1460389"/>
                <a:gridCol w="1701579"/>
                <a:gridCol w="1219200"/>
              </a:tblGrid>
              <a:tr h="56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Cable Access Fund (Fund 2800)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86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GTV6 Control Room Relocation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850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850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Council Chambers AC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850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      850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175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CIP General Fund (Fund 4010)</a:t>
                      </a: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Branch Libraries</a:t>
                      </a: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$          1,007</a:t>
                      </a:r>
                    </a:p>
                  </a:txBody>
                  <a:tcPr marT="45703" marB="4570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$                     511</a:t>
                      </a:r>
                    </a:p>
                  </a:txBody>
                  <a:tcPr marT="45703" marB="4570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100</a:t>
                      </a:r>
                    </a:p>
                  </a:txBody>
                  <a:tcPr marT="45703" marB="4570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Citywide Playground Equipment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850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280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Fire Station 26 </a:t>
                      </a:r>
                      <a:r>
                        <a:rPr lang="en-US" sz="1400" dirty="0" smtClean="0">
                          <a:latin typeface="+mj-lt"/>
                        </a:rPr>
                        <a:t>Reconstruction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313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201           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200            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Fire Station 28 Reconstruction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Fire Station 29 Reconstruction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1,000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963            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Montrose Branch Library</a:t>
                      </a:r>
                    </a:p>
                  </a:txBody>
                  <a:tcPr marT="45703" marB="4570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253</a:t>
                      </a:r>
                    </a:p>
                  </a:txBody>
                  <a:tcPr marT="45703" marB="4570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T="45703" marB="4570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03" marB="4570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  Pacific Community Center Construction</a:t>
                      </a: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3,469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2,592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Rockhaven Rehabilitation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1,006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    70       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Signal Power Backup System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484       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1905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9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48614" name="Group 4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9161197"/>
              </p:ext>
            </p:extLst>
          </p:nvPr>
        </p:nvGraphicFramePr>
        <p:xfrm>
          <a:off x="152399" y="762000"/>
          <a:ext cx="8791575" cy="5132866"/>
        </p:xfrm>
        <a:graphic>
          <a:graphicData uri="http://schemas.openxmlformats.org/drawingml/2006/table">
            <a:tbl>
              <a:tblPr/>
              <a:tblGrid>
                <a:gridCol w="4434012"/>
                <a:gridCol w="1452521"/>
                <a:gridCol w="1692411"/>
                <a:gridCol w="1212631"/>
              </a:tblGrid>
              <a:tr h="557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CIP General Fund (Fund 4010)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+mn-cs"/>
                        </a:rPr>
                        <a:t> Cont.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Glorietta Park Lighting &amp; Irrigation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710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41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-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  <a:cs typeface="Arial" panose="020B0604020202020204" pitchFamily="34" charset="0"/>
                        </a:rPr>
                        <a:t>  Verdugo</a:t>
                      </a:r>
                      <a:r>
                        <a:rPr lang="en-US" sz="1400" baseline="0" dirty="0" smtClean="0">
                          <a:latin typeface="+mj-lt"/>
                          <a:cs typeface="Arial" panose="020B0604020202020204" pitchFamily="34" charset="0"/>
                        </a:rPr>
                        <a:t> Park Renovation</a:t>
                      </a:r>
                      <a:endParaRPr lang="en-US" sz="1400" dirty="0" smtClean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463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Central Park Block Project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2,238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2,099              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ADA Facility Modification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City Hall Building Renovation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2,093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1,676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-              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Illuminated Street Sign Replacement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1,400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454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Lower Scholl Renovation</a:t>
                      </a: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450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392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Nibley</a:t>
                      </a:r>
                      <a:r>
                        <a:rPr lang="en-US" sz="1400" baseline="0" dirty="0" smtClean="0">
                          <a:latin typeface="+mj-lt"/>
                        </a:rPr>
                        <a:t> Restroom Renovation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350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299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Parks Unanticipated Repairs</a:t>
                      </a: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1,350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       187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200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Brand</a:t>
                      </a:r>
                      <a:r>
                        <a:rPr lang="en-US" sz="1400" baseline="0" dirty="0" smtClean="0">
                          <a:latin typeface="+mj-lt"/>
                        </a:rPr>
                        <a:t> Park Restroom Renovation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Fire Station 25 Remodel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Installation of Garage Gates at Police Building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Installation of Safety Bollards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Artsakh Paseo Alley</a:t>
                      </a: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3,000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3,000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      -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9639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5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48614" name="Group 42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70768120"/>
              </p:ext>
            </p:extLst>
          </p:nvPr>
        </p:nvGraphicFramePr>
        <p:xfrm>
          <a:off x="152400" y="762000"/>
          <a:ext cx="8839200" cy="5437686"/>
        </p:xfrm>
        <a:graphic>
          <a:graphicData uri="http://schemas.openxmlformats.org/drawingml/2006/table">
            <a:tbl>
              <a:tblPr/>
              <a:tblGrid>
                <a:gridCol w="4458032"/>
                <a:gridCol w="1460389"/>
                <a:gridCol w="1701579"/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CIP General Fund (Fund 4010)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+mn-cs"/>
                        </a:rPr>
                        <a:t> Cont.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36" marR="9143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1436" marR="91436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Upper Scholl Canyon Renovation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984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840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Sports Complex Concession Renovation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MSB Tenant Improvements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Central Library Children’s Room Renovation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100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Montrose Parking Lot and Electrical Upgrade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Dunsmore Parking Lot Resurfacing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Sports Complex Field 3 Artificial Turf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25,380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 17,381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2,950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State Gas Tax Fund (Fund 4020)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Traffic Signal Installations / Various 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404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116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-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Gutter Construction Program**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1,890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470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Sidewalk Maintenance Program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3,700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333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480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8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Slurry Seal Maintenance Program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1,915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278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400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Street Reconstruction Program**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5,186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437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470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Street Resurfacing Program**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7,265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629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865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98967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    Remaining budget assumes all current encumbrances will be expensed by 6/30/19</a:t>
            </a:r>
          </a:p>
          <a:p>
            <a:pPr>
              <a:buNone/>
            </a:pPr>
            <a:r>
              <a:rPr lang="en-US" sz="1000" dirty="0">
                <a:effectLst/>
                <a:latin typeface="+mj-lt"/>
              </a:rPr>
              <a:t>**  Life to Date Project </a:t>
            </a:r>
            <a:r>
              <a:rPr lang="en-US" sz="1000" dirty="0" smtClean="0">
                <a:effectLst/>
                <a:latin typeface="+mj-lt"/>
              </a:rPr>
              <a:t>Budget </a:t>
            </a:r>
            <a:r>
              <a:rPr lang="en-US" sz="1000" dirty="0">
                <a:effectLst/>
                <a:latin typeface="+mj-lt"/>
              </a:rPr>
              <a:t>reflects five-years of appropriation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3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65373" name="Group 12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154809"/>
              </p:ext>
            </p:extLst>
          </p:nvPr>
        </p:nvGraphicFramePr>
        <p:xfrm>
          <a:off x="152400" y="886968"/>
          <a:ext cx="8839200" cy="4828032"/>
        </p:xfrm>
        <a:graphic>
          <a:graphicData uri="http://schemas.openxmlformats.org/drawingml/2006/table">
            <a:tbl>
              <a:tblPr/>
              <a:tblGrid>
                <a:gridCol w="4419600"/>
                <a:gridCol w="1446414"/>
                <a:gridCol w="1753986"/>
                <a:gridCol w="1219200"/>
              </a:tblGrid>
              <a:tr h="484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State Gas Tax Fund (Fund 4020) Cont.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Street Tree 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      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3,440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       36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            660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Verdugo</a:t>
                      </a:r>
                      <a:r>
                        <a:rPr lang="en-US" sz="1400" baseline="0" dirty="0" smtClean="0">
                          <a:latin typeface="+mj-lt"/>
                        </a:rPr>
                        <a:t> Blvd Rehabilitation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1,050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953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Broadway Rehabilitation Phase 1 (Design)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110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Construction Consultants - Mgmt &amp; Inspection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400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         400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300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La</a:t>
                      </a:r>
                      <a:r>
                        <a:rPr lang="en-US" sz="1400" baseline="0" dirty="0" smtClean="0">
                          <a:latin typeface="+mj-lt"/>
                        </a:rPr>
                        <a:t> Crescenta Ave Rehabilitation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2,420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Maintenance District 9 Pavement Rehabilitation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1,000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Pavement Management</a:t>
                      </a:r>
                      <a:r>
                        <a:rPr lang="en-US" sz="1400" baseline="0" dirty="0" smtClean="0">
                          <a:latin typeface="+mj-lt"/>
                        </a:rPr>
                        <a:t> System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650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Crash Barrier Maintenance and Repair</a:t>
                      </a:r>
                      <a:r>
                        <a:rPr lang="en-US" sz="1400" baseline="0" dirty="0" smtClean="0">
                          <a:latin typeface="+mj-lt"/>
                        </a:rPr>
                        <a:t> Program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20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Highland</a:t>
                      </a:r>
                      <a:r>
                        <a:rPr lang="en-US" sz="1400" baseline="0" dirty="0" smtClean="0">
                          <a:latin typeface="+mj-lt"/>
                        </a:rPr>
                        <a:t> Avenue Rehabilitation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1,150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         1,128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     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+mj-lt"/>
                        </a:rPr>
                        <a:t>   San Fernando Rehabilitation Phase 3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2,200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           2,156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Traffic Signal Installation/</a:t>
                      </a:r>
                      <a:r>
                        <a:rPr lang="en-US" sz="1400" baseline="0" dirty="0" smtClean="0">
                          <a:latin typeface="+mj-lt"/>
                        </a:rPr>
                        <a:t>Jackson &amp; California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350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350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Asphalt Repair Program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20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29,100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   7,411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7,855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7734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7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65373" name="Group 12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3041702"/>
              </p:ext>
            </p:extLst>
          </p:nvPr>
        </p:nvGraphicFramePr>
        <p:xfrm>
          <a:off x="152399" y="838200"/>
          <a:ext cx="8801101" cy="5132658"/>
        </p:xfrm>
        <a:graphic>
          <a:graphicData uri="http://schemas.openxmlformats.org/drawingml/2006/table">
            <a:tbl>
              <a:tblPr/>
              <a:tblGrid>
                <a:gridCol w="4549722"/>
                <a:gridCol w="1342541"/>
                <a:gridCol w="1715469"/>
                <a:gridCol w="1193369"/>
              </a:tblGrid>
              <a:tr h="557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Parks Development Impact Fee Fund (Fund 4050)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Carr Park Outdoor Fitness Center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65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  25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Central Park Plaza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2,250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2,236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Cerritos Elementary Multi-Purpose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3,439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3,261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Maple Park All Inclusive Playground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825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734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Mid City Park Development Master Plan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Outdoor Fitness Equipment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110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40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81">
                <a:tc>
                  <a:txBody>
                    <a:bodyPr/>
                    <a:lstStyle/>
                    <a:p>
                      <a:pPr lvl="0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Planning and Design Studies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Sports Complex Batting Cage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400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379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Verdugo Park All Inclusive Playground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825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Wilson Middle School Multi-Use Field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5,050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4,869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8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13,464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12,522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 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CIP Reimbursement Fund (Fund 4090)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Fire Department Burn Building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700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  394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Burbank-Glendale Tr. System Coordination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602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59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1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Proposed Budget</a:t>
            </a:r>
            <a:r>
              <a:rPr lang="en-US" sz="2800" i="1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i="1" dirty="0" smtClean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Appropriations-General Fund (1 of 2)</a:t>
            </a:r>
          </a:p>
        </p:txBody>
      </p:sp>
      <p:graphicFrame>
        <p:nvGraphicFramePr>
          <p:cNvPr id="118172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5141"/>
              </p:ext>
            </p:extLst>
          </p:nvPr>
        </p:nvGraphicFramePr>
        <p:xfrm>
          <a:off x="152401" y="914400"/>
          <a:ext cx="8839199" cy="5032282"/>
        </p:xfrm>
        <a:graphic>
          <a:graphicData uri="http://schemas.openxmlformats.org/drawingml/2006/table">
            <a:tbl>
              <a:tblPr/>
              <a:tblGrid>
                <a:gridCol w="3441813"/>
                <a:gridCol w="1408015"/>
                <a:gridCol w="1329792"/>
                <a:gridCol w="1516579"/>
                <a:gridCol w="908336"/>
                <a:gridCol w="234664"/>
              </a:tblGrid>
              <a:tr h="724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 Department</a:t>
                      </a:r>
                    </a:p>
                  </a:txBody>
                  <a:tcPr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 / (Decrease)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Change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77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- Finance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5,787,467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6,177,148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389,681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Attorney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3,801,964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4,389,151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587,187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Clerk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1,451,530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1,119,516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(332,014)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(22.9%)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81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Treasurer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793,464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850,872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57,408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77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17,465,318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16,635,857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(829,461)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77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Services &amp;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Parks*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12,830,845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16,882,457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4,051,612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886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59,414,713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62,154,379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2,739,666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340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Resources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3,187,075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3,068,540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(118,535)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(3.7%)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204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Innovation, Performance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1,384,355            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1,370,081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(14,274)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(1.0%)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804">
                <a:tc>
                  <a:txBody>
                    <a:bodyPr/>
                    <a:lstStyle/>
                    <a:p>
                      <a:pPr lvl="1" algn="l" fontAlgn="b"/>
                      <a:endParaRPr kumimoji="0" lang="en-US" sz="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135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792" y="6581244"/>
            <a:ext cx="35814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Recreation Fund  collapsing into General Fund in FY 19-20</a:t>
            </a:r>
          </a:p>
        </p:txBody>
      </p:sp>
    </p:spTree>
    <p:extLst>
      <p:ext uri="{BB962C8B-B14F-4D97-AF65-F5344CB8AC3E}">
        <p14:creationId xmlns:p14="http://schemas.microsoft.com/office/powerpoint/2010/main" val="283113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656550" name="Group 1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40636855"/>
              </p:ext>
            </p:extLst>
          </p:nvPr>
        </p:nvGraphicFramePr>
        <p:xfrm>
          <a:off x="152400" y="838200"/>
          <a:ext cx="8839199" cy="4959829"/>
        </p:xfrm>
        <a:graphic>
          <a:graphicData uri="http://schemas.openxmlformats.org/drawingml/2006/table">
            <a:tbl>
              <a:tblPr/>
              <a:tblGrid>
                <a:gridCol w="4419600"/>
                <a:gridCol w="1384207"/>
                <a:gridCol w="1663793"/>
                <a:gridCol w="1371599"/>
              </a:tblGrid>
              <a:tr h="570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         FY 2019-20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CIP Reimbursement Fund (Fund 4090) cont.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North Verdugo Road Safety Improvement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150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    86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134 Freeway Ramps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499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1,952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1,038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San Fernando Corridor Tax Share Fund (Fund 4100)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Flower Street Improvement &amp; Widening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$               400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274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$                   -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$               400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  $                   274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</a:rPr>
                        <a:t> $                   -</a:t>
                      </a:r>
                    </a:p>
                  </a:txBody>
                  <a:tcPr marT="45712" marB="4571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Sewer Fund (Fund 5250)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Brand Storm Water Lift</a:t>
                      </a:r>
                      <a:r>
                        <a:rPr lang="en-US" sz="1400" baseline="0" dirty="0" smtClean="0">
                          <a:latin typeface="+mj-lt"/>
                        </a:rPr>
                        <a:t> Station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115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 115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Bioswale Construction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Chevy Chase Sewer Diversion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23,608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2,103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Emergency Sewer and Storm Drain Repair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1,601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Pacific &amp; Burchett WW Cap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1,580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PW Yard Recycled Water Main Ext.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365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365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43675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+mj-lt"/>
              </a:rPr>
              <a:t>* </a:t>
            </a:r>
            <a:r>
              <a:rPr lang="en-US" sz="1100" dirty="0" smtClean="0">
                <a:effectLst/>
                <a:latin typeface="+mj-lt"/>
              </a:rPr>
              <a:t>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42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064103"/>
              </p:ext>
            </p:extLst>
          </p:nvPr>
        </p:nvGraphicFramePr>
        <p:xfrm>
          <a:off x="152400" y="914400"/>
          <a:ext cx="8839199" cy="4599421"/>
        </p:xfrm>
        <a:graphic>
          <a:graphicData uri="http://schemas.openxmlformats.org/drawingml/2006/table">
            <a:tbl>
              <a:tblPr/>
              <a:tblGrid>
                <a:gridCol w="4025363"/>
                <a:gridCol w="1493949"/>
                <a:gridCol w="1825938"/>
                <a:gridCol w="1493949"/>
              </a:tblGrid>
              <a:tr h="570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Sewer Fund (Fund 5250) Cont.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San Fernando &amp; Highland Drain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675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134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Sludge and Debris Drying Facility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50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45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 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   Storm Water</a:t>
                      </a:r>
                      <a:r>
                        <a:rPr lang="en-US" sz="1400" baseline="0" dirty="0" smtClean="0">
                          <a:latin typeface="+mj-lt"/>
                        </a:rPr>
                        <a:t> Pollutant Treatment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1,000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Tyburn Street Wastewater Cap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1,600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81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Wastewater Capacity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4,862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Corrugated Metal Pipe replacement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1,0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434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105             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Doran Pump Station Rehab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2,379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64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-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Hyperion Waste Water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System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25,753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1,871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3,900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LA-Glendale Water Reclaim 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34,304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14,919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Sewer Reconstruction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7,216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1,104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35">
                <a:tc>
                  <a:txBody>
                    <a:bodyPr/>
                    <a:lstStyle/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Wastewater Shop Tennant Improvement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5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106,774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 23,418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10,956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5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sz="40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18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3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j-lt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+mj-lt"/>
              </a:rPr>
              <a:pPr algn="r">
                <a:buFont typeface="Wingdings" pitchFamily="2" charset="2"/>
                <a:buNone/>
                <a:defRPr/>
              </a:pPr>
              <a:t>81</a:t>
            </a:fld>
            <a:endParaRPr lang="en-US" sz="120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640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656550" name="Group 1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38708697"/>
              </p:ext>
            </p:extLst>
          </p:nvPr>
        </p:nvGraphicFramePr>
        <p:xfrm>
          <a:off x="152400" y="762000"/>
          <a:ext cx="8839200" cy="5295928"/>
        </p:xfrm>
        <a:graphic>
          <a:graphicData uri="http://schemas.openxmlformats.org/drawingml/2006/table">
            <a:tbl>
              <a:tblPr/>
              <a:tblGrid>
                <a:gridCol w="4294127"/>
                <a:gridCol w="1509681"/>
                <a:gridCol w="1688466"/>
                <a:gridCol w="1346926"/>
              </a:tblGrid>
              <a:tr h="522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FY 2019-20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Refuse Disposal Fund (Fund 5300)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Beverage Container Recycling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479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Scholl Canyon Landfill Exp. Environmental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1,020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590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-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Annual Cal-Recycle Grant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       157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Automated Container Replacement Program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1,050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996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8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  2,706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    1,721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 350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0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Electric Depreciation Fund (Fund 5830) 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Grayson Repower</a:t>
                      </a: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13,119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$                      35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                  -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Overhaul Reserve Gas Turbine</a:t>
                      </a: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1,722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45712" marB="45712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Repairs to Unit 8A &amp; 8BC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4,080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287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6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Unit 9 Catalyst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479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Biogas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Renewable Generation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625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Unit 9 Modifications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1,986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Conservation Voltage Reduction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47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E-Care Upgrade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+mj-lt"/>
              </a:rPr>
              <a:t>* </a:t>
            </a:r>
            <a:r>
              <a:rPr lang="en-US" sz="1100" dirty="0" smtClean="0">
                <a:effectLst/>
                <a:latin typeface="+mj-lt"/>
              </a:rPr>
              <a:t>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945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4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656550" name="Group 1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9878361"/>
              </p:ext>
            </p:extLst>
          </p:nvPr>
        </p:nvGraphicFramePr>
        <p:xfrm>
          <a:off x="152400" y="929612"/>
          <a:ext cx="8839200" cy="5201305"/>
        </p:xfrm>
        <a:graphic>
          <a:graphicData uri="http://schemas.openxmlformats.org/drawingml/2006/table">
            <a:tbl>
              <a:tblPr/>
              <a:tblGrid>
                <a:gridCol w="4294127"/>
                <a:gridCol w="1509681"/>
                <a:gridCol w="1688466"/>
                <a:gridCol w="1346926"/>
              </a:tblGrid>
              <a:tr h="525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Life To Date Project Budget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Remaining Budget 12/31/18*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FY 2019-20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Electric Depreciation Fund (Fund 5830)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+mn-cs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ont.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GIS Web Viewer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133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 15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Howard Roofing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155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35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Howard Substation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Meter Data Analytics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Electric Vehicle Program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326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Emergency System Improvement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808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639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200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Feeder Conversion at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Tropico Substation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1,951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800</a:t>
                      </a:r>
                    </a:p>
                  </a:txBody>
                  <a:tcPr marT="45725" marB="4572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Fiber Plan Implementation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2,346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5,900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Cable Replacements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1,744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278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500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Deteriorated Pole Replacements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3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Electric Vault Replacements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Feeder Refusing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351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211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Install Streetlights-Annual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310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205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6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Reclosers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902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7734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+mj-lt"/>
              </a:rPr>
              <a:t>* </a:t>
            </a:r>
            <a:r>
              <a:rPr lang="en-US" sz="1100" dirty="0" smtClean="0">
                <a:effectLst/>
                <a:latin typeface="+mj-lt"/>
              </a:rPr>
              <a:t>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658537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36010752"/>
              </p:ext>
            </p:extLst>
          </p:nvPr>
        </p:nvGraphicFramePr>
        <p:xfrm>
          <a:off x="152400" y="887050"/>
          <a:ext cx="8839200" cy="5132750"/>
        </p:xfrm>
        <a:graphic>
          <a:graphicData uri="http://schemas.openxmlformats.org/drawingml/2006/table">
            <a:tbl>
              <a:tblPr/>
              <a:tblGrid>
                <a:gridCol w="4213076"/>
                <a:gridCol w="1501924"/>
                <a:gridCol w="1828800"/>
                <a:gridCol w="12954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T="45705" marB="4570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Electric Depreciation Fund (Fund 5830) Cont.</a:t>
                      </a:r>
                    </a:p>
                  </a:txBody>
                  <a:tcPr marT="45705" marB="4570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05" marB="4570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Meter Purchases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$               600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292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$             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Streetlight Electric Services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425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234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Transmission Line Upgrade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Air Way Interconnection Improvements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1,600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1,600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Capacity Bank Conversion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1,637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1,437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-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Transformer Purchases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Circuit Breaker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Grandview-Montrose Transmission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300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300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Power Plant Emergency Repair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500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      500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Relay Protection Improvement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Transmission Line Insulator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300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Pole Replacement for Fiber 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300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Wildfire Mitigation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350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58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Distribution Expansion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           300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-1905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7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58537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32678143"/>
              </p:ext>
            </p:extLst>
          </p:nvPr>
        </p:nvGraphicFramePr>
        <p:xfrm>
          <a:off x="152399" y="762000"/>
          <a:ext cx="8839202" cy="5370574"/>
        </p:xfrm>
        <a:graphic>
          <a:graphicData uri="http://schemas.openxmlformats.org/drawingml/2006/table">
            <a:tbl>
              <a:tblPr/>
              <a:tblGrid>
                <a:gridCol w="4342064"/>
                <a:gridCol w="1449137"/>
                <a:gridCol w="1880388"/>
                <a:gridCol w="1167613"/>
              </a:tblGrid>
              <a:tr h="524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Life To Date Project Budget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Remaining Budget 12/31/18*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 Depreciation Fund (Fund 5830) Cont.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Substation Cap Banks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          100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Electrical Services Master Plan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400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Facility Security and Landscaping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140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ICON Solution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280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OSISoft Pi Historian Enterprise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       1,500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Unit #8 Gas Turbine Spare Engine Overhaul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800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Unit #8ABC Control Wiring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300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Unit #9 Compressor By-pass Line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Unit #4 Air-Pre-Heater Overhaul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500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Power Plant Fire Alarm Panel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170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Unit #5 Super-Heater Tube Replacement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1,500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Unit #2 Turbine Generator Overhaul</a:t>
                      </a:r>
                    </a:p>
                  </a:txBody>
                  <a:tcPr marT="45719" marB="4571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19" marB="4571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2,900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      43,063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      13,927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17,990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 Customer Paid Capital Fund (Fund 5850)**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2,000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     1,720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2,000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" y="6477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   Remaining budget assumes all current encumbrances will be expensed by 6/30/19</a:t>
            </a:r>
          </a:p>
          <a:p>
            <a:pPr>
              <a:buNone/>
            </a:pPr>
            <a:r>
              <a:rPr lang="en-US" sz="1000" dirty="0">
                <a:effectLst/>
                <a:latin typeface="+mj-lt"/>
              </a:rPr>
              <a:t>** </a:t>
            </a:r>
            <a:r>
              <a:rPr lang="en-US" sz="1000" dirty="0" smtClean="0">
                <a:effectLst/>
                <a:latin typeface="+mj-lt"/>
              </a:rPr>
              <a:t>Life </a:t>
            </a:r>
            <a:r>
              <a:rPr lang="en-US" sz="1000" dirty="0">
                <a:effectLst/>
                <a:latin typeface="+mj-lt"/>
              </a:rPr>
              <a:t>to Date Project  Budget </a:t>
            </a:r>
            <a:r>
              <a:rPr lang="en-US" sz="1000" dirty="0" smtClean="0">
                <a:effectLst/>
                <a:latin typeface="+mj-lt"/>
              </a:rPr>
              <a:t>reflects one year </a:t>
            </a:r>
            <a:r>
              <a:rPr lang="en-US" sz="1000" dirty="0">
                <a:effectLst/>
                <a:latin typeface="+mj-lt"/>
              </a:rPr>
              <a:t>of </a:t>
            </a:r>
            <a:r>
              <a:rPr lang="en-US" sz="1000" dirty="0" smtClean="0">
                <a:effectLst/>
                <a:latin typeface="+mj-lt"/>
              </a:rPr>
              <a:t>appropriation</a:t>
            </a:r>
            <a:endParaRPr lang="en-US" sz="10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58537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42881700"/>
              </p:ext>
            </p:extLst>
          </p:nvPr>
        </p:nvGraphicFramePr>
        <p:xfrm>
          <a:off x="152400" y="1081722"/>
          <a:ext cx="8839200" cy="4252274"/>
        </p:xfrm>
        <a:graphic>
          <a:graphicData uri="http://schemas.openxmlformats.org/drawingml/2006/table">
            <a:tbl>
              <a:tblPr/>
              <a:tblGrid>
                <a:gridCol w="4210362"/>
                <a:gridCol w="1504638"/>
                <a:gridCol w="1889877"/>
                <a:gridCol w="1234323"/>
              </a:tblGrid>
              <a:tr h="52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   FY 2019-20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Water Depreciation Fund (Fund 5930)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AMI Modernization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$                   453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$                  377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1,650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Cap Recycled Hydrants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Chevy Oaks Recycled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Project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Glorietta Well Replacement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Dunsmore Tank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Rehab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203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203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-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Fern Lane</a:t>
                      </a:r>
                      <a:r>
                        <a:rPr lang="en-US" sz="1400" baseline="0" dirty="0" smtClean="0">
                          <a:latin typeface="+mj-lt"/>
                        </a:rPr>
                        <a:t> RW Tank Rehab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Glenoaks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968 Pump Replace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276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83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Grandview RW Tank Rehab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301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296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Hoover, Toll &amp; Keppel Recycle Water Main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2,900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921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Potable Water Tank Rehab Program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Recycled Services/Meters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1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58537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32876190"/>
              </p:ext>
            </p:extLst>
          </p:nvPr>
        </p:nvGraphicFramePr>
        <p:xfrm>
          <a:off x="152399" y="1157994"/>
          <a:ext cx="8839202" cy="3674206"/>
        </p:xfrm>
        <a:graphic>
          <a:graphicData uri="http://schemas.openxmlformats.org/drawingml/2006/table">
            <a:tbl>
              <a:tblPr/>
              <a:tblGrid>
                <a:gridCol w="4247296"/>
                <a:gridCol w="1467705"/>
                <a:gridCol w="1956587"/>
                <a:gridCol w="1167614"/>
              </a:tblGrid>
              <a:tr h="529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Water Depreciation Fund (Fund 5930) Cont.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Slope Repair at Verdugo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365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23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2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Transportation Equipment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203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14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-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Glendale Heights Tank Replacement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897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Grandview Pump Station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212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209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Meter &amp; Equip</a:t>
                      </a:r>
                      <a:r>
                        <a:rPr lang="en-US" sz="1400" baseline="0" dirty="0" smtClean="0">
                          <a:latin typeface="+mj-lt"/>
                        </a:rPr>
                        <a:t> Endpoint Replace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150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150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Pipeline</a:t>
                      </a:r>
                      <a:r>
                        <a:rPr lang="en-US" sz="1400" baseline="0" dirty="0" smtClean="0">
                          <a:latin typeface="+mj-lt"/>
                        </a:rPr>
                        <a:t> Management Program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4,901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723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4,000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Potable Hydrants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316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Pump Replacement Program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500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491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1,160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  Site Repairs at Various Locations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1,360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281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770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 Remaining budget assumes all current encumbrances will be expensed by 6/30/19</a:t>
            </a:r>
          </a:p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**Life </a:t>
            </a:r>
            <a:r>
              <a:rPr lang="en-US" sz="1000" dirty="0">
                <a:effectLst/>
                <a:latin typeface="+mj-lt"/>
              </a:rPr>
              <a:t>to Date Project  Budget reflects one year of </a:t>
            </a:r>
            <a:r>
              <a:rPr lang="en-US" sz="1000" dirty="0" smtClean="0">
                <a:effectLst/>
                <a:latin typeface="+mj-lt"/>
              </a:rPr>
              <a:t>appropriation</a:t>
            </a:r>
            <a:endParaRPr lang="en-US" sz="10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8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58537" name="Group 1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39185905"/>
              </p:ext>
            </p:extLst>
          </p:nvPr>
        </p:nvGraphicFramePr>
        <p:xfrm>
          <a:off x="152399" y="1066504"/>
          <a:ext cx="8839202" cy="4290975"/>
        </p:xfrm>
        <a:graphic>
          <a:graphicData uri="http://schemas.openxmlformats.org/drawingml/2006/table">
            <a:tbl>
              <a:tblPr/>
              <a:tblGrid>
                <a:gridCol w="4247296"/>
                <a:gridCol w="1543905"/>
                <a:gridCol w="1880387"/>
                <a:gridCol w="1167614"/>
              </a:tblGrid>
              <a:tr h="537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marT="45713" marB="45713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Water Depreciation Fund (Fund 5930) Cont.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Western Pump Station Replacement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1,765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1,412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0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Valve Replacement</a:t>
                      </a: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1,590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Facility Security</a:t>
                      </a:r>
                      <a:r>
                        <a:rPr lang="en-US" sz="1400" baseline="0" dirty="0" smtClean="0">
                          <a:latin typeface="+mj-lt"/>
                        </a:rPr>
                        <a:t> &amp; Landscape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</a:rPr>
                        <a:t>   Service Line Replacement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39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Water System Optimization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Backup</a:t>
                      </a:r>
                      <a:r>
                        <a:rPr lang="en-US" sz="1400" baseline="0" dirty="0" smtClean="0">
                          <a:latin typeface="+mj-lt"/>
                        </a:rPr>
                        <a:t> Power Program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Water Quality Enhancement</a:t>
                      </a:r>
                      <a:r>
                        <a:rPr lang="en-US" sz="1400" baseline="0" dirty="0" smtClean="0">
                          <a:latin typeface="+mj-lt"/>
                        </a:rPr>
                        <a:t> Program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   Wood Roof Replacement Program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1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18,217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7,706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10,800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Water Customer Paid Capital Fund (Fund 5950)**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1,471          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       1,193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        1,500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" y="650189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 Remaining budget assumes all current encumbrances will be expensed by 6/30/19</a:t>
            </a:r>
          </a:p>
          <a:p>
            <a:pPr>
              <a:buNone/>
            </a:pPr>
            <a:r>
              <a:rPr lang="en-US" sz="1000" dirty="0" smtClean="0">
                <a:effectLst/>
                <a:latin typeface="+mj-lt"/>
              </a:rPr>
              <a:t>**Life </a:t>
            </a:r>
            <a:r>
              <a:rPr lang="en-US" sz="1000" dirty="0">
                <a:effectLst/>
                <a:latin typeface="+mj-lt"/>
              </a:rPr>
              <a:t>to Date Project  Budget reflects one year of </a:t>
            </a:r>
            <a:r>
              <a:rPr lang="en-US" sz="1000" dirty="0" smtClean="0">
                <a:effectLst/>
                <a:latin typeface="+mj-lt"/>
              </a:rPr>
              <a:t>appropriation</a:t>
            </a:r>
            <a:endParaRPr lang="en-US" sz="10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4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Projects with Single Funding Source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Project Summary by Fund</a:t>
            </a:r>
            <a:r>
              <a:rPr lang="en-US" altLang="en-US" sz="2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(In Thousands)</a:t>
            </a:r>
            <a:endParaRPr lang="en-US" altLang="en-US" sz="1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57703" name="Group 29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9543748"/>
              </p:ext>
            </p:extLst>
          </p:nvPr>
        </p:nvGraphicFramePr>
        <p:xfrm>
          <a:off x="152400" y="990600"/>
          <a:ext cx="8839199" cy="4876803"/>
        </p:xfrm>
        <a:graphic>
          <a:graphicData uri="http://schemas.openxmlformats.org/drawingml/2006/table">
            <a:tbl>
              <a:tblPr/>
              <a:tblGrid>
                <a:gridCol w="4378295"/>
                <a:gridCol w="1404359"/>
                <a:gridCol w="1749882"/>
                <a:gridCol w="1306663"/>
              </a:tblGrid>
              <a:tr h="563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Life To Date Project Budget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Remaining Budget 12/31/18*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Fleet Management Fund (Fund 6010)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In-Ground Vehicle Lift Replacement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277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$                  251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Chip Key Card Reader Kiosk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494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494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Underground Storage Tank Removal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Mobile CNG Fueling Station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771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  745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250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6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ISD Infrastructure Fund (Fund 6030)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Copper and Fiber Optic Cabling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$                 25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 25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Disaster Recovery Site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508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Replace Building Wiring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872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Fiber Optic Connectivity</a:t>
                      </a:r>
                    </a:p>
                  </a:txBody>
                  <a:tcPr marT="45737" marB="457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T="45737" marB="457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13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F7FC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1,488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  294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             -</a:t>
                      </a: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11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T="45738" marB="45738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3200"/>
            <a:ext cx="510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effectLst/>
                <a:latin typeface="+mj-lt"/>
              </a:rPr>
              <a:t>* Remaining budget assumes all current encumbrances will be expensed by 6/30/19</a:t>
            </a:r>
            <a:endParaRPr lang="en-US" sz="1100" dirty="0">
              <a:effectLst/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5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2019-20 </a:t>
            </a:r>
            <a:r>
              <a:rPr lang="en-US" sz="2800" dirty="0">
                <a:solidFill>
                  <a:srgbClr val="0070C0"/>
                </a:solidFill>
                <a:effectLst/>
              </a:rPr>
              <a:t>Proposed Budget</a:t>
            </a:r>
            <a:r>
              <a:rPr lang="en-US" sz="3100" i="1" dirty="0">
                <a:solidFill>
                  <a:srgbClr val="FFFFFF"/>
                </a:solidFill>
                <a:effectLst/>
              </a:rPr>
              <a:t/>
            </a:r>
            <a:br>
              <a:rPr lang="en-US" sz="3100" i="1" dirty="0">
                <a:solidFill>
                  <a:srgbClr val="FFFFFF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Summary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Appropriations-General </a:t>
            </a:r>
            <a:r>
              <a:rPr lang="en-US" sz="2400" dirty="0">
                <a:solidFill>
                  <a:schemeClr val="tx1"/>
                </a:solidFill>
                <a:effectLst/>
              </a:rPr>
              <a:t>Fund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(2 </a:t>
            </a:r>
            <a:r>
              <a:rPr lang="en-US" sz="2400" dirty="0">
                <a:solidFill>
                  <a:schemeClr val="tx1"/>
                </a:solidFill>
                <a:effectLst/>
              </a:rPr>
              <a:t>of 2)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8377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157855"/>
              </p:ext>
            </p:extLst>
          </p:nvPr>
        </p:nvGraphicFramePr>
        <p:xfrm>
          <a:off x="152399" y="1143000"/>
          <a:ext cx="8839200" cy="3526916"/>
        </p:xfrm>
        <a:graphic>
          <a:graphicData uri="http://schemas.openxmlformats.org/drawingml/2006/table">
            <a:tbl>
              <a:tblPr/>
              <a:tblGrid>
                <a:gridCol w="2964203"/>
                <a:gridCol w="1842613"/>
                <a:gridCol w="1602272"/>
                <a:gridCol w="1361932"/>
                <a:gridCol w="849203"/>
                <a:gridCol w="218977"/>
              </a:tblGrid>
              <a:tr h="62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 Department</a:t>
                      </a:r>
                    </a:p>
                  </a:txBody>
                  <a:tcPr marT="45741" marB="4574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Increase / (Decrease)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Change</a:t>
                      </a: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41" marB="4574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Library, Arts &amp; Culture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10,560,186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11,005,400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445,214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Services*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4,619,299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5,949,342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1,330,043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87,315,322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89,022,571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1,707,249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42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Works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15,248,228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15,104,129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(144,099)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(0.9%)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21"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3,926,252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3,239,135         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(687,117)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(17.5%)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61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2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General Fund 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227,786,018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236,968,578     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9,182,560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164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589365"/>
            <a:ext cx="3765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Filming Funds collapsing into the General Fund in FY 2019-20</a:t>
            </a:r>
          </a:p>
        </p:txBody>
      </p:sp>
    </p:spTree>
    <p:extLst>
      <p:ext uri="{BB962C8B-B14F-4D97-AF65-F5344CB8AC3E}">
        <p14:creationId xmlns:p14="http://schemas.microsoft.com/office/powerpoint/2010/main" val="322507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70C0"/>
                </a:solidFill>
                <a:effectLst/>
              </a:rPr>
              <a:t>FY 2019-20 Capital Improvement Program Recap</a:t>
            </a:r>
            <a:r>
              <a:rPr lang="en-US" altLang="en-US" sz="29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altLang="en-US" sz="2900" dirty="0" smtClean="0">
                <a:solidFill>
                  <a:srgbClr val="0070C0"/>
                </a:solidFill>
                <a:effectLst/>
              </a:rPr>
            </a:br>
            <a:r>
              <a:rPr lang="en-US" altLang="en-US" sz="1400" dirty="0" smtClean="0">
                <a:solidFill>
                  <a:schemeClr val="tx1"/>
                </a:solidFill>
                <a:effectLst/>
              </a:rPr>
              <a:t>(In Thousands)</a:t>
            </a:r>
          </a:p>
        </p:txBody>
      </p:sp>
      <p:graphicFrame>
        <p:nvGraphicFramePr>
          <p:cNvPr id="575597" name="Group 1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59511259"/>
              </p:ext>
            </p:extLst>
          </p:nvPr>
        </p:nvGraphicFramePr>
        <p:xfrm>
          <a:off x="1828800" y="914400"/>
          <a:ext cx="5486400" cy="5151120"/>
        </p:xfrm>
        <a:graphic>
          <a:graphicData uri="http://schemas.openxmlformats.org/drawingml/2006/table">
            <a:tbl>
              <a:tblPr/>
              <a:tblGrid>
                <a:gridCol w="4267200"/>
                <a:gridCol w="12192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Proposed     FY 2019-20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CDBG Fund (Fund 2010)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          350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Parking Fund (Fund 2210)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Measure W Fund (Fund 2260)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630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Measure M Local Return Fund (Fund 2220)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Cable Access Fund (Fund 2800)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General Fund (Fund 4010)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2,950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State Gas Tax Fund (Fund 4020)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7,855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Parks Development Impact Fee Fund (Fund 4050)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Sewer Fund (Fund 5250)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10,956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Refuse Disposal Fund (Fund 5300)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Electric Utility (Fund 5830 and Fund 5850)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20,107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Water Utility (Fund 5930 and Fund 5950)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12,333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Fleet Fund (Fund 6010)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Grand 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$      58,788    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9525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1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2018-19 Completed Capital </a:t>
            </a:r>
            <a:r>
              <a:rPr lang="en-US" sz="2800" dirty="0" smtClean="0">
                <a:solidFill>
                  <a:srgbClr val="0070C0"/>
                </a:solidFill>
              </a:rPr>
              <a:t>Improvement Projects (1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58200" cy="4495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Bicycle Facilities (Phase 2)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City Hall MSB GSB Roofing System Restoration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800" dirty="0" smtClean="0"/>
              <a:t>Doran/Broadway-Brazil at Grade Improvement 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800" dirty="0" smtClean="0"/>
              <a:t>Emergency Sewer and Storm Drain Repair (Phase 1)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800" dirty="0" smtClean="0"/>
              <a:t>ADA Curb Ramp Improvements Project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800" dirty="0" smtClean="0"/>
              <a:t>Glendale Narrows Riverwalk and Bikeway Culvert Project (Phase 2)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1800" dirty="0" smtClean="0"/>
              <a:t>Glendale Police Museum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800" dirty="0" smtClean="0"/>
              <a:t>Glendale Police Tenant Improvement 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sz="1800" dirty="0" smtClean="0"/>
              <a:t>Hoover/Toll/Keppel/Chevy Chase Safe Routes to School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8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2286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/>
              </a:rPr>
              <a:t>FY 2018-19 Completed Capital </a:t>
            </a:r>
            <a:r>
              <a:rPr lang="en-US" sz="2800" dirty="0" smtClean="0">
                <a:solidFill>
                  <a:srgbClr val="0070C0"/>
                </a:solidFill>
              </a:rPr>
              <a:t>Improvement Projects (2 of 2)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458200" cy="48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Illuminated Street Sign Replacement (Phase 2 and 3)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Kenneth Road Rehabilitation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Municipal Services Building Exterior Protective Coatings Project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Oceanview Blvd. Rehabilitation 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Pennsylvania Ave. Rehabilitation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SB1 Doran Street Rehabilitation Project 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Tenant Improvements and Water Feature Renovation at Perkins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Traffic Signals at Glendale/La Crescenta/Central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800" dirty="0" smtClean="0"/>
              <a:t>Western Avenue and Riverside Drive Rehab Project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lvl="1"/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0257F63-3233-487D-AD23-0B933C0A54AC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56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-4527" y="251460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Proposed Citywide Fee Changes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FY </a:t>
            </a:r>
            <a:r>
              <a:rPr lang="en-US" altLang="en-US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2019-20</a:t>
            </a:r>
            <a:r>
              <a:rPr lang="en-US" altLang="en-US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lang="en-US" altLang="en-US" sz="36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3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45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Citywide User Fees, Fines, Rates &amp; Charges</a:t>
            </a:r>
            <a:r>
              <a:rPr lang="en-US" alt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/>
            </a:r>
            <a:br>
              <a:rPr lang="en-US" alt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altLang="en-US" sz="2400" dirty="0" smtClean="0">
                <a:latin typeface="Calibri" panose="020F0502020204030204" pitchFamily="34" charset="0"/>
                <a:cs typeface="Arial" charset="0"/>
              </a:rPr>
              <a:t>Fee Setting Guidance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686800" cy="50292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70C0"/>
                </a:solidFill>
                <a:latin typeface="Calibri" panose="020F0502020204030204" pitchFamily="34" charset="0"/>
              </a:rPr>
              <a:t>Proposition </a:t>
            </a:r>
            <a:r>
              <a:rPr lang="en-US" sz="2000" kern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26:</a:t>
            </a:r>
            <a:endParaRPr lang="en-US" sz="2000" kern="1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96925" lvl="1" indent="-452438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Passed in 2010, provided new definition of the term “Tax”, which means, all Fees are Taxes with </a:t>
            </a:r>
            <a:r>
              <a:rPr lang="en-US" sz="1800" u="sng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seven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exceptions.</a:t>
            </a:r>
          </a:p>
          <a:p>
            <a:pPr lvl="1" eaLnBrk="1" hangingPunct="1">
              <a:buClr>
                <a:srgbClr val="FFFFFF"/>
              </a:buClr>
              <a:buSzPct val="90000"/>
              <a:defRPr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085850" lvl="2" indent="-342900"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Specific Benefit/Privilege (permits, franchises)</a:t>
            </a:r>
          </a:p>
          <a:p>
            <a:pPr marL="1085850" lvl="2" indent="-342900"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Specific Service/Product (utility charges, park &amp; rec. fees)</a:t>
            </a:r>
          </a:p>
          <a:p>
            <a:pPr marL="1085850" lvl="2" indent="-342900"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Reasonable Regulatory Fees for licenses &amp; permits (permits, inspections)</a:t>
            </a:r>
          </a:p>
          <a:p>
            <a:pPr marL="1085850" lvl="2" indent="-342900"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Fee for entry, use or purchase of government property (parks &amp; rec. entrance fees, equipment rental, some franchises)</a:t>
            </a:r>
          </a:p>
          <a:p>
            <a:pPr marL="1085850" lvl="2" indent="-342900"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Fines &amp; penalties</a:t>
            </a:r>
          </a:p>
          <a:p>
            <a:pPr marL="1085850" lvl="2" indent="-342900"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Fees imposed as a condition of property development (limited to cost by other law)</a:t>
            </a:r>
          </a:p>
          <a:p>
            <a:pPr marL="1085850" lvl="2" indent="-342900">
              <a:spcAft>
                <a:spcPts val="1200"/>
              </a:spcAft>
              <a:buFontTx/>
              <a:buAutoNum type="arabicParenR"/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Assessments &amp; property-related fees subject to Prop. 218 (limited to cost by 218)</a:t>
            </a:r>
          </a:p>
          <a:p>
            <a:pPr marL="796925" lvl="1" indent="-452438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fees don’t fall within one of the seven exceptions listed above, then Prop. 26 defines it as a Tax for which voter approval is required under Prop. 218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9050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739CD2A2-9EDD-4115-8DF2-5CBC2B1DC27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8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181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Citywide User Fees, Fines, Rates &amp; Charges</a:t>
            </a:r>
            <a:br>
              <a:rPr lang="en-US" altLang="en-US" sz="2800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en-US" altLang="en-US" sz="2400" dirty="0" smtClean="0">
                <a:latin typeface="Calibri" panose="020F0502020204030204" pitchFamily="34" charset="0"/>
                <a:cs typeface="Arial" charset="0"/>
              </a:rPr>
              <a:t>Fee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0475"/>
            <a:ext cx="8610600" cy="3616325"/>
          </a:xfrm>
        </p:spPr>
        <p:txBody>
          <a:bodyPr/>
          <a:lstStyle/>
          <a:p>
            <a:pPr marL="285750" lvl="1" indent="-342900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 Fees: </a:t>
            </a:r>
          </a:p>
          <a:p>
            <a:pPr lvl="1" eaLnBrk="1" hangingPunct="1"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fee or rate charged to an individual or group that receives a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Private Benefit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from services provided by the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City</a:t>
            </a:r>
          </a:p>
          <a:p>
            <a:pPr marL="457200" lvl="1" indent="0" eaLnBrk="1" hangingPunct="1">
              <a:buSzPct val="90000"/>
              <a:buNone/>
              <a:defRPr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lvl="1" indent="-342900" eaLnBrk="1" hangingPunct="1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User Fee is Not a Tax: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service is usually a discretionary activity requested by the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payer</a:t>
            </a:r>
          </a:p>
          <a:p>
            <a:pPr marL="342900" lvl="1" indent="0" eaLnBrk="1" hangingPunct="1">
              <a:buSzPct val="90000"/>
              <a:buFontTx/>
              <a:buNone/>
              <a:defRPr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If a User Fee does not cover the City’s full cost for the services, taxes (General Fund) pay for the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remainder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pPr algn="r">
                <a:buFont typeface="Wingdings" pitchFamily="2" charset="2"/>
                <a:buNone/>
                <a:defRPr/>
              </a:pPr>
              <a:t>95</a:t>
            </a:fld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943600" y="182562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Examples</a:t>
            </a:r>
            <a:endParaRPr lang="en-US" altLang="en-US" sz="2000" u="sng" dirty="0">
              <a:solidFill>
                <a:srgbClr val="FFFF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43600" y="2346573"/>
            <a:ext cx="2971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venir LT Std 65 Medium" pitchFamily="34" charset="0"/>
              <a:buAutoNum type="arabicParenR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Building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Permits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Avenir LT Std 65 Medium" pitchFamily="34" charset="0"/>
              <a:buAutoNum type="arabicParenR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Youth Programs</a:t>
            </a:r>
          </a:p>
          <a:p>
            <a:pPr eaLnBrk="1" hangingPunct="1">
              <a:spcBef>
                <a:spcPct val="50000"/>
              </a:spcBef>
              <a:buFont typeface="Avenir LT Std 65 Medium" pitchFamily="34" charset="0"/>
              <a:buAutoNum type="arabicParenR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Historic Preservation</a:t>
            </a:r>
          </a:p>
          <a:p>
            <a:pPr eaLnBrk="1" hangingPunct="1">
              <a:spcBef>
                <a:spcPct val="50000"/>
              </a:spcBef>
              <a:buFont typeface="Avenir LT Std 65 Medium" pitchFamily="34" charset="0"/>
              <a:buAutoNum type="arabicParenR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Police Patrol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&gt;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5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Citywide User Fees, Fines, Rates &amp; Charges</a:t>
            </a:r>
            <a:r>
              <a:rPr lang="en-US" sz="2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Fee Setting Guidelines</a:t>
            </a: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3086100" y="990600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chemeClr val="tx1"/>
                </a:solidFill>
                <a:effectLst/>
                <a:latin typeface="Arial" charset="0"/>
              </a:rPr>
              <a:t>Fee vs. Tax</a:t>
            </a:r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86166"/>
              </p:ext>
            </p:extLst>
          </p:nvPr>
        </p:nvGraphicFramePr>
        <p:xfrm>
          <a:off x="406400" y="1549400"/>
          <a:ext cx="520382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Worksheet" r:id="rId6" imgW="5200599" imgH="4791150" progId="Excel.Sheet.8">
                  <p:embed/>
                </p:oleObj>
              </mc:Choice>
              <mc:Fallback>
                <p:oleObj name="Worksheet" r:id="rId6" imgW="5200599" imgH="4791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5203825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5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121920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Total Number of Fees for City Services - </a:t>
            </a:r>
            <a:r>
              <a:rPr lang="en-US" altLang="en-US" sz="1800" u="sng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2,347</a:t>
            </a:r>
            <a:endParaRPr lang="en-US" altLang="en-US" sz="1800" u="sng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 Changes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1,469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Fee Deletion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35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Decreases to Existing 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30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Increase to Existing 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39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Modifications – 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CPI Adjustments to </a:t>
            </a: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Existing 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759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New </a:t>
            </a:r>
            <a:r>
              <a:rPr lang="en-US" alt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Fees – </a:t>
            </a:r>
            <a:r>
              <a:rPr lang="en-US" alt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12</a:t>
            </a:r>
            <a:endParaRPr lang="en-US" alt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76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257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&gt;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charset="0"/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5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Citywide User Fees, Fines, Rates &amp; Charges</a:t>
            </a:r>
            <a:r>
              <a:rPr lang="en-US" sz="2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8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kern="0" dirty="0" smtClean="0">
                <a:solidFill>
                  <a:srgbClr val="11111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FY 2019-20 Proposed Fee Changes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Slide </a:t>
            </a:r>
            <a:fld id="{E0CFD87F-0353-40F2-BDE8-022005F15CC6}" type="slidenum">
              <a:rPr lang="en-US" sz="120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pPr algn="r">
                <a:buFont typeface="Wingdings" pitchFamily="2" charset="2"/>
                <a:buNone/>
                <a:defRPr/>
              </a:pPr>
              <a:t>97</a:t>
            </a:fld>
            <a:endParaRPr lang="en-US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9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60000"/>
              </a:spcAft>
              <a:buFontTx/>
              <a:buNone/>
            </a:pPr>
            <a:endParaRPr lang="en-US" alt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Decreases to Existing Fees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4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81693" y="76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5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Citywide User </a:t>
            </a:r>
            <a:r>
              <a:rPr lang="en-US" altLang="en-US" sz="25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Fees</a:t>
            </a:r>
            <a:r>
              <a:rPr lang="en-US" altLang="en-US" sz="25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, Rates and Charges</a:t>
            </a:r>
            <a: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Decreases to Existing Fees (1 of 2)</a:t>
            </a:r>
          </a:p>
        </p:txBody>
      </p:sp>
      <p:graphicFrame>
        <p:nvGraphicFramePr>
          <p:cNvPr id="139269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92612364"/>
              </p:ext>
            </p:extLst>
          </p:nvPr>
        </p:nvGraphicFramePr>
        <p:xfrm>
          <a:off x="800100" y="1188716"/>
          <a:ext cx="7543800" cy="4248919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2286000"/>
                <a:gridCol w="1143000"/>
                <a:gridCol w="1219200"/>
                <a:gridCol w="1219200"/>
              </a:tblGrid>
              <a:tr h="411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 #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Page #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Service Title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Dept/Div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Current   Fee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Proposed Fee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Fees-Equipment Printouts/Copies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 Black/White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Library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Fees-Equipment Printouts/Copies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Library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$0.50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each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Special Fees for Single Family Properties Replacement of windows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CDD/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&amp; Safety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$150.00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plus $25 per window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plus $15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window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Expired Registration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Police/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Parking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violation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 violation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– 13, 15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 – 154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Overhead Services:</a:t>
                      </a:r>
                      <a:b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 Fees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21, 24, 27, 30, 33, 36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 – 155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Underground Services:</a:t>
                      </a:r>
                      <a:b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 Fees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GWP/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Electric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Various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83357352-67D4-4E5D-96DB-0F23C7D219F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6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MarigoldPowerPointTemplate</Template>
  <TotalTime>7917</TotalTime>
  <Words>11853</Words>
  <Application>Microsoft Office PowerPoint</Application>
  <PresentationFormat>On-screen Show (4:3)</PresentationFormat>
  <Paragraphs>3948</Paragraphs>
  <Slides>117</Slides>
  <Notes>104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2" baseType="lpstr">
      <vt:lpstr>2_Custom Design</vt:lpstr>
      <vt:lpstr>1_Custom Design</vt:lpstr>
      <vt:lpstr>Office Theme</vt:lpstr>
      <vt:lpstr>1_Office Theme</vt:lpstr>
      <vt:lpstr>Worksheet</vt:lpstr>
      <vt:lpstr>PowerPoint Presentation</vt:lpstr>
      <vt:lpstr>Agenda</vt:lpstr>
      <vt:lpstr>FY 2019-20 Proposed Budget Summary of All Funds by Type</vt:lpstr>
      <vt:lpstr>FY 2019-20 Proposed Budget Definitions</vt:lpstr>
      <vt:lpstr>FY 2019-20 Proposed Budget Governmental Funds</vt:lpstr>
      <vt:lpstr>FY 2019-20 Proposed Budget Proprietary Funds</vt:lpstr>
      <vt:lpstr>FY 2019-20 Proposed Budget Summary of Appropriations-All Funds Overview </vt:lpstr>
      <vt:lpstr>FY 2019-20 Proposed Budget Summary of Appropriations-General Fund (1 of 2)</vt:lpstr>
      <vt:lpstr>FY 2019-20 Proposed Budget Summary of Appropriations-General Fund (2 of 2)</vt:lpstr>
      <vt:lpstr>FY 2019-20 Proposed Budget Summary of Appropriations-Special Revenue Funds (1 of 4)</vt:lpstr>
      <vt:lpstr>FY 2019-20 Proposed Budget Summary of Appropriations-Special Revenue Funds (2 of 4)</vt:lpstr>
      <vt:lpstr> FY 2019-20 Proposed Budget Summary of Appropriation-Special Revenue Funds (3 of 4)</vt:lpstr>
      <vt:lpstr>FY 2019-20 Proposed Budget Summary of Appropriation-Special Revenue Funds (4 of 4)</vt:lpstr>
      <vt:lpstr>FY 2019-20 Proposed Budget Summary of Appropriation-Debt Service Funds </vt:lpstr>
      <vt:lpstr>FY 2019-20 Proposed Budget Summary of Appropriation-Capital Improvement Funds (1 of 2)</vt:lpstr>
      <vt:lpstr>FY 2019-20 Proposed Budget Summary of Appropriation-Capital Improvement Funds (2 of 2)</vt:lpstr>
      <vt:lpstr>FY 2019-20 Proposed Budget Summary of Appropriation-Enterprise Funds (1 of 2)</vt:lpstr>
      <vt:lpstr>FY 2019-20 Proposed Budget Summary of Appropriation-Enterprise Funds (2 of 2)</vt:lpstr>
      <vt:lpstr>FY 2019-20 Proposed Budget Summary of Appropriation-Internal Service Funds (1 of 2)</vt:lpstr>
      <vt:lpstr>FY 2019-20 Proposed Budget Summary of Appropriation-Internal Service Funds (2 of 2)</vt:lpstr>
      <vt:lpstr>FY 2019-20 Departmental Dashboards</vt:lpstr>
      <vt:lpstr>Administrative Services - Finance</vt:lpstr>
      <vt:lpstr>Administrative Services - Finance Proposed 2019-20 Budget Summary</vt:lpstr>
      <vt:lpstr>City Attorney</vt:lpstr>
      <vt:lpstr>City Attorney Proposed 2019-20 Budget Summary</vt:lpstr>
      <vt:lpstr>City Clerk</vt:lpstr>
      <vt:lpstr>City Clerk Proposed 2019-20 Budget Summary</vt:lpstr>
      <vt:lpstr>City Treasurer</vt:lpstr>
      <vt:lpstr>City Treasurer Proposed 2019-20 Budget Summary</vt:lpstr>
      <vt:lpstr>Community Development</vt:lpstr>
      <vt:lpstr>Community Development (1 of 2) Proposed 2019-20 Budget Summary</vt:lpstr>
      <vt:lpstr>Community Development (2 of 2) Proposed 2019-20 Budget Summary</vt:lpstr>
      <vt:lpstr>Community Services &amp; Parks</vt:lpstr>
      <vt:lpstr>Community Services &amp; Parks (1 of 2) Proposed 2019-20 Budget Summary</vt:lpstr>
      <vt:lpstr>Community Services &amp; Parks (2 of 2) Proposed 2019-20 Budget Summary</vt:lpstr>
      <vt:lpstr>Fire Department</vt:lpstr>
      <vt:lpstr>Fire Department (1 of 2) Proposed 2019-20 Budget Summary</vt:lpstr>
      <vt:lpstr>Fire Department (2 of 2) Proposed 2019-20 Budget Summary</vt:lpstr>
      <vt:lpstr>Glendale Water &amp; Power</vt:lpstr>
      <vt:lpstr>Glendale Water &amp; Power (1 of 2) Proposed 2019-20 Budget Summary</vt:lpstr>
      <vt:lpstr>Glendale Water &amp; Power (2 of 2) Proposed 2019-20 Budget Summary</vt:lpstr>
      <vt:lpstr>Human Resources</vt:lpstr>
      <vt:lpstr>Human Resources (1 of 2) Proposed 2019-20 Budget Summary</vt:lpstr>
      <vt:lpstr>Human Resources (2 of 2) Proposed 2019-20 Budget Summary</vt:lpstr>
      <vt:lpstr>Information Services</vt:lpstr>
      <vt:lpstr>Information Services (1 of 5) Proposed 2019-20 Budget Summary</vt:lpstr>
      <vt:lpstr>Information Services (2 of 5) Proposed 2019-20 Budget Summary</vt:lpstr>
      <vt:lpstr>Information Services (3 of 5) Proposed 2019-20 Budget Summary</vt:lpstr>
      <vt:lpstr>Information Services (4 of 5) Proposed 2019-20 Budget Summary</vt:lpstr>
      <vt:lpstr>Information Services (5 of 5) Proposed 2019-20 Budget Summary</vt:lpstr>
      <vt:lpstr>Innovation, Performance &amp; Audit</vt:lpstr>
      <vt:lpstr>Innovation, Performance &amp; Audit Proposed 2019-20 Budget Summary</vt:lpstr>
      <vt:lpstr>Library, Arts &amp; Culture</vt:lpstr>
      <vt:lpstr>Library, Arts &amp; Culture Proposed 2019-20 Budget Summary</vt:lpstr>
      <vt:lpstr>Management Services</vt:lpstr>
      <vt:lpstr>Management Services (1 of 2) Proposed 2019-20 Budget Summary</vt:lpstr>
      <vt:lpstr>Management Services (2 of 2) Proposed 2019-20 Budget Summary</vt:lpstr>
      <vt:lpstr>Police Department</vt:lpstr>
      <vt:lpstr>Police Department (1 of 2) Proposed 2019-20 Budget Summary</vt:lpstr>
      <vt:lpstr>Police Department (2 of 2) Proposed 2019-20 Budget Summary</vt:lpstr>
      <vt:lpstr>Public Works</vt:lpstr>
      <vt:lpstr>Public Works (1 of 2) Proposed 2019-20 Budget Summary</vt:lpstr>
      <vt:lpstr>Public Works (2 of 2) Proposed 2019-20 Budget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PowerPoint Presentation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Projects with Single Funding Source Project Summary by Fund (In Thousands)</vt:lpstr>
      <vt:lpstr>FY 2019-20 Capital Improvement Program Recap (In Thousands)</vt:lpstr>
      <vt:lpstr>FY 2018-19 Completed Capital Improvement Projects (1 of 2) </vt:lpstr>
      <vt:lpstr>FY 2018-19 Completed Capital Improvement Projects (2 of 2) </vt:lpstr>
      <vt:lpstr>PowerPoint Presentation</vt:lpstr>
      <vt:lpstr>Citywide User Fees, Fines, Rates &amp; Charges Fee Setting Guidance</vt:lpstr>
      <vt:lpstr>Citywide User Fees, Fines, Rates &amp; Charges Fee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Citywide User Fees, Fines, Rates &amp; Charges CPI Adjustments to Existing Fees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2019-20 Budget Adoption Calendar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Dashboards</dc:title>
  <dc:creator>Jacobsen, Jason</dc:creator>
  <cp:lastModifiedBy>Karamyan, Mari</cp:lastModifiedBy>
  <cp:revision>992</cp:revision>
  <cp:lastPrinted>2019-05-07T14:57:29Z</cp:lastPrinted>
  <dcterms:created xsi:type="dcterms:W3CDTF">2017-04-25T15:05:36Z</dcterms:created>
  <dcterms:modified xsi:type="dcterms:W3CDTF">2019-05-14T20:59:10Z</dcterms:modified>
</cp:coreProperties>
</file>