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6" r:id="rId1"/>
    <p:sldMasterId id="2147483694" r:id="rId2"/>
    <p:sldMasterId id="2147483718" r:id="rId3"/>
    <p:sldMasterId id="2147483736" r:id="rId4"/>
  </p:sldMasterIdLst>
  <p:notesMasterIdLst>
    <p:notesMasterId r:id="rId11"/>
  </p:notesMasterIdLst>
  <p:handoutMasterIdLst>
    <p:handoutMasterId r:id="rId12"/>
  </p:handoutMasterIdLst>
  <p:sldIdLst>
    <p:sldId id="477" r:id="rId5"/>
    <p:sldId id="679" r:id="rId6"/>
    <p:sldId id="681" r:id="rId7"/>
    <p:sldId id="594" r:id="rId8"/>
    <p:sldId id="461" r:id="rId9"/>
    <p:sldId id="630" r:id="rId10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umdjian, Nayiri" initials="N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111"/>
    <a:srgbClr val="FFF3E1"/>
    <a:srgbClr val="FFECD1"/>
    <a:srgbClr val="FFEED5"/>
    <a:srgbClr val="FFF3C1"/>
    <a:srgbClr val="FFFFE1"/>
    <a:srgbClr val="FFFFCC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681" autoAdjust="0"/>
    <p:restoredTop sz="99743" autoAdjust="0"/>
  </p:normalViewPr>
  <p:slideViewPr>
    <p:cSldViewPr>
      <p:cViewPr>
        <p:scale>
          <a:sx n="110" d="100"/>
          <a:sy n="110" d="100"/>
        </p:scale>
        <p:origin x="-164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780" y="-7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r>
              <a:rPr lang="en-US" dirty="0" smtClean="0"/>
              <a:t>FY 2019-20 Budget Adoption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1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June 04,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A434FA58-DE81-488B-AF5E-5F199822D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864496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r>
              <a:rPr lang="en-US" dirty="0" smtClean="0"/>
              <a:t>FY 2019-20 Budget Adoption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6FECE4F1-0687-479A-9437-F29F4436F3DA}" type="datetimeFigureOut">
              <a:rPr lang="en-US" smtClean="0"/>
              <a:t>8/29/2019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vert="horz" lIns="93315" tIns="46657" rIns="93315" bIns="4665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June 04,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EC534F35-917D-4471-836C-A9F8050215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12498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34F35-917D-4471-836C-A9F805021595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May 21, 2019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dirty="0" smtClean="0"/>
              <a:t>FY 2019-20 Budget Hearing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246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21, 2019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dirty="0" smtClean="0"/>
              <a:t>FY 2019-20 Budget Hearing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324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7167" indent="-287372">
              <a:defRPr>
                <a:solidFill>
                  <a:srgbClr val="FFFF00"/>
                </a:solidFill>
                <a:latin typeface="Arial" charset="0"/>
              </a:defRPr>
            </a:lvl2pPr>
            <a:lvl3pPr marL="1149490" indent="-229897">
              <a:defRPr>
                <a:solidFill>
                  <a:srgbClr val="FFFF00"/>
                </a:solidFill>
                <a:latin typeface="Arial" charset="0"/>
              </a:defRPr>
            </a:lvl3pPr>
            <a:lvl4pPr marL="1609286" indent="-229897">
              <a:defRPr>
                <a:solidFill>
                  <a:srgbClr val="FFFF00"/>
                </a:solidFill>
                <a:latin typeface="Arial" charset="0"/>
              </a:defRPr>
            </a:lvl4pPr>
            <a:lvl5pPr marL="2069082" indent="-229897">
              <a:defRPr>
                <a:solidFill>
                  <a:srgbClr val="FFFF00"/>
                </a:solidFill>
                <a:latin typeface="Arial" charset="0"/>
              </a:defRPr>
            </a:lvl5pPr>
            <a:lvl6pPr marL="2528879" indent="-229897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88675" indent="-229897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48472" indent="-229897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908268" indent="-229897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C0B0770D-8F95-42BE-A639-0CD56B9960DC}" type="slidenum">
              <a:rPr lang="en-US" altLang="en-US" smtClean="0">
                <a:solidFill>
                  <a:srgbClr val="000000"/>
                </a:solidFill>
              </a:rPr>
              <a:pPr/>
              <a:t>3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May 21, 2019</a:t>
            </a:r>
            <a:endParaRPr lang="en-US" dirty="0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 smtClean="0"/>
              <a:t>FY 2019-20 Budget Hearing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21, 2019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dirty="0" smtClean="0"/>
              <a:t>FY 2019-20 Budget Hearing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547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7805-8784-4F65-9B5D-D7DFCF0AA5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801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7805-8784-4F65-9B5D-D7DFCF0AA5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47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7805-8784-4F65-9B5D-D7DFCF0AA5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522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6958-0617-45C7-94B2-D4554FD31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892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6958-0617-45C7-94B2-D4554FD31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04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6958-0617-45C7-94B2-D4554FD31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782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6958-0617-45C7-94B2-D4554FD31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257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6958-0617-45C7-94B2-D4554FD31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571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6958-0617-45C7-94B2-D4554FD31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2789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6958-0617-45C7-94B2-D4554FD31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597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6958-0617-45C7-94B2-D4554FD31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54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7805-8784-4F65-9B5D-D7DFCF0AA5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416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6958-0617-45C7-94B2-D4554FD31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3071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6958-0617-45C7-94B2-D4554FD31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5029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6958-0617-45C7-94B2-D4554FD31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4370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8265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1694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76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6727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9243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450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05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7805-8784-4F65-9B5D-D7DFCF0AA5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0994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4452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0583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8322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9984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01000" y="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84AD047-A750-4502-A2C1-981712CCB2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67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65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65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3357352-67D4-4E5D-96DB-0F23C7D219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6135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1617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18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7805-8784-4F65-9B5D-D7DFCF0AA5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2414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2077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5338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5587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02594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6615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45862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069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79526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CD5DE-1B3B-DB4E-A3CA-FF4EF6D55D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7024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3357352-67D4-4E5D-96DB-0F23C7D219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703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7805-8784-4F65-9B5D-D7DFCF0AA5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57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7805-8784-4F65-9B5D-D7DFCF0AA5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401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7805-8784-4F65-9B5D-D7DFCF0AA5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90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7805-8784-4F65-9B5D-D7DFCF0AA5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811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7805-8784-4F65-9B5D-D7DFCF0AA5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365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7805-8784-4F65-9B5D-D7DFCF0AA5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70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B6958-0617-45C7-94B2-D4554FD31A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25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CD5DE-1B3B-DB4E-A3CA-FF4EF6D55D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39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1" r:id="rId12"/>
    <p:sldLayoutId id="2147483732" r:id="rId13"/>
    <p:sldLayoutId id="2147483679" r:id="rId14"/>
    <p:sldLayoutId id="2147483735" r:id="rId15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A28CD5DE-1B3B-DB4E-A3CA-FF4EF6D55D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701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83" r:id="rId12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37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95325" y="3124200"/>
            <a:ext cx="7620000" cy="1754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/>
          <a:p>
            <a:pPr algn="ctr"/>
            <a:r>
              <a:rPr lang="en-US" sz="4000" dirty="0">
                <a:solidFill>
                  <a:srgbClr val="111111"/>
                </a:solidFill>
                <a:latin typeface="+mj-lt"/>
                <a:ea typeface="+mj-ea"/>
                <a:cs typeface="+mj-cs"/>
              </a:rPr>
              <a:t>City of Glendale</a:t>
            </a:r>
          </a:p>
          <a:p>
            <a:pPr algn="ctr"/>
            <a:r>
              <a:rPr lang="en-US" sz="3600" i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Budget </a:t>
            </a:r>
            <a:r>
              <a:rPr lang="en-US" sz="3600" i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Adoption</a:t>
            </a:r>
            <a:endParaRPr lang="en-US" sz="3600" i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en-US" sz="3200" dirty="0" smtClean="0">
                <a:solidFill>
                  <a:srgbClr val="111111"/>
                </a:solidFill>
                <a:latin typeface="+mj-lt"/>
                <a:ea typeface="+mj-ea"/>
                <a:cs typeface="+mj-cs"/>
              </a:rPr>
              <a:t>June 4, 2019</a:t>
            </a:r>
            <a:endParaRPr lang="en-US" sz="3200" dirty="0">
              <a:solidFill>
                <a:srgbClr val="11111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598192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2800" dirty="0">
                <a:solidFill>
                  <a:srgbClr val="0070C0"/>
                </a:solidFill>
              </a:rPr>
              <a:t>FY 2019-20 Budget Adoption Calendar</a:t>
            </a:r>
          </a:p>
        </p:txBody>
      </p:sp>
      <p:sp>
        <p:nvSpPr>
          <p:cNvPr id="12236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686800" cy="46482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sz="2600" dirty="0">
                <a:solidFill>
                  <a:srgbClr val="0070C0"/>
                </a:solidFill>
              </a:rPr>
              <a:t>April 30, Budget Study Session #1, 9:00 a.m.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600" dirty="0"/>
              <a:t>FY 2018-19 Third Quarter Update</a:t>
            </a:r>
            <a:endParaRPr lang="en-US" sz="2600" b="1" dirty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600" dirty="0"/>
              <a:t>FY 2019-20 Proposed General Fund Budget and Five Year Forecast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600" dirty="0"/>
              <a:t>Organizational </a:t>
            </a:r>
            <a:r>
              <a:rPr lang="en-US" sz="2600" dirty="0" smtClean="0"/>
              <a:t>Profile</a:t>
            </a:r>
            <a:endParaRPr lang="en-US" sz="2600" dirty="0" smtClean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sz="2600" dirty="0" smtClean="0">
                <a:solidFill>
                  <a:srgbClr val="0070C0"/>
                </a:solidFill>
              </a:rPr>
              <a:t>May 7, Budget Study Session #2, 9:00 a.m.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600" dirty="0" smtClean="0"/>
              <a:t>Departmental Presentations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600" dirty="0" smtClean="0"/>
              <a:t>Capital Improvement Program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600" dirty="0" smtClean="0"/>
              <a:t>Proposed Citywide Fee Changes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sz="2600" dirty="0" smtClean="0">
                <a:solidFill>
                  <a:srgbClr val="0070C0"/>
                </a:solidFill>
              </a:rPr>
              <a:t>May 14, Budget Study Session #3, 9:00 a.m.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600" dirty="0" smtClean="0"/>
              <a:t>Follow-up Items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  <a:defRPr/>
            </a:pPr>
            <a:r>
              <a:rPr lang="en-US" sz="2600" dirty="0" smtClean="0"/>
              <a:t>Measure S Discussion 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sz="2600" dirty="0" smtClean="0">
                <a:solidFill>
                  <a:srgbClr val="0070C0"/>
                </a:solidFill>
              </a:rPr>
              <a:t>May </a:t>
            </a:r>
            <a:r>
              <a:rPr lang="en-US" sz="2600" dirty="0">
                <a:solidFill>
                  <a:srgbClr val="0070C0"/>
                </a:solidFill>
              </a:rPr>
              <a:t>21, Budget Hearing, 6:00 p.m.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r>
              <a:rPr lang="en-US" sz="2600" dirty="0">
                <a:solidFill>
                  <a:srgbClr val="0070C0"/>
                </a:solidFill>
              </a:rPr>
              <a:t>June 4, Budget Adoption, 6:00 p.m.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endParaRPr lang="en-US" sz="2400" dirty="0" smtClean="0">
              <a:effectLst/>
            </a:endParaRP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1543050" algn="l"/>
              </a:tabLst>
              <a:defRPr/>
            </a:pPr>
            <a:endParaRPr lang="en-US" sz="1000" dirty="0" smtClean="0"/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7010400" y="0"/>
            <a:ext cx="21336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200" dirty="0" smtClean="0"/>
              <a:t>Slide </a:t>
            </a:r>
            <a:fld id="{E84AD047-A750-4502-A2C1-981712CCB2B3}" type="slidenum">
              <a:rPr lang="en-US" sz="1200" smtClean="0"/>
              <a:pPr algn="r">
                <a:defRPr/>
              </a:pPr>
              <a:t>2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08719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3100" dirty="0" smtClean="0">
                <a:solidFill>
                  <a:srgbClr val="0070C0"/>
                </a:solidFill>
                <a:effectLst/>
              </a:rPr>
              <a:t>FY 2019-20 Proposed Budget</a:t>
            </a:r>
            <a:r>
              <a:rPr lang="en-US" sz="3200" i="1" dirty="0">
                <a:solidFill>
                  <a:srgbClr val="C00000"/>
                </a:solidFill>
                <a:effectLst/>
              </a:rPr>
              <a:t/>
            </a:r>
            <a:br>
              <a:rPr lang="en-US" sz="3200" i="1" dirty="0">
                <a:solidFill>
                  <a:srgbClr val="C00000"/>
                </a:solidFill>
                <a:effectLst/>
              </a:rPr>
            </a:br>
            <a:r>
              <a:rPr lang="en-US" sz="2700" dirty="0">
                <a:solidFill>
                  <a:schemeClr val="tx1"/>
                </a:solidFill>
                <a:effectLst/>
              </a:rPr>
              <a:t>Summary of </a:t>
            </a:r>
            <a:r>
              <a:rPr lang="en-US" sz="2700" dirty="0" smtClean="0">
                <a:solidFill>
                  <a:schemeClr val="tx1"/>
                </a:solidFill>
                <a:effectLst/>
              </a:rPr>
              <a:t>Appropriations-All Funds</a:t>
            </a:r>
          </a:p>
        </p:txBody>
      </p:sp>
      <p:graphicFrame>
        <p:nvGraphicFramePr>
          <p:cNvPr id="1179677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704852"/>
              </p:ext>
            </p:extLst>
          </p:nvPr>
        </p:nvGraphicFramePr>
        <p:xfrm>
          <a:off x="152402" y="899160"/>
          <a:ext cx="8839199" cy="5273040"/>
        </p:xfrm>
        <a:graphic>
          <a:graphicData uri="http://schemas.openxmlformats.org/drawingml/2006/table">
            <a:tbl>
              <a:tblPr/>
              <a:tblGrid>
                <a:gridCol w="304798"/>
                <a:gridCol w="177340"/>
                <a:gridCol w="2794460"/>
                <a:gridCol w="1524000"/>
                <a:gridCol w="1386842"/>
                <a:gridCol w="1607127"/>
                <a:gridCol w="1044632"/>
              </a:tblGrid>
              <a:tr h="4572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Fund Type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FY 2018-19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FY 2019-20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Increase / (Decrease)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Change</a:t>
                      </a: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Governmental Funds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5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General Fund: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5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General Fund*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  227,786,018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236,968,577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      9,182,559  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5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Measure S**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6,348,000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6,348,000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Total General Fund: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  227,786,018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243,316,577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    15,530,559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Special Revenue Funds*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111,398,466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109,586,125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(1,812,341)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(1.6%)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5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Debt Service Funds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2,619,909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3,080,797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460,888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Capital Improvement Funds: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Capital Improvement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    28,433,000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  16,334,500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 (12,098,500)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(42.6%)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Measure S Capital Improvement**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23,500,000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23,500,000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Total Capital Improvement Funds:</a:t>
                      </a:r>
                    </a:p>
                  </a:txBody>
                  <a:tcPr anchor="b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    28,433,000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  39,834,500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    11,401,500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40.1%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Proprietary Funds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50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Enterprise Funds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  399,248,497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430,676,203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    31,427,706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50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Internal Service Funds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117,774,674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111,842,922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(5,931,752)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(5.0%)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21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All Funds – Grand Total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3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  887,260,564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938,337,124  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    51,076,560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192" y="6324600"/>
            <a:ext cx="8686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*   Filming </a:t>
            </a:r>
            <a:r>
              <a:rPr lang="en-US" sz="1100" dirty="0"/>
              <a:t>Funds </a:t>
            </a:r>
            <a:r>
              <a:rPr lang="en-US" sz="1100" dirty="0" smtClean="0"/>
              <a:t>and Recreation Fund collapsing </a:t>
            </a:r>
            <a:r>
              <a:rPr lang="en-US" sz="1100" dirty="0"/>
              <a:t>into the General Fund </a:t>
            </a:r>
            <a:r>
              <a:rPr lang="en-US" sz="1100" dirty="0" smtClean="0"/>
              <a:t>beginning </a:t>
            </a:r>
            <a:r>
              <a:rPr lang="en-US" sz="1100" dirty="0"/>
              <a:t>FY </a:t>
            </a:r>
            <a:r>
              <a:rPr lang="en-US" sz="1100" dirty="0" smtClean="0"/>
              <a:t>2019-20</a:t>
            </a:r>
          </a:p>
          <a:p>
            <a:r>
              <a:rPr lang="en-US" sz="1100" dirty="0" smtClean="0"/>
              <a:t>** Proposed FY 2019-20 includes $29.8 million in Measure S Funding of which $6.3 million is in the General Fund and $23.5 million is in </a:t>
            </a:r>
          </a:p>
          <a:p>
            <a:r>
              <a:rPr lang="en-US" sz="1100" dirty="0" smtClean="0"/>
              <a:t>     Measure S Capital Improvement Fund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980274" y="-76200"/>
            <a:ext cx="21336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E84AD047-A750-4502-A2C1-981712CCB2B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4762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858" name="Rectangle 2"/>
          <p:cNvSpPr>
            <a:spLocks noChangeArrowheads="1"/>
          </p:cNvSpPr>
          <p:nvPr/>
        </p:nvSpPr>
        <p:spPr bwMode="auto">
          <a:xfrm>
            <a:off x="762000" y="228600"/>
            <a:ext cx="762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algn="ctr">
              <a:buNone/>
              <a:defRPr/>
            </a:pPr>
            <a:r>
              <a:rPr lang="en-US" altLang="en-US" sz="2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+mj-ea"/>
                <a:cs typeface="+mj-cs"/>
              </a:rPr>
              <a:t>Citywide User Fees, </a:t>
            </a:r>
            <a:r>
              <a:rPr lang="en-US" altLang="en-US" sz="28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+mj-ea"/>
                <a:cs typeface="+mj-cs"/>
              </a:rPr>
              <a:t>Fines, Rates </a:t>
            </a:r>
            <a:r>
              <a:rPr lang="en-US" altLang="en-US" sz="2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+mj-ea"/>
                <a:cs typeface="+mj-cs"/>
              </a:rPr>
              <a:t>&amp; Charges </a:t>
            </a:r>
            <a:r>
              <a:rPr lang="en-US" altLang="en-US" sz="28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en-US" altLang="en-US" sz="2800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</a:br>
            <a:r>
              <a:rPr lang="en-US" altLang="en-US" kern="0" dirty="0">
                <a:solidFill>
                  <a:srgbClr val="111111"/>
                </a:solidFill>
                <a:effectLst/>
                <a:latin typeface="Calibri" panose="020F0502020204030204" pitchFamily="34" charset="0"/>
              </a:rPr>
              <a:t>Estimated </a:t>
            </a:r>
            <a:r>
              <a:rPr lang="en-US" altLang="en-US" kern="0" dirty="0" smtClean="0">
                <a:solidFill>
                  <a:srgbClr val="111111"/>
                </a:solidFill>
                <a:effectLst/>
                <a:latin typeface="Calibri" panose="020F0502020204030204" pitchFamily="34" charset="0"/>
              </a:rPr>
              <a:t>Revenues </a:t>
            </a:r>
            <a:r>
              <a:rPr lang="en-US" altLang="en-US" kern="0" dirty="0">
                <a:solidFill>
                  <a:srgbClr val="111111"/>
                </a:solidFill>
                <a:effectLst/>
                <a:latin typeface="Calibri" panose="020F0502020204030204" pitchFamily="34" charset="0"/>
              </a:rPr>
              <a:t>FY </a:t>
            </a:r>
            <a:r>
              <a:rPr lang="en-US" altLang="en-US" kern="0" dirty="0" smtClean="0">
                <a:solidFill>
                  <a:srgbClr val="111111"/>
                </a:solidFill>
                <a:effectLst/>
                <a:latin typeface="Calibri" panose="020F0502020204030204" pitchFamily="34" charset="0"/>
              </a:rPr>
              <a:t>2019-20</a:t>
            </a:r>
          </a:p>
          <a:p>
            <a:pPr algn="ctr">
              <a:buNone/>
              <a:defRPr/>
            </a:pPr>
            <a:r>
              <a:rPr lang="en-US" altLang="en-US" sz="2200" kern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By Fee Category</a:t>
            </a:r>
            <a:endParaRPr lang="en-US" altLang="en-US" sz="2200" kern="0" dirty="0"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graphicFrame>
        <p:nvGraphicFramePr>
          <p:cNvPr id="1401859" name="Group 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322911356"/>
              </p:ext>
            </p:extLst>
          </p:nvPr>
        </p:nvGraphicFramePr>
        <p:xfrm>
          <a:off x="1600200" y="1371600"/>
          <a:ext cx="5791199" cy="3290347"/>
        </p:xfrm>
        <a:graphic>
          <a:graphicData uri="http://schemas.openxmlformats.org/drawingml/2006/table">
            <a:tbl>
              <a:tblPr/>
              <a:tblGrid>
                <a:gridCol w="2316482"/>
                <a:gridCol w="1388774"/>
                <a:gridCol w="2085943"/>
              </a:tblGrid>
              <a:tr h="620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Fee Category</a:t>
                      </a:r>
                    </a:p>
                  </a:txBody>
                  <a:tcPr marT="45721" marB="4572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Fee Count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Revenue Estimates by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Fee Category</a:t>
                      </a:r>
                    </a:p>
                  </a:txBody>
                  <a:tcPr marT="45721" marB="45721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510">
                <a:tc>
                  <a:txBody>
                    <a:bodyPr/>
                    <a:lstStyle>
                      <a:lvl1pPr marL="381000" indent="-381000"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8001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1219200" indent="-304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638300" indent="-266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2095500" indent="-2667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25527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30099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34671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9243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 Changes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1,469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5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Fee Deletions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510">
                <a:tc>
                  <a:txBody>
                    <a:bodyPr/>
                    <a:lstStyle>
                      <a:lvl1pPr marL="381000" indent="-381000"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8001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1219200" indent="-304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638300" indent="-266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2095500" indent="-2667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25527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30099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34671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9243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Fee Decreases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(57,677)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5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Fee Increases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46,426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510">
                <a:tc>
                  <a:txBody>
                    <a:bodyPr/>
                    <a:lstStyle/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Modifications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36,820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510">
                <a:tc>
                  <a:txBody>
                    <a:bodyPr/>
                    <a:lstStyle>
                      <a:lvl1pPr marL="381000" indent="-381000"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800100" indent="-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1219200" indent="-304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638300" indent="-266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2095500" indent="-2667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25527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30099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34671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924300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CPI Increases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759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259,544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5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New Fee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361,101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45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 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2,347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646,213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2"/>
          <p:cNvSpPr txBox="1">
            <a:spLocks/>
          </p:cNvSpPr>
          <p:nvPr/>
        </p:nvSpPr>
        <p:spPr>
          <a:xfrm>
            <a:off x="6980274" y="-76200"/>
            <a:ext cx="21336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Slide </a:t>
            </a:r>
            <a:fld id="{E84AD047-A750-4502-A2C1-981712CCB2B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4039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3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2438400"/>
            <a:ext cx="6477000" cy="1219200"/>
          </a:xfrm>
        </p:spPr>
        <p:txBody>
          <a:bodyPr>
            <a:normAutofit fontScale="92500" lnSpcReduction="20000"/>
          </a:bodyPr>
          <a:lstStyle/>
          <a:p>
            <a:pPr marL="0" lvl="2" indent="0" eaLnBrk="1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None/>
              <a:tabLst>
                <a:tab pos="1543050" algn="l"/>
              </a:tabLst>
              <a:defRPr/>
            </a:pPr>
            <a:endParaRPr lang="en-US" sz="4000" dirty="0">
              <a:solidFill>
                <a:srgbClr val="FFFF00"/>
              </a:solidFill>
              <a:effectLst/>
              <a:ea typeface="+mn-ea"/>
              <a:cs typeface="+mn-cs"/>
            </a:endParaRPr>
          </a:p>
          <a:p>
            <a:pPr marL="0" lvl="2" indent="0" algn="ctr" eaLnBrk="1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None/>
              <a:tabLst>
                <a:tab pos="1543050" algn="l"/>
              </a:tabLst>
              <a:defRPr/>
            </a:pPr>
            <a:r>
              <a:rPr lang="en-US" sz="3900" dirty="0" smtClean="0">
                <a:solidFill>
                  <a:srgbClr val="0070C0"/>
                </a:solidFill>
                <a:effectLst/>
                <a:ea typeface="+mn-ea"/>
                <a:cs typeface="+mn-cs"/>
              </a:rPr>
              <a:t>Questions &amp; Comments</a:t>
            </a:r>
            <a:endParaRPr lang="en-US" sz="3900" dirty="0">
              <a:solidFill>
                <a:srgbClr val="0070C0"/>
              </a:solidFill>
              <a:effectLst/>
              <a:ea typeface="+mn-ea"/>
              <a:cs typeface="+mn-cs"/>
            </a:endParaRP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tabLst>
                <a:tab pos="1543050" algn="l"/>
              </a:tabLst>
              <a:defRPr/>
            </a:pPr>
            <a:endParaRPr lang="en-US" dirty="0">
              <a:effectLst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543050" algn="l"/>
              </a:tabLst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047549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613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MarigoldPowerPointTemplate</Template>
  <TotalTime>8421</TotalTime>
  <Words>395</Words>
  <Application>Microsoft Office PowerPoint</Application>
  <PresentationFormat>On-screen Show (4:3)</PresentationFormat>
  <Paragraphs>135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2_Custom Design</vt:lpstr>
      <vt:lpstr>1_Custom Design</vt:lpstr>
      <vt:lpstr>Office Theme</vt:lpstr>
      <vt:lpstr>1_Office Theme</vt:lpstr>
      <vt:lpstr>PowerPoint Presentation</vt:lpstr>
      <vt:lpstr>FY 2019-20 Budget Adoption Calendar</vt:lpstr>
      <vt:lpstr>FY 2019-20 Proposed Budget Summary of Appropriations-All Funds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Dashboards</dc:title>
  <dc:creator>Isayan, Adrine</dc:creator>
  <cp:lastModifiedBy>Karamyan, Mari</cp:lastModifiedBy>
  <cp:revision>1089</cp:revision>
  <cp:lastPrinted>2019-05-23T20:38:58Z</cp:lastPrinted>
  <dcterms:created xsi:type="dcterms:W3CDTF">2017-04-25T15:05:36Z</dcterms:created>
  <dcterms:modified xsi:type="dcterms:W3CDTF">2019-08-29T17:43:55Z</dcterms:modified>
</cp:coreProperties>
</file>