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19"/>
  </p:notesMasterIdLst>
  <p:sldIdLst>
    <p:sldId id="313" r:id="rId5"/>
    <p:sldId id="282" r:id="rId6"/>
    <p:sldId id="307" r:id="rId7"/>
    <p:sldId id="318" r:id="rId8"/>
    <p:sldId id="319" r:id="rId9"/>
    <p:sldId id="308" r:id="rId10"/>
    <p:sldId id="320" r:id="rId11"/>
    <p:sldId id="317" r:id="rId12"/>
    <p:sldId id="311" r:id="rId13"/>
    <p:sldId id="321" r:id="rId14"/>
    <p:sldId id="301" r:id="rId15"/>
    <p:sldId id="322" r:id="rId16"/>
    <p:sldId id="314" r:id="rId17"/>
    <p:sldId id="297" r:id="rId1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A1ED6-0308-4269-B407-178FF1B659B5}" v="8" dt="2022-03-22T06:04:40.648"/>
    <p1510:client id="{AF920C2F-8CCF-3E77-ED75-952D85BD6537}" v="18" dt="2022-03-21T18:40:01.118"/>
    <p1510:client id="{F0FD0E11-5C2F-8F97-B49C-82B3E0E625BC}" v="4" dt="2022-03-21T18:41:16.250"/>
    <p1510:client id="{F3B14917-E159-1026-D8CA-923FCE9CD5EA}" v="1" dt="2022-03-21T22:44:15.1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82" autoAdjust="0"/>
  </p:normalViewPr>
  <p:slideViewPr>
    <p:cSldViewPr>
      <p:cViewPr varScale="1">
        <p:scale>
          <a:sx n="79" d="100"/>
          <a:sy n="79" d="100"/>
        </p:scale>
        <p:origin x="108" y="13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oah, Richmond" userId="S::ramoah@glendaleca.gov::f83bf36c-62d1-410b-8c04-a34e02bd401c" providerId="AD" clId="Web-{F3B14917-E159-1026-D8CA-923FCE9CD5EA}"/>
    <pc:docChg chg="modSld">
      <pc:chgData name="Amoah, Richmond" userId="S::ramoah@glendaleca.gov::f83bf36c-62d1-410b-8c04-a34e02bd401c" providerId="AD" clId="Web-{F3B14917-E159-1026-D8CA-923FCE9CD5EA}" dt="2022-03-21T22:44:15.135" v="1"/>
      <pc:docMkLst>
        <pc:docMk/>
      </pc:docMkLst>
      <pc:sldChg chg="addSp delSp modSp">
        <pc:chgData name="Amoah, Richmond" userId="S::ramoah@glendaleca.gov::f83bf36c-62d1-410b-8c04-a34e02bd401c" providerId="AD" clId="Web-{F3B14917-E159-1026-D8CA-923FCE9CD5EA}" dt="2022-03-21T22:44:15.135" v="1"/>
        <pc:sldMkLst>
          <pc:docMk/>
          <pc:sldMk cId="3041571265" sldId="308"/>
        </pc:sldMkLst>
        <pc:spChg chg="add del">
          <ac:chgData name="Amoah, Richmond" userId="S::ramoah@glendaleca.gov::f83bf36c-62d1-410b-8c04-a34e02bd401c" providerId="AD" clId="Web-{F3B14917-E159-1026-D8CA-923FCE9CD5EA}" dt="2022-03-21T22:44:15.135" v="1"/>
          <ac:spMkLst>
            <pc:docMk/>
            <pc:sldMk cId="3041571265" sldId="308"/>
            <ac:spMk id="39" creationId="{32BC26D8-82FB-445E-AA49-62A77D7C1EE0}"/>
          </ac:spMkLst>
        </pc:spChg>
        <pc:spChg chg="add del">
          <ac:chgData name="Amoah, Richmond" userId="S::ramoah@glendaleca.gov::f83bf36c-62d1-410b-8c04-a34e02bd401c" providerId="AD" clId="Web-{F3B14917-E159-1026-D8CA-923FCE9CD5EA}" dt="2022-03-21T22:44:15.135" v="1"/>
          <ac:spMkLst>
            <pc:docMk/>
            <pc:sldMk cId="3041571265" sldId="308"/>
            <ac:spMk id="40" creationId="{CB44330D-EA18-4254-AA95-EB49948539B8}"/>
          </ac:spMkLst>
        </pc:spChg>
        <pc:spChg chg="add del">
          <ac:chgData name="Amoah, Richmond" userId="S::ramoah@glendaleca.gov::f83bf36c-62d1-410b-8c04-a34e02bd401c" providerId="AD" clId="Web-{F3B14917-E159-1026-D8CA-923FCE9CD5EA}" dt="2022-03-21T22:44:15.135" v="1"/>
          <ac:spMkLst>
            <pc:docMk/>
            <pc:sldMk cId="3041571265" sldId="308"/>
            <ac:spMk id="45" creationId="{9527FCEA-6143-4C5E-8C45-8AC9237ADE89}"/>
          </ac:spMkLst>
        </pc:spChg>
        <pc:spChg chg="add del">
          <ac:chgData name="Amoah, Richmond" userId="S::ramoah@glendaleca.gov::f83bf36c-62d1-410b-8c04-a34e02bd401c" providerId="AD" clId="Web-{F3B14917-E159-1026-D8CA-923FCE9CD5EA}" dt="2022-03-21T22:44:15.135" v="1"/>
          <ac:spMkLst>
            <pc:docMk/>
            <pc:sldMk cId="3041571265" sldId="308"/>
            <ac:spMk id="47" creationId="{1A9F23AD-7A55-49F3-A3EC-743F47F36B0E}"/>
          </ac:spMkLst>
        </pc:spChg>
        <pc:spChg chg="add del">
          <ac:chgData name="Amoah, Richmond" userId="S::ramoah@glendaleca.gov::f83bf36c-62d1-410b-8c04-a34e02bd401c" providerId="AD" clId="Web-{F3B14917-E159-1026-D8CA-923FCE9CD5EA}" dt="2022-03-21T22:44:15.135" v="1"/>
          <ac:spMkLst>
            <pc:docMk/>
            <pc:sldMk cId="3041571265" sldId="308"/>
            <ac:spMk id="49" creationId="{D7D9F91F-72C9-4DB9-ABD0-A8180D8262D5}"/>
          </ac:spMkLst>
        </pc:spChg>
        <pc:spChg chg="add del">
          <ac:chgData name="Amoah, Richmond" userId="S::ramoah@glendaleca.gov::f83bf36c-62d1-410b-8c04-a34e02bd401c" providerId="AD" clId="Web-{F3B14917-E159-1026-D8CA-923FCE9CD5EA}" dt="2022-03-21T22:44:15.135" v="1"/>
          <ac:spMkLst>
            <pc:docMk/>
            <pc:sldMk cId="3041571265" sldId="308"/>
            <ac:spMk id="51" creationId="{BE016956-CE9F-4946-8834-A8BC3529D0F6}"/>
          </ac:spMkLst>
        </pc:spChg>
        <pc:picChg chg="mod">
          <ac:chgData name="Amoah, Richmond" userId="S::ramoah@glendaleca.gov::f83bf36c-62d1-410b-8c04-a34e02bd401c" providerId="AD" clId="Web-{F3B14917-E159-1026-D8CA-923FCE9CD5EA}" dt="2022-03-21T22:44:15.135" v="1"/>
          <ac:picMkLst>
            <pc:docMk/>
            <pc:sldMk cId="3041571265" sldId="308"/>
            <ac:picMk id="2" creationId="{00000000-0000-0000-0000-000000000000}"/>
          </ac:picMkLst>
        </pc:picChg>
        <pc:picChg chg="mod ord">
          <ac:chgData name="Amoah, Richmond" userId="S::ramoah@glendaleca.gov::f83bf36c-62d1-410b-8c04-a34e02bd401c" providerId="AD" clId="Web-{F3B14917-E159-1026-D8CA-923FCE9CD5EA}" dt="2022-03-21T22:44:15.135" v="1"/>
          <ac:picMkLst>
            <pc:docMk/>
            <pc:sldMk cId="3041571265" sldId="308"/>
            <ac:picMk id="3" creationId="{00000000-0000-0000-0000-000000000000}"/>
          </ac:picMkLst>
        </pc:picChg>
        <pc:picChg chg="mod">
          <ac:chgData name="Amoah, Richmond" userId="S::ramoah@glendaleca.gov::f83bf36c-62d1-410b-8c04-a34e02bd401c" providerId="AD" clId="Web-{F3B14917-E159-1026-D8CA-923FCE9CD5EA}" dt="2022-03-21T22:44:15.135" v="1"/>
          <ac:picMkLst>
            <pc:docMk/>
            <pc:sldMk cId="3041571265" sldId="308"/>
            <ac:picMk id="6" creationId="{00000000-0000-0000-0000-000000000000}"/>
          </ac:picMkLst>
        </pc:picChg>
      </pc:sldChg>
    </pc:docChg>
  </pc:docChgLst>
  <pc:docChgLst>
    <pc:chgData name="Amoah, Richmond" userId="f83bf36c-62d1-410b-8c04-a34e02bd401c" providerId="ADAL" clId="{033A1ED6-0308-4269-B407-178FF1B659B5}"/>
    <pc:docChg chg="undo custSel modSld">
      <pc:chgData name="Amoah, Richmond" userId="f83bf36c-62d1-410b-8c04-a34e02bd401c" providerId="ADAL" clId="{033A1ED6-0308-4269-B407-178FF1B659B5}" dt="2022-03-22T06:07:54.818" v="125" actId="1076"/>
      <pc:docMkLst>
        <pc:docMk/>
      </pc:docMkLst>
      <pc:sldChg chg="modSp mod">
        <pc:chgData name="Amoah, Richmond" userId="f83bf36c-62d1-410b-8c04-a34e02bd401c" providerId="ADAL" clId="{033A1ED6-0308-4269-B407-178FF1B659B5}" dt="2022-03-22T05:30:57.269" v="32"/>
        <pc:sldMkLst>
          <pc:docMk/>
          <pc:sldMk cId="1445137836" sldId="307"/>
        </pc:sldMkLst>
        <pc:spChg chg="mod">
          <ac:chgData name="Amoah, Richmond" userId="f83bf36c-62d1-410b-8c04-a34e02bd401c" providerId="ADAL" clId="{033A1ED6-0308-4269-B407-178FF1B659B5}" dt="2022-03-22T05:30:57.269" v="32"/>
          <ac:spMkLst>
            <pc:docMk/>
            <pc:sldMk cId="1445137836" sldId="307"/>
            <ac:spMk id="5" creationId="{B81F1017-A1A9-492B-B44B-2A65B427C244}"/>
          </ac:spMkLst>
        </pc:spChg>
      </pc:sldChg>
      <pc:sldChg chg="modSp mod">
        <pc:chgData name="Amoah, Richmond" userId="f83bf36c-62d1-410b-8c04-a34e02bd401c" providerId="ADAL" clId="{033A1ED6-0308-4269-B407-178FF1B659B5}" dt="2022-03-22T00:21:48.055" v="5" actId="1076"/>
        <pc:sldMkLst>
          <pc:docMk/>
          <pc:sldMk cId="2803336521" sldId="317"/>
        </pc:sldMkLst>
        <pc:picChg chg="mod modCrop">
          <ac:chgData name="Amoah, Richmond" userId="f83bf36c-62d1-410b-8c04-a34e02bd401c" providerId="ADAL" clId="{033A1ED6-0308-4269-B407-178FF1B659B5}" dt="2022-03-22T00:21:48.055" v="5" actId="1076"/>
          <ac:picMkLst>
            <pc:docMk/>
            <pc:sldMk cId="2803336521" sldId="317"/>
            <ac:picMk id="2" creationId="{00000000-0000-0000-0000-000000000000}"/>
          </ac:picMkLst>
        </pc:picChg>
      </pc:sldChg>
      <pc:sldChg chg="addSp delSp modSp mod modAnim">
        <pc:chgData name="Amoah, Richmond" userId="f83bf36c-62d1-410b-8c04-a34e02bd401c" providerId="ADAL" clId="{033A1ED6-0308-4269-B407-178FF1B659B5}" dt="2022-03-22T06:07:54.818" v="125" actId="1076"/>
        <pc:sldMkLst>
          <pc:docMk/>
          <pc:sldMk cId="2259029672" sldId="318"/>
        </pc:sldMkLst>
        <pc:spChg chg="del mod">
          <ac:chgData name="Amoah, Richmond" userId="f83bf36c-62d1-410b-8c04-a34e02bd401c" providerId="ADAL" clId="{033A1ED6-0308-4269-B407-178FF1B659B5}" dt="2022-03-22T06:04:56.360" v="100" actId="478"/>
          <ac:spMkLst>
            <pc:docMk/>
            <pc:sldMk cId="2259029672" sldId="318"/>
            <ac:spMk id="24" creationId="{00000000-0000-0000-0000-000000000000}"/>
          </ac:spMkLst>
        </pc:spChg>
        <pc:spChg chg="mod">
          <ac:chgData name="Amoah, Richmond" userId="f83bf36c-62d1-410b-8c04-a34e02bd401c" providerId="ADAL" clId="{033A1ED6-0308-4269-B407-178FF1B659B5}" dt="2022-03-22T06:05:47.889" v="116" actId="1076"/>
          <ac:spMkLst>
            <pc:docMk/>
            <pc:sldMk cId="2259029672" sldId="318"/>
            <ac:spMk id="28" creationId="{00000000-0000-0000-0000-000000000000}"/>
          </ac:spMkLst>
        </pc:spChg>
        <pc:spChg chg="mod">
          <ac:chgData name="Amoah, Richmond" userId="f83bf36c-62d1-410b-8c04-a34e02bd401c" providerId="ADAL" clId="{033A1ED6-0308-4269-B407-178FF1B659B5}" dt="2022-03-22T06:07:32.960" v="119" actId="1076"/>
          <ac:spMkLst>
            <pc:docMk/>
            <pc:sldMk cId="2259029672" sldId="318"/>
            <ac:spMk id="29" creationId="{00000000-0000-0000-0000-000000000000}"/>
          </ac:spMkLst>
        </pc:spChg>
        <pc:spChg chg="mod">
          <ac:chgData name="Amoah, Richmond" userId="f83bf36c-62d1-410b-8c04-a34e02bd401c" providerId="ADAL" clId="{033A1ED6-0308-4269-B407-178FF1B659B5}" dt="2022-03-22T06:01:32.232" v="69" actId="20577"/>
          <ac:spMkLst>
            <pc:docMk/>
            <pc:sldMk cId="2259029672" sldId="318"/>
            <ac:spMk id="39" creationId="{73E0891B-3048-473B-821B-B2F21C57A5E2}"/>
          </ac:spMkLst>
        </pc:spChg>
        <pc:spChg chg="mod">
          <ac:chgData name="Amoah, Richmond" userId="f83bf36c-62d1-410b-8c04-a34e02bd401c" providerId="ADAL" clId="{033A1ED6-0308-4269-B407-178FF1B659B5}" dt="2022-03-22T06:05:15.923" v="106" actId="1076"/>
          <ac:spMkLst>
            <pc:docMk/>
            <pc:sldMk cId="2259029672" sldId="318"/>
            <ac:spMk id="40" creationId="{A76BE401-630F-4F39-A80B-5C6EB5F56AE1}"/>
          </ac:spMkLst>
        </pc:spChg>
        <pc:spChg chg="mod">
          <ac:chgData name="Amoah, Richmond" userId="f83bf36c-62d1-410b-8c04-a34e02bd401c" providerId="ADAL" clId="{033A1ED6-0308-4269-B407-178FF1B659B5}" dt="2022-03-22T06:05:15.506" v="105" actId="1076"/>
          <ac:spMkLst>
            <pc:docMk/>
            <pc:sldMk cId="2259029672" sldId="318"/>
            <ac:spMk id="41" creationId="{A9A8D248-33DC-43FD-BB29-C88544E7F6D4}"/>
          </ac:spMkLst>
        </pc:spChg>
        <pc:spChg chg="mod">
          <ac:chgData name="Amoah, Richmond" userId="f83bf36c-62d1-410b-8c04-a34e02bd401c" providerId="ADAL" clId="{033A1ED6-0308-4269-B407-178FF1B659B5}" dt="2022-03-22T06:00:49.108" v="39"/>
          <ac:spMkLst>
            <pc:docMk/>
            <pc:sldMk cId="2259029672" sldId="318"/>
            <ac:spMk id="42" creationId="{CF2D0CCD-7DF3-47DA-9B4D-7C882C7521F8}"/>
          </ac:spMkLst>
        </pc:spChg>
        <pc:spChg chg="add mod">
          <ac:chgData name="Amoah, Richmond" userId="f83bf36c-62d1-410b-8c04-a34e02bd401c" providerId="ADAL" clId="{033A1ED6-0308-4269-B407-178FF1B659B5}" dt="2022-03-22T06:07:54.818" v="125" actId="1076"/>
          <ac:spMkLst>
            <pc:docMk/>
            <pc:sldMk cId="2259029672" sldId="318"/>
            <ac:spMk id="44" creationId="{3660B1AD-3307-4F4A-A7B5-5D3CBDF77C54}"/>
          </ac:spMkLst>
        </pc:spChg>
        <pc:grpChg chg="mod">
          <ac:chgData name="Amoah, Richmond" userId="f83bf36c-62d1-410b-8c04-a34e02bd401c" providerId="ADAL" clId="{033A1ED6-0308-4269-B407-178FF1B659B5}" dt="2022-03-22T06:05:41.681" v="115" actId="14100"/>
          <ac:grpSpMkLst>
            <pc:docMk/>
            <pc:sldMk cId="2259029672" sldId="318"/>
            <ac:grpSpMk id="19" creationId="{00000000-0000-0000-0000-000000000000}"/>
          </ac:grpSpMkLst>
        </pc:grpChg>
        <pc:grpChg chg="mod ord">
          <ac:chgData name="Amoah, Richmond" userId="f83bf36c-62d1-410b-8c04-a34e02bd401c" providerId="ADAL" clId="{033A1ED6-0308-4269-B407-178FF1B659B5}" dt="2022-03-22T06:04:48.446" v="98" actId="1076"/>
          <ac:grpSpMkLst>
            <pc:docMk/>
            <pc:sldMk cId="2259029672" sldId="318"/>
            <ac:grpSpMk id="30" creationId="{00000000-0000-0000-0000-000000000000}"/>
          </ac:grpSpMkLst>
        </pc:grpChg>
        <pc:grpChg chg="add mod">
          <ac:chgData name="Amoah, Richmond" userId="f83bf36c-62d1-410b-8c04-a34e02bd401c" providerId="ADAL" clId="{033A1ED6-0308-4269-B407-178FF1B659B5}" dt="2022-03-22T06:05:58.573" v="118" actId="14100"/>
          <ac:grpSpMkLst>
            <pc:docMk/>
            <pc:sldMk cId="2259029672" sldId="318"/>
            <ac:grpSpMk id="37" creationId="{65EE877E-F57D-4170-872E-CDBBBC7BE377}"/>
          </ac:grpSpMkLst>
        </pc:grpChg>
        <pc:grpChg chg="mod">
          <ac:chgData name="Amoah, Richmond" userId="f83bf36c-62d1-410b-8c04-a34e02bd401c" providerId="ADAL" clId="{033A1ED6-0308-4269-B407-178FF1B659B5}" dt="2022-03-22T06:00:49.108" v="39"/>
          <ac:grpSpMkLst>
            <pc:docMk/>
            <pc:sldMk cId="2259029672" sldId="318"/>
            <ac:grpSpMk id="38" creationId="{39F0A647-273B-4DDC-BD02-2162DECE86D5}"/>
          </ac:grpSpMkLst>
        </pc:grpChg>
        <pc:picChg chg="del mod">
          <ac:chgData name="Amoah, Richmond" userId="f83bf36c-62d1-410b-8c04-a34e02bd401c" providerId="ADAL" clId="{033A1ED6-0308-4269-B407-178FF1B659B5}" dt="2022-03-22T06:03:57.615" v="89" actId="478"/>
          <ac:picMkLst>
            <pc:docMk/>
            <pc:sldMk cId="2259029672" sldId="318"/>
            <ac:picMk id="26" creationId="{00000000-0000-0000-0000-000000000000}"/>
          </ac:picMkLst>
        </pc:picChg>
        <pc:picChg chg="add mod">
          <ac:chgData name="Amoah, Richmond" userId="f83bf36c-62d1-410b-8c04-a34e02bd401c" providerId="ADAL" clId="{033A1ED6-0308-4269-B407-178FF1B659B5}" dt="2022-03-22T06:03:49.395" v="87" actId="14100"/>
          <ac:picMkLst>
            <pc:docMk/>
            <pc:sldMk cId="2259029672" sldId="318"/>
            <ac:picMk id="43" creationId="{9B697241-2B24-4E01-8235-C45EA431E625}"/>
          </ac:picMkLst>
        </pc:picChg>
      </pc:sldChg>
      <pc:sldChg chg="addSp modSp mod">
        <pc:chgData name="Amoah, Richmond" userId="f83bf36c-62d1-410b-8c04-a34e02bd401c" providerId="ADAL" clId="{033A1ED6-0308-4269-B407-178FF1B659B5}" dt="2022-03-22T00:26:48.794" v="30" actId="14100"/>
        <pc:sldMkLst>
          <pc:docMk/>
          <pc:sldMk cId="402351296" sldId="320"/>
        </pc:sldMkLst>
        <pc:picChg chg="add mod">
          <ac:chgData name="Amoah, Richmond" userId="f83bf36c-62d1-410b-8c04-a34e02bd401c" providerId="ADAL" clId="{033A1ED6-0308-4269-B407-178FF1B659B5}" dt="2022-03-22T00:26:48.794" v="30" actId="14100"/>
          <ac:picMkLst>
            <pc:docMk/>
            <pc:sldMk cId="402351296" sldId="320"/>
            <ac:picMk id="3" creationId="{B3D9BBE0-294E-490D-8BA3-F07058AAFC46}"/>
          </ac:picMkLst>
        </pc:picChg>
        <pc:picChg chg="mod modCrop">
          <ac:chgData name="Amoah, Richmond" userId="f83bf36c-62d1-410b-8c04-a34e02bd401c" providerId="ADAL" clId="{033A1ED6-0308-4269-B407-178FF1B659B5}" dt="2022-03-22T00:24:03.004" v="10" actId="1076"/>
          <ac:picMkLst>
            <pc:docMk/>
            <pc:sldMk cId="402351296" sldId="320"/>
            <ac:picMk id="4" creationId="{00000000-0000-0000-0000-000000000000}"/>
          </ac:picMkLst>
        </pc:picChg>
        <pc:picChg chg="add mod modCrop">
          <ac:chgData name="Amoah, Richmond" userId="f83bf36c-62d1-410b-8c04-a34e02bd401c" providerId="ADAL" clId="{033A1ED6-0308-4269-B407-178FF1B659B5}" dt="2022-03-22T00:26:22.227" v="29" actId="1076"/>
          <ac:picMkLst>
            <pc:docMk/>
            <pc:sldMk cId="402351296" sldId="320"/>
            <ac:picMk id="6" creationId="{A1594381-C025-49B1-A170-51A6418FB613}"/>
          </ac:picMkLst>
        </pc:picChg>
      </pc:sldChg>
      <pc:sldChg chg="modAnim">
        <pc:chgData name="Amoah, Richmond" userId="f83bf36c-62d1-410b-8c04-a34e02bd401c" providerId="ADAL" clId="{033A1ED6-0308-4269-B407-178FF1B659B5}" dt="2022-03-22T05:58:30.899" v="36"/>
        <pc:sldMkLst>
          <pc:docMk/>
          <pc:sldMk cId="2404436900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CD85F-276E-41D6-ABEC-1867EC1180D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78FFF-998B-499E-84A0-F078F32C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8FFF-998B-499E-84A0-F078F32C6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57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6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5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8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9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9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0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9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7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39B5-F27C-0A45-8BD9-B8C51948C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DEBDB-D19C-1648-9714-74EBC57D3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C6E4-1D91-944A-B70F-06914605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43A8-72B2-4D4D-8804-2E0B1100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9751-4AA3-554E-B061-C53CCD0F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EE54-DE70-5349-84E5-F14A9FB5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2CD3B-02AC-1043-8744-821EBDEDC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467D-CA03-3049-AD62-EC454ABC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8FDEE-50DE-524F-8C7B-47C1E3ED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E33D4-5ABF-AF47-AD3A-0DA38AFC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4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6450A-75EE-6948-B12D-36F98C2B6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ABC8E-F062-7749-B403-3D6BAEF70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48E25-5E93-C84C-AA98-47874847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86968-E6EE-3746-A798-F3ADD8C1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FA19A-968E-2A4C-AFA2-E13264F6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5E01-A2F4-B94C-91F2-62CC9600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E8CF-FEF9-DF4C-956A-F2C19A0F1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C9C3-87FE-D642-A5B4-AB069391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1D050-CE2C-B045-B1F9-B6726587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46735-7ADC-FF4E-85C7-9FCB00D4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107B-8F9A-2C4F-98F7-B431C601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A4EF9-C2F5-E441-A4C6-1CD29687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8984-7408-4F4C-A1C3-80F102F1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403D2-5AF0-E144-B5BB-41F70D8D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00C2-22C2-164C-BEFD-E16B8C43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1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4555-4529-EF43-8665-E8579AF7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B694-3203-E14A-ACAB-BD800E379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016B8-8933-6E49-A6A4-3B7CABD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BEE8-0A10-8F46-B207-8A75D6F1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774A1-2679-BB41-AE0D-6CE995AD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7A3AD-4E14-D747-8267-4DCE5E71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CA48-8A05-A446-A8A1-327B6FB8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D2A6-F6CB-C849-8C3F-A5C92C4B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AF7A2-C3D4-B545-BD4D-47E59A237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EFC99-DC6B-DC45-BC08-22E5453EE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7094B-31A2-6948-8D94-D81EE52E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D7682-D25A-4647-B36D-D064950E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F2FDC-8931-B34E-B74E-83483307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BF999-4DCB-C541-A285-A2699F6A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7B2A-6D33-D343-8AED-D2267B3E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4C543-291A-1E4E-9983-791E3D42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95356-93AD-FA43-AB5D-D8519826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F8EFF-4222-654A-8B20-28C4839C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1A0FC-89A3-D24C-B98C-52E31F2F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E3EAD-DA0E-B543-B5E1-5B52BA25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6434E-8D82-1047-A2E2-99257D2D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8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50D1-7928-7A48-B5A1-6FE9F321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AB3C-231B-E44F-BD07-1C56623B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9006B-2FCC-B540-99B0-8F7B35B9F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FDB98-C8E9-6449-A6D3-5AE15EA9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509A7-3515-734A-96BF-08A9A48E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FB445-7148-6441-9C70-E9715D8B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4A02-8D3B-7340-B950-56675AA0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9DC6F-DCF6-754F-899F-A0B870561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46FF3-3BB9-8740-9258-3B625294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A6C24-3B2F-BE4D-A1EB-6C9CD4DD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BF622-BEC2-B745-BE56-9A8A3A86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F3B0-CFFC-ED49-9AC3-36D50E11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A6D6A-0BC6-BD4F-92A3-F81A50BE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BCCA1-AA24-1C43-AB0C-4395CD638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01A11-6B86-3A40-A121-68103B22C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FB85-F331-7A44-BBE3-AD41DD0C21B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D3224-4BFF-9D46-8550-B23FD74C7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8560-ADAB-8043-A6C6-B189DFB4C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0E51-1CCC-424B-967B-F37A9FE9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DD941-8227-4BEE-9089-574F85D92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4"/>
          <a:stretch/>
        </p:blipFill>
        <p:spPr>
          <a:xfrm>
            <a:off x="1143" y="17353"/>
            <a:ext cx="9143980" cy="514253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1A234418-CFA6-4753-AEAD-3174A27306E3}"/>
              </a:ext>
            </a:extLst>
          </p:cNvPr>
          <p:cNvSpPr txBox="1">
            <a:spLocks/>
          </p:cNvSpPr>
          <p:nvPr/>
        </p:nvSpPr>
        <p:spPr>
          <a:xfrm>
            <a:off x="1066800" y="3028950"/>
            <a:ext cx="7162800" cy="1676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Richmond Amoah | HMIS System Admin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30ADB-071A-49A2-ADC8-8E01F53E3103}"/>
              </a:ext>
            </a:extLst>
          </p:cNvPr>
          <p:cNvSpPr txBox="1"/>
          <p:nvPr/>
        </p:nvSpPr>
        <p:spPr>
          <a:xfrm>
            <a:off x="1447800" y="1657350"/>
            <a:ext cx="5943600" cy="118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</a:rPr>
              <a:t>Glendale 2022 Homeless Count</a:t>
            </a:r>
          </a:p>
          <a:p>
            <a:pPr algn="ctr">
              <a:lnSpc>
                <a:spcPct val="70000"/>
              </a:lnSpc>
              <a:spcBef>
                <a:spcPts val="1000"/>
              </a:spcBef>
            </a:pPr>
            <a:endParaRPr lang="en-US" sz="3200" dirty="0">
              <a:solidFill>
                <a:srgbClr val="00206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1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1086F85-EF5B-4CB9-B1DF-92082D50FE5B}"/>
              </a:ext>
            </a:extLst>
          </p:cNvPr>
          <p:cNvSpPr/>
          <p:nvPr/>
        </p:nvSpPr>
        <p:spPr>
          <a:xfrm>
            <a:off x="381000" y="78219"/>
            <a:ext cx="8141789" cy="4043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Emergency Shelters &amp; Transitional Housing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0682" y="4097319"/>
            <a:ext cx="405274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spc="10" dirty="0">
                <a:solidFill>
                  <a:srgbClr val="FF0000"/>
                </a:solidFill>
                <a:latin typeface="Book Antiqua" panose="02040602050305030304" pitchFamily="18" charset="0"/>
              </a:rPr>
              <a:t>**GMHC will not be included in Official HUD report as it falls under medical facilities </a:t>
            </a:r>
          </a:p>
          <a:p>
            <a:endParaRPr lang="en-US" sz="1200" b="1" spc="1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en-US" sz="1200" b="1" spc="10" dirty="0">
                <a:solidFill>
                  <a:srgbClr val="FF0000"/>
                </a:solidFill>
                <a:latin typeface="Book Antiqua" panose="02040602050305030304" pitchFamily="18" charset="0"/>
              </a:rPr>
              <a:t>Official HUD submission will be </a:t>
            </a:r>
            <a:r>
              <a:rPr lang="en-US" sz="1200" b="1" spc="10" dirty="0">
                <a:solidFill>
                  <a:schemeClr val="accent1"/>
                </a:solidFill>
                <a:latin typeface="Book Antiqua" panose="02040602050305030304" pitchFamily="18" charset="0"/>
              </a:rPr>
              <a:t>122 Sheltered Persons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3" y="560498"/>
            <a:ext cx="7217092" cy="34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31" t="39107" r="29089" b="5536"/>
          <a:stretch/>
        </p:blipFill>
        <p:spPr>
          <a:xfrm>
            <a:off x="6111887" y="666750"/>
            <a:ext cx="2209800" cy="15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54864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024" y="2495550"/>
            <a:ext cx="3949751" cy="2541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63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 rot="3120000">
            <a:off x="3356734" y="1532444"/>
            <a:ext cx="18583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4.12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3120000">
            <a:off x="3066101" y="1659993"/>
            <a:ext cx="432774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Situation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7940000">
            <a:off x="2037026" y="1596371"/>
            <a:ext cx="20049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4.20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7940000">
            <a:off x="1934619" y="1646839"/>
            <a:ext cx="59029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dinate</a:t>
            </a:r>
            <a:r>
              <a:rPr sz="700" spc="10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7940000">
            <a:off x="2051242" y="1697259"/>
            <a:ext cx="54075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r>
              <a:rPr sz="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700" spc="7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56466" y="2443851"/>
            <a:ext cx="882650" cy="33782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5"/>
              </a:spcBef>
            </a:pPr>
            <a:r>
              <a:rPr sz="700" spc="-25" dirty="0">
                <a:solidFill>
                  <a:srgbClr val="FFFFFF"/>
                </a:solidFill>
                <a:latin typeface="Arial"/>
                <a:cs typeface="Arial"/>
              </a:rPr>
              <a:t>4.19</a:t>
            </a:r>
            <a:endParaRPr sz="700" dirty="0">
              <a:latin typeface="Arial"/>
              <a:cs typeface="Arial"/>
            </a:endParaRPr>
          </a:p>
          <a:p>
            <a:pPr marL="12700" marR="5080" algn="ctr">
              <a:lnSpc>
                <a:spcPts val="790"/>
              </a:lnSpc>
              <a:spcBef>
                <a:spcPts val="75"/>
              </a:spcBef>
            </a:pPr>
            <a:r>
              <a:rPr sz="1050" spc="97" baseline="3968" dirty="0">
                <a:solidFill>
                  <a:srgbClr val="FFFFFF"/>
                </a:solidFill>
                <a:latin typeface="Arial"/>
                <a:cs typeface="Arial"/>
              </a:rPr>
              <a:t>Coordinate</a:t>
            </a:r>
            <a:r>
              <a:rPr sz="700" spc="6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7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Arial"/>
                <a:cs typeface="Arial"/>
              </a:rPr>
              <a:t>Entry </a:t>
            </a:r>
            <a:r>
              <a:rPr sz="7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2916" y="1834403"/>
            <a:ext cx="665480" cy="29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9390" marR="5080" indent="-187325">
              <a:lnSpc>
                <a:spcPts val="1050"/>
              </a:lnSpc>
              <a:spcBef>
                <a:spcPts val="160"/>
              </a:spcBef>
            </a:pP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Coordinated 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8" name="object 39"/>
          <p:cNvSpPr txBox="1"/>
          <p:nvPr/>
        </p:nvSpPr>
        <p:spPr>
          <a:xfrm>
            <a:off x="6207212" y="1173438"/>
            <a:ext cx="954913" cy="302647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53340" marR="5080" indent="-41275" algn="ctr">
              <a:lnSpc>
                <a:spcPts val="1050"/>
              </a:lnSpc>
              <a:spcBef>
                <a:spcPts val="160"/>
              </a:spcBef>
            </a:pPr>
            <a:r>
              <a:rPr sz="800" dirty="0">
                <a:solidFill>
                  <a:srgbClr val="FFFFFF"/>
                </a:solidFill>
                <a:latin typeface="Myriad Pro"/>
                <a:cs typeface="Myriad Pro"/>
              </a:rPr>
              <a:t>Glendale EHV</a:t>
            </a:r>
            <a:r>
              <a:rPr lang="en-US" sz="8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800" dirty="0">
                <a:solidFill>
                  <a:srgbClr val="FFFFFF"/>
                </a:solidFill>
                <a:latin typeface="Myriad Pro"/>
                <a:cs typeface="Myriad Pro"/>
              </a:rPr>
              <a:t>Assessment</a:t>
            </a:r>
            <a:endParaRPr sz="800" dirty="0">
              <a:latin typeface="Myriad Pro"/>
              <a:cs typeface="Myriad Pro"/>
            </a:endParaRPr>
          </a:p>
        </p:txBody>
      </p:sp>
      <p:sp>
        <p:nvSpPr>
          <p:cNvPr id="39" name="object 40"/>
          <p:cNvSpPr txBox="1"/>
          <p:nvPr/>
        </p:nvSpPr>
        <p:spPr>
          <a:xfrm>
            <a:off x="6264227" y="2460533"/>
            <a:ext cx="880463" cy="30264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3655" marR="5080" indent="-21590">
              <a:lnSpc>
                <a:spcPts val="1050"/>
              </a:lnSpc>
              <a:spcBef>
                <a:spcPts val="160"/>
              </a:spcBef>
            </a:pPr>
            <a:r>
              <a:rPr sz="900" dirty="0">
                <a:solidFill>
                  <a:srgbClr val="FFFFFF"/>
                </a:solidFill>
                <a:latin typeface="Myriad Pro"/>
                <a:cs typeface="Myriad Pro"/>
              </a:rPr>
              <a:t>Refer Client to  EHV Program</a:t>
            </a:r>
            <a:endParaRPr sz="900">
              <a:latin typeface="Myriad Pro"/>
              <a:cs typeface="Myriad Pro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0600" y="259278"/>
            <a:ext cx="7886700" cy="538269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FY2021 CoC Competition Awards Projects Report</a:t>
            </a:r>
            <a:br>
              <a:rPr lang="en-US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27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090" y="911363"/>
            <a:ext cx="5276643" cy="323485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061357"/>
            <a:ext cx="3048000" cy="29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/>
          <a:lstStyle/>
          <a:p>
            <a:pPr algn="ctr"/>
            <a:r>
              <a:rPr lang="en-US" sz="3600" b="1" dirty="0"/>
              <a:t>EHV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07778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Date the Total Number of: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782" y="4035320"/>
            <a:ext cx="813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Reminder: In order to avoid delays in processing, please submit completely filled documents ONLY.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7139099"/>
              </p:ext>
            </p:extLst>
          </p:nvPr>
        </p:nvGraphicFramePr>
        <p:xfrm>
          <a:off x="1828800" y="1505480"/>
          <a:ext cx="5105400" cy="252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2368">
                  <a:extLst>
                    <a:ext uri="{9D8B030D-6E8A-4147-A177-3AD203B41FA5}">
                      <a16:colId xmlns:a16="http://schemas.microsoft.com/office/drawing/2014/main" val="1077164013"/>
                    </a:ext>
                  </a:extLst>
                </a:gridCol>
                <a:gridCol w="1623032">
                  <a:extLst>
                    <a:ext uri="{9D8B030D-6E8A-4147-A177-3AD203B41FA5}">
                      <a16:colId xmlns:a16="http://schemas.microsoft.com/office/drawing/2014/main" val="125812828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Vouchers Allocated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90098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Vouchers Issued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8157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Leased Up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482217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Referred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262756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Absorbed by Other PHA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879874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Vouchers Available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075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38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CAA45-CDA9-904B-84E1-F2398F696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993" y="1260758"/>
            <a:ext cx="1444695" cy="1444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55D8E-EB9B-8E43-A636-4E2A96D55D51}"/>
              </a:ext>
            </a:extLst>
          </p:cNvPr>
          <p:cNvSpPr txBox="1"/>
          <p:nvPr/>
        </p:nvSpPr>
        <p:spPr>
          <a:xfrm>
            <a:off x="3088812" y="3407728"/>
            <a:ext cx="3697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b="1" dirty="0">
                <a:solidFill>
                  <a:srgbClr val="907927"/>
                </a:solidFill>
                <a:latin typeface="Avenir Roman" panose="02000503020000020003" pitchFamily="2" charset="0"/>
              </a:rPr>
              <a:t>#</a:t>
            </a:r>
            <a:r>
              <a:rPr lang="en-US" sz="2100" b="1" dirty="0" err="1">
                <a:solidFill>
                  <a:srgbClr val="907927"/>
                </a:solidFill>
                <a:latin typeface="Avenir Roman" panose="02000503020000020003" pitchFamily="2" charset="0"/>
              </a:rPr>
              <a:t>MyGlendale</a:t>
            </a:r>
            <a:endParaRPr lang="en-US" sz="2100" b="1" dirty="0">
              <a:solidFill>
                <a:srgbClr val="907927"/>
              </a:solidFill>
              <a:latin typeface="Avenir Roman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ED257-4605-C343-8290-6D19C899D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945" y="2772420"/>
            <a:ext cx="1224791" cy="738335"/>
          </a:xfrm>
          <a:prstGeom prst="rect">
            <a:avLst/>
          </a:prstGeom>
        </p:spPr>
      </p:pic>
      <p:pic>
        <p:nvPicPr>
          <p:cNvPr id="8" name="Google Shape;339;p22" descr="A picture containing ground, dog, wall, brow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1895" r="29578"/>
          <a:stretch/>
        </p:blipFill>
        <p:spPr>
          <a:xfrm flipH="1">
            <a:off x="-17147" y="0"/>
            <a:ext cx="2834641" cy="39662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38;p22"/>
          <p:cNvSpPr txBox="1">
            <a:spLocks/>
          </p:cNvSpPr>
          <p:nvPr/>
        </p:nvSpPr>
        <p:spPr>
          <a:xfrm>
            <a:off x="2597322" y="77247"/>
            <a:ext cx="4068624" cy="99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5400"/>
            </a:pPr>
            <a:r>
              <a:rPr lang="en-US" sz="3300" dirty="0">
                <a:solidFill>
                  <a:schemeClr val="accent4">
                    <a:lumMod val="75000"/>
                  </a:schemeClr>
                </a:solidFill>
                <a:latin typeface="Clarendon Text Pro" panose="02040602050403020204" pitchFamily="18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8056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001" y="318113"/>
            <a:ext cx="2478570" cy="2396507"/>
          </a:xfrm>
          <a:prstGeom prst="rect">
            <a:avLst/>
          </a:prstGeom>
        </p:spPr>
      </p:pic>
      <p:sp>
        <p:nvSpPr>
          <p:cNvPr id="17" name="object 7"/>
          <p:cNvSpPr txBox="1">
            <a:spLocks/>
          </p:cNvSpPr>
          <p:nvPr/>
        </p:nvSpPr>
        <p:spPr>
          <a:xfrm>
            <a:off x="3505200" y="576650"/>
            <a:ext cx="1687830" cy="4283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defTabSz="685800">
              <a:lnSpc>
                <a:spcPct val="100000"/>
              </a:lnSpc>
              <a:spcBef>
                <a:spcPts val="100"/>
              </a:spcBef>
              <a:defRPr/>
            </a:pPr>
            <a:r>
              <a:rPr lang="en-US" sz="27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Arial"/>
              </a:rPr>
              <a:t>Agenda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62200" y="1352550"/>
            <a:ext cx="4953000" cy="216469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indent="-257175" defTabSz="342900">
              <a:spcBef>
                <a:spcPts val="750"/>
              </a:spcBef>
              <a:buClr>
                <a:srgbClr val="4472C4"/>
              </a:buClr>
              <a:buSzPts val="1440"/>
              <a:buFont typeface="Noto Sans Symbols"/>
              <a:buChar char="►"/>
              <a:defRPr/>
            </a:pPr>
            <a:r>
              <a:rPr lang="en-US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</a:rPr>
              <a:t>2022 Homeless Count (highlights) </a:t>
            </a:r>
          </a:p>
          <a:p>
            <a:pPr marL="257175" indent="-257175" defTabSz="342900">
              <a:spcBef>
                <a:spcPts val="750"/>
              </a:spcBef>
              <a:buClr>
                <a:srgbClr val="4472C4"/>
              </a:buClr>
              <a:buSzPts val="1440"/>
              <a:buFont typeface="Noto Sans Symbols"/>
              <a:buChar char="►"/>
              <a:defRPr/>
            </a:pPr>
            <a:r>
              <a:rPr lang="en-US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</a:rPr>
              <a:t>2021 Funding Allocations for Glendale CoC Programs</a:t>
            </a:r>
          </a:p>
          <a:p>
            <a:pPr marL="257175" indent="-257175" defTabSz="342900">
              <a:spcBef>
                <a:spcPts val="750"/>
              </a:spcBef>
              <a:buClr>
                <a:srgbClr val="4472C4"/>
              </a:buClr>
              <a:buSzPts val="1440"/>
              <a:buFont typeface="Noto Sans Symbols"/>
              <a:buChar char="►"/>
              <a:defRPr/>
            </a:pPr>
            <a:r>
              <a:rPr lang="en-US" kern="0" dirty="0">
                <a:solidFill>
                  <a:srgbClr val="4472C4">
                    <a:lumMod val="75000"/>
                  </a:srgbClr>
                </a:solidFill>
                <a:latin typeface="inter"/>
                <a:ea typeface="Inter"/>
                <a:cs typeface="Inter"/>
              </a:rPr>
              <a:t>Emergency Housing Voucher Updates</a:t>
            </a:r>
          </a:p>
          <a:p>
            <a:pPr defTabSz="342900">
              <a:spcBef>
                <a:spcPts val="750"/>
              </a:spcBef>
              <a:buClr>
                <a:srgbClr val="4472C4"/>
              </a:buClr>
              <a:buSzPts val="1440"/>
              <a:defRPr/>
            </a:pPr>
            <a:endParaRPr lang="en-US" kern="0" dirty="0">
              <a:solidFill>
                <a:srgbClr val="4472C4">
                  <a:lumMod val="75000"/>
                </a:srgbClr>
              </a:solidFill>
              <a:latin typeface="inter"/>
              <a:ea typeface="Inter"/>
              <a:cs typeface="Inter"/>
            </a:endParaRPr>
          </a:p>
          <a:p>
            <a:pPr marL="257175" indent="-257175" defTabSz="342900">
              <a:spcBef>
                <a:spcPts val="750"/>
              </a:spcBef>
              <a:buClr>
                <a:srgbClr val="4472C4"/>
              </a:buClr>
              <a:buSzPts val="1440"/>
              <a:buFont typeface="Noto Sans Symbols"/>
              <a:buChar char="►"/>
              <a:defRPr/>
            </a:pPr>
            <a:endParaRPr lang="en-US" kern="0" dirty="0">
              <a:solidFill>
                <a:srgbClr val="4472C4">
                  <a:lumMod val="75000"/>
                </a:srgbClr>
              </a:solidFill>
              <a:latin typeface="inter"/>
              <a:ea typeface="Inter"/>
              <a:cs typeface="Inter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7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1F1017-A1A9-492B-B44B-2A65B427C24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2873" y="514350"/>
            <a:ext cx="8369148" cy="35052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10000"/>
            </a:pPr>
            <a:r>
              <a:rPr lang="en-US" b="1" dirty="0">
                <a:solidFill>
                  <a:srgbClr val="1F4E79"/>
                </a:solidFill>
                <a:latin typeface="Book Antiqua" panose="02040602050305030304" pitchFamily="18" charset="0"/>
              </a:rPr>
              <a:t>On February 25</a:t>
            </a:r>
            <a:r>
              <a:rPr lang="en-US" b="1" baseline="30000" dirty="0">
                <a:solidFill>
                  <a:srgbClr val="1F4E79"/>
                </a:solidFill>
                <a:latin typeface="Book Antiqua" panose="02040602050305030304" pitchFamily="18" charset="0"/>
              </a:rPr>
              <a:t>th</a:t>
            </a:r>
            <a:r>
              <a:rPr lang="en-US" b="1" dirty="0">
                <a:solidFill>
                  <a:srgbClr val="1F4E79"/>
                </a:solidFill>
                <a:latin typeface="Book Antiqua" panose="02040602050305030304" pitchFamily="18" charset="0"/>
              </a:rPr>
              <a:t>, 2022, Glendale CoC </a:t>
            </a:r>
            <a:r>
              <a:rPr lang="en-US" sz="1800" b="1" dirty="0">
                <a:solidFill>
                  <a:srgbClr val="1F4E79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conducted a full sheltered count and unsheltered count, following HUD and CDC guidelines for Covid Safety</a:t>
            </a:r>
            <a:endParaRPr lang="en-US" b="1" dirty="0">
              <a:solidFill>
                <a:srgbClr val="1F4E79"/>
              </a:solidFill>
              <a:latin typeface="Book Antiqua" panose="02040602050305030304" pitchFamily="18" charset="0"/>
            </a:endParaRPr>
          </a:p>
          <a:p>
            <a:pPr algn="just">
              <a:buSzPct val="110000"/>
            </a:pPr>
            <a:r>
              <a:rPr lang="en-US" b="1" dirty="0">
                <a:solidFill>
                  <a:srgbClr val="1F4E79"/>
                </a:solidFill>
                <a:latin typeface="Book Antiqua" panose="02040602050305030304" pitchFamily="18" charset="0"/>
              </a:rPr>
              <a:t>This information is utilized in the submission of a Continuum of Care (CoC) grant through the United States Department of Housing and Urban Development (HUD). </a:t>
            </a:r>
          </a:p>
          <a:p>
            <a:pPr algn="just">
              <a:buSzPct val="110000"/>
            </a:pPr>
            <a:r>
              <a:rPr lang="en-US" b="1" dirty="0">
                <a:solidFill>
                  <a:srgbClr val="1F4E79"/>
                </a:solidFill>
                <a:latin typeface="Book Antiqua" panose="02040602050305030304" pitchFamily="18" charset="0"/>
              </a:rPr>
              <a:t>HUD requires providers who participate in CoC Homeless Assistance Programs to complete a Point-In-Time (PIT) count of the people who are experiencing homelessness in their community in order to compete for Homeless funding</a:t>
            </a:r>
          </a:p>
          <a:p>
            <a:pPr marL="0" indent="0">
              <a:buClr>
                <a:schemeClr val="accent6"/>
              </a:buClr>
              <a:buSzPct val="110000"/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buClr>
                <a:schemeClr val="accent6"/>
              </a:buClr>
              <a:buSzPct val="110000"/>
              <a:buNone/>
            </a:pPr>
            <a:endParaRPr lang="en-US" sz="1600" b="1" i="1" dirty="0">
              <a:solidFill>
                <a:schemeClr val="tx2"/>
              </a:solidFill>
            </a:endParaRPr>
          </a:p>
          <a:p>
            <a:pPr marL="0" indent="0">
              <a:buClr>
                <a:schemeClr val="accent6"/>
              </a:buClr>
              <a:buSzPct val="110000"/>
              <a:buNone/>
            </a:pPr>
            <a:endParaRPr lang="en-US" sz="1600" b="1" i="1" dirty="0">
              <a:solidFill>
                <a:schemeClr val="tx2"/>
              </a:solidFill>
            </a:endParaRPr>
          </a:p>
          <a:p>
            <a:pPr marL="274320" lvl="1" indent="0">
              <a:buClr>
                <a:srgbClr val="FF6600"/>
              </a:buClr>
              <a:buSzPct val="110000"/>
              <a:buNone/>
            </a:pPr>
            <a:endParaRPr lang="en-US" sz="1800" b="1" i="1" dirty="0"/>
          </a:p>
          <a:p>
            <a:pPr>
              <a:buClr>
                <a:srgbClr val="FF6600"/>
              </a:buClr>
              <a:buSzPct val="110000"/>
              <a:buFont typeface="Wingdings" pitchFamily="2" charset="2"/>
              <a:buChar char="§"/>
            </a:pPr>
            <a:endParaRPr lang="en-US" sz="2800" b="1" dirty="0"/>
          </a:p>
          <a:p>
            <a:pPr>
              <a:buClr>
                <a:srgbClr val="FF6600"/>
              </a:buClr>
              <a:buSzPct val="110000"/>
              <a:buFont typeface="Wingdings" pitchFamily="2" charset="2"/>
              <a:buChar char="§"/>
            </a:pPr>
            <a:endParaRPr lang="en-US" sz="2800" dirty="0"/>
          </a:p>
          <a:p>
            <a:pPr>
              <a:buClr>
                <a:srgbClr val="FF6600"/>
              </a:buClr>
              <a:buSzPct val="110000"/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1307E60-A405-4B88-A5A0-27180B6C9598}"/>
              </a:ext>
            </a:extLst>
          </p:cNvPr>
          <p:cNvSpPr/>
          <p:nvPr/>
        </p:nvSpPr>
        <p:spPr>
          <a:xfrm>
            <a:off x="236221" y="0"/>
            <a:ext cx="83058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Glendale Homeless Count Overview &amp; 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4451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57150"/>
            <a:ext cx="3906237" cy="4713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chemeClr val="accent1"/>
                </a:solidFill>
              </a:rPr>
              <a:t>2020 vs 2022 Unsheltered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197010" y="6641869"/>
            <a:ext cx="6384542" cy="28163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267492" y="528506"/>
            <a:ext cx="3906236" cy="3752591"/>
            <a:chOff x="7477720" y="2301963"/>
            <a:chExt cx="2465295" cy="2463713"/>
          </a:xfrm>
        </p:grpSpPr>
        <p:sp>
          <p:nvSpPr>
            <p:cNvPr id="20" name="Rounded Rectangle 19"/>
            <p:cNvSpPr>
              <a:spLocks noChangeAspect="1"/>
            </p:cNvSpPr>
            <p:nvPr/>
          </p:nvSpPr>
          <p:spPr>
            <a:xfrm>
              <a:off x="7477720" y="2301963"/>
              <a:ext cx="2465295" cy="2442884"/>
            </a:xfrm>
            <a:prstGeom prst="roundRect">
              <a:avLst/>
            </a:prstGeom>
            <a:pattFill prst="pct70">
              <a:fgClr>
                <a:schemeClr val="accent4"/>
              </a:fgClr>
              <a:bgClr>
                <a:schemeClr val="accent4">
                  <a:lumMod val="40000"/>
                  <a:lumOff val="60000"/>
                </a:schemeClr>
              </a:bgClr>
            </a:patt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825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567368" y="2391415"/>
              <a:ext cx="2286000" cy="2374261"/>
              <a:chOff x="166578" y="71226"/>
              <a:chExt cx="2286000" cy="237426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66578" y="71226"/>
                <a:ext cx="2286000" cy="2286000"/>
              </a:xfrm>
              <a:prstGeom prst="roundRect">
                <a:avLst/>
              </a:prstGeom>
              <a:solidFill>
                <a:schemeClr val="bg1"/>
              </a:solidFill>
              <a:ln w="76200" cmpd="dbl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825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36178" y="986126"/>
                <a:ext cx="1792446" cy="1459361"/>
                <a:chOff x="336178" y="986126"/>
                <a:chExt cx="1792446" cy="1459361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178" y="986126"/>
                  <a:ext cx="694764" cy="694764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8235" y="1844921"/>
                  <a:ext cx="470647" cy="470647"/>
                </a:xfrm>
                <a:prstGeom prst="rect">
                  <a:avLst/>
                </a:prstGeom>
              </p:spPr>
            </p:pic>
            <p:sp>
              <p:nvSpPr>
                <p:cNvPr id="28" name="TextBox 60"/>
                <p:cNvSpPr txBox="1"/>
                <p:nvPr/>
              </p:nvSpPr>
              <p:spPr>
                <a:xfrm>
                  <a:off x="980021" y="1136073"/>
                  <a:ext cx="1148603" cy="591102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b="1" dirty="0">
                      <a:solidFill>
                        <a:schemeClr val="accent1"/>
                      </a:solidFill>
                    </a:rPr>
                    <a:t>Interviews</a:t>
                  </a:r>
                </a:p>
                <a:p>
                  <a:pPr algn="ctr"/>
                  <a:r>
                    <a:rPr lang="en-US" sz="1500" b="1" dirty="0">
                      <a:solidFill>
                        <a:srgbClr val="FF0000"/>
                      </a:solidFill>
                    </a:rPr>
                    <a:t>106</a:t>
                  </a:r>
                  <a:r>
                    <a:rPr lang="en-US" sz="1500" b="1" dirty="0">
                      <a:solidFill>
                        <a:schemeClr val="accent1"/>
                      </a:solidFill>
                    </a:rPr>
                    <a:t> </a:t>
                  </a:r>
                </a:p>
              </p:txBody>
            </p:sp>
            <p:sp>
              <p:nvSpPr>
                <p:cNvPr id="29" name="TextBox 67"/>
                <p:cNvSpPr txBox="1"/>
                <p:nvPr/>
              </p:nvSpPr>
              <p:spPr>
                <a:xfrm>
                  <a:off x="917123" y="1851127"/>
                  <a:ext cx="1148603" cy="594360"/>
                </a:xfrm>
                <a:prstGeom prst="rect">
                  <a:avLst/>
                </a:prstGeom>
                <a:solidFill>
                  <a:schemeClr val="accent2">
                    <a:lumMod val="50000"/>
                    <a:alpha val="0"/>
                  </a:schemeClr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500" b="1" dirty="0">
                      <a:solidFill>
                        <a:schemeClr val="accent1"/>
                      </a:solidFill>
                    </a:rPr>
                    <a:t>Observational</a:t>
                  </a:r>
                </a:p>
                <a:p>
                  <a:pPr algn="ctr"/>
                  <a:r>
                    <a:rPr lang="en-US" sz="1500" b="1" dirty="0">
                      <a:solidFill>
                        <a:srgbClr val="FF0000"/>
                      </a:solidFill>
                    </a:rPr>
                    <a:t>20</a:t>
                  </a:r>
                </a:p>
              </p:txBody>
            </p:sp>
          </p:grp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EE877E-F57D-4170-872E-CDBBBC7BE377}"/>
              </a:ext>
            </a:extLst>
          </p:cNvPr>
          <p:cNvGrpSpPr/>
          <p:nvPr/>
        </p:nvGrpSpPr>
        <p:grpSpPr>
          <a:xfrm>
            <a:off x="5160770" y="742950"/>
            <a:ext cx="2181364" cy="1506232"/>
            <a:chOff x="9651253" y="2781741"/>
            <a:chExt cx="1655028" cy="16680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9F0A647-273B-4DDC-BD02-2162DECE86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51253" y="2781741"/>
              <a:ext cx="1655028" cy="1668074"/>
              <a:chOff x="-1" y="0"/>
              <a:chExt cx="1828800" cy="18288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76BE401-630F-4F39-A80B-5C6EB5F56A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" y="0"/>
                <a:ext cx="1828800" cy="1828800"/>
              </a:xfrm>
              <a:prstGeom prst="ellipse">
                <a:avLst/>
              </a:prstGeom>
              <a:pattFill prst="pct70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9A8D248-33DC-43FD-BB29-C88544E7F6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579" y="111575"/>
                <a:ext cx="1600200" cy="1600199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F2D0CCD-7DF3-47DA-9B4D-7C882C7521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156" y="223153"/>
                <a:ext cx="1371600" cy="1371599"/>
              </a:xfrm>
              <a:prstGeom prst="ellipse">
                <a:avLst/>
              </a:prstGeom>
              <a:pattFill prst="dkUpDiag">
                <a:fgClr>
                  <a:schemeClr val="accent3">
                    <a:lumMod val="75000"/>
                  </a:schemeClr>
                </a:fgClr>
                <a:bgClr>
                  <a:schemeClr val="accent3">
                    <a:lumMod val="50000"/>
                  </a:schemeClr>
                </a:bgClr>
              </a:patt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 dirty="0"/>
              </a:p>
            </p:txBody>
          </p:sp>
        </p:grp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73E0891B-3048-473B-821B-B2F21C57A5E2}"/>
                </a:ext>
              </a:extLst>
            </p:cNvPr>
            <p:cNvSpPr txBox="1"/>
            <p:nvPr/>
          </p:nvSpPr>
          <p:spPr>
            <a:xfrm>
              <a:off x="9983569" y="3071235"/>
              <a:ext cx="997323" cy="104747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Unduplicated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103</a:t>
              </a:r>
            </a:p>
            <a:p>
              <a:pPr algn="ctr"/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5910" y="674601"/>
            <a:ext cx="3323165" cy="3546651"/>
            <a:chOff x="881859" y="1425744"/>
            <a:chExt cx="4430886" cy="4119268"/>
          </a:xfrm>
        </p:grpSpPr>
        <p:grpSp>
          <p:nvGrpSpPr>
            <p:cNvPr id="31" name="Group 30"/>
            <p:cNvGrpSpPr/>
            <p:nvPr/>
          </p:nvGrpSpPr>
          <p:grpSpPr>
            <a:xfrm>
              <a:off x="881859" y="1425744"/>
              <a:ext cx="4430886" cy="4119268"/>
              <a:chOff x="7477720" y="2301963"/>
              <a:chExt cx="2465295" cy="2442884"/>
            </a:xfrm>
          </p:grpSpPr>
          <p:sp>
            <p:nvSpPr>
              <p:cNvPr id="33" name="Rounded Rectangle 32"/>
              <p:cNvSpPr>
                <a:spLocks noChangeAspect="1"/>
              </p:cNvSpPr>
              <p:nvPr/>
            </p:nvSpPr>
            <p:spPr>
              <a:xfrm>
                <a:off x="7477720" y="2301963"/>
                <a:ext cx="2465295" cy="2442884"/>
              </a:xfrm>
              <a:prstGeom prst="roundRect">
                <a:avLst/>
              </a:prstGeom>
              <a:pattFill prst="pct70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825" dirty="0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7567367" y="2387423"/>
                <a:ext cx="2286000" cy="2286000"/>
                <a:chOff x="166577" y="67234"/>
                <a:chExt cx="2286000" cy="228600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166577" y="67234"/>
                  <a:ext cx="2286000" cy="2286000"/>
                </a:xfrm>
                <a:prstGeom prst="roundRect">
                  <a:avLst/>
                </a:prstGeom>
                <a:solidFill>
                  <a:schemeClr val="bg1"/>
                </a:solidFill>
                <a:ln w="76200" cmpd="dbl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825" dirty="0"/>
                </a:p>
              </p:txBody>
            </p:sp>
            <p:sp>
              <p:nvSpPr>
                <p:cNvPr id="36" name="TextBox 16"/>
                <p:cNvSpPr txBox="1"/>
                <p:nvPr/>
              </p:nvSpPr>
              <p:spPr>
                <a:xfrm>
                  <a:off x="264174" y="391616"/>
                  <a:ext cx="2045530" cy="867954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en-US" sz="2000" b="1" dirty="0">
                      <a:solidFill>
                        <a:schemeClr val="accent1"/>
                      </a:solidFill>
                    </a:rPr>
                    <a:t>2022 Unsheltered Count</a:t>
                  </a:r>
                </a:p>
                <a:p>
                  <a:pPr algn="ctr">
                    <a:defRPr/>
                  </a:pPr>
                  <a:r>
                    <a:rPr lang="en-US" sz="3300" b="1" dirty="0">
                      <a:solidFill>
                        <a:srgbClr val="FF0000"/>
                      </a:solidFill>
                    </a:rPr>
                    <a:t>103</a:t>
                  </a:r>
                </a:p>
                <a:p>
                  <a:pPr algn="ctr" defTabSz="685800">
                    <a:defRPr/>
                  </a:pPr>
                  <a:endParaRPr lang="en-US" sz="1350" b="1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32" name="TextBox 16"/>
            <p:cNvSpPr txBox="1"/>
            <p:nvPr/>
          </p:nvSpPr>
          <p:spPr>
            <a:xfrm>
              <a:off x="1299775" y="3254544"/>
              <a:ext cx="3770470" cy="162079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2020 Unsheltered Count </a:t>
              </a:r>
              <a:r>
                <a:rPr lang="en-US" sz="3300" b="1" dirty="0">
                  <a:solidFill>
                    <a:srgbClr val="FF0000"/>
                  </a:solidFill>
                </a:rPr>
                <a:t>75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B697241-2B24-4E01-8235-C45EA431E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81350"/>
            <a:ext cx="646191" cy="549329"/>
          </a:xfrm>
          <a:prstGeom prst="rect">
            <a:avLst/>
          </a:prstGeom>
        </p:spPr>
      </p:pic>
      <p:sp>
        <p:nvSpPr>
          <p:cNvPr id="44" name="TextBox 16">
            <a:extLst>
              <a:ext uri="{FF2B5EF4-FFF2-40B4-BE49-F238E27FC236}">
                <a16:creationId xmlns:a16="http://schemas.microsoft.com/office/drawing/2014/main" id="{3660B1AD-3307-4F4A-A7B5-5D3CBDF77C54}"/>
              </a:ext>
            </a:extLst>
          </p:cNvPr>
          <p:cNvSpPr txBox="1"/>
          <p:nvPr/>
        </p:nvSpPr>
        <p:spPr>
          <a:xfrm>
            <a:off x="1675770" y="3181350"/>
            <a:ext cx="1447214" cy="673402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500" b="1" dirty="0">
                <a:solidFill>
                  <a:schemeClr val="accent1"/>
                </a:solidFill>
              </a:rPr>
              <a:t>%∆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</a:rPr>
              <a:t>+37.3 %</a:t>
            </a:r>
          </a:p>
        </p:txBody>
      </p:sp>
    </p:spTree>
    <p:extLst>
      <p:ext uri="{BB962C8B-B14F-4D97-AF65-F5344CB8AC3E}">
        <p14:creationId xmlns:p14="http://schemas.microsoft.com/office/powerpoint/2010/main" val="225902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6528 L -0.0039 -1.0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57150"/>
            <a:ext cx="3906237" cy="4713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>
                <a:solidFill>
                  <a:schemeClr val="accent1"/>
                </a:solidFill>
              </a:rPr>
              <a:t>2020 vs 2022 Sheltered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197010" y="6641869"/>
            <a:ext cx="6384542" cy="28163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7200" y="666750"/>
            <a:ext cx="3323165" cy="3546651"/>
            <a:chOff x="881859" y="1425744"/>
            <a:chExt cx="4430886" cy="4119268"/>
          </a:xfrm>
        </p:grpSpPr>
        <p:grpSp>
          <p:nvGrpSpPr>
            <p:cNvPr id="31" name="Group 30"/>
            <p:cNvGrpSpPr/>
            <p:nvPr/>
          </p:nvGrpSpPr>
          <p:grpSpPr>
            <a:xfrm>
              <a:off x="881859" y="1425744"/>
              <a:ext cx="4430886" cy="4119268"/>
              <a:chOff x="7477720" y="2301963"/>
              <a:chExt cx="2465295" cy="2442884"/>
            </a:xfrm>
          </p:grpSpPr>
          <p:sp>
            <p:nvSpPr>
              <p:cNvPr id="33" name="Rounded Rectangle 32"/>
              <p:cNvSpPr>
                <a:spLocks noChangeAspect="1"/>
              </p:cNvSpPr>
              <p:nvPr/>
            </p:nvSpPr>
            <p:spPr>
              <a:xfrm>
                <a:off x="7477720" y="2301963"/>
                <a:ext cx="2465295" cy="2442884"/>
              </a:xfrm>
              <a:prstGeom prst="roundRect">
                <a:avLst/>
              </a:prstGeom>
              <a:pattFill prst="pct70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825" dirty="0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7567367" y="2387423"/>
                <a:ext cx="2286000" cy="2286000"/>
                <a:chOff x="166577" y="67234"/>
                <a:chExt cx="2286000" cy="228600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166577" y="67234"/>
                  <a:ext cx="2286000" cy="2286000"/>
                </a:xfrm>
                <a:prstGeom prst="roundRect">
                  <a:avLst/>
                </a:prstGeom>
                <a:solidFill>
                  <a:schemeClr val="bg1"/>
                </a:solidFill>
                <a:ln w="76200" cmpd="dbl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825" dirty="0"/>
                </a:p>
              </p:txBody>
            </p:sp>
            <p:sp>
              <p:nvSpPr>
                <p:cNvPr id="36" name="TextBox 16"/>
                <p:cNvSpPr txBox="1"/>
                <p:nvPr/>
              </p:nvSpPr>
              <p:spPr>
                <a:xfrm>
                  <a:off x="264174" y="391616"/>
                  <a:ext cx="2045530" cy="867954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defRPr/>
                  </a:pPr>
                  <a:r>
                    <a:rPr lang="en-US" sz="2000" b="1" dirty="0">
                      <a:solidFill>
                        <a:schemeClr val="accent1"/>
                      </a:solidFill>
                    </a:rPr>
                    <a:t>2022 Sheltered Count</a:t>
                  </a:r>
                </a:p>
                <a:p>
                  <a:pPr algn="ctr">
                    <a:defRPr/>
                  </a:pPr>
                  <a:r>
                    <a:rPr lang="en-US" sz="3300" b="1" dirty="0">
                      <a:solidFill>
                        <a:srgbClr val="FF0000"/>
                      </a:solidFill>
                    </a:rPr>
                    <a:t>133</a:t>
                  </a:r>
                </a:p>
                <a:p>
                  <a:pPr algn="ctr" defTabSz="685800">
                    <a:defRPr/>
                  </a:pPr>
                  <a:endParaRPr lang="en-US" sz="1350" b="1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32" name="TextBox 16"/>
            <p:cNvSpPr txBox="1"/>
            <p:nvPr/>
          </p:nvSpPr>
          <p:spPr>
            <a:xfrm>
              <a:off x="1299775" y="3254546"/>
              <a:ext cx="3770470" cy="117969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sz="2000" b="1" dirty="0">
                  <a:solidFill>
                    <a:schemeClr val="accent1"/>
                  </a:solidFill>
                </a:rPr>
                <a:t>2020 Sheltered Count </a:t>
              </a:r>
              <a:r>
                <a:rPr lang="en-US" sz="3300" b="1" dirty="0">
                  <a:solidFill>
                    <a:srgbClr val="FF0000"/>
                  </a:solidFill>
                </a:rPr>
                <a:t>94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61155" y="546749"/>
            <a:ext cx="3179772" cy="2939401"/>
            <a:chOff x="7858579" y="3836987"/>
            <a:chExt cx="2465295" cy="2442884"/>
          </a:xfrm>
        </p:grpSpPr>
        <p:grpSp>
          <p:nvGrpSpPr>
            <p:cNvPr id="39" name="Group 38"/>
            <p:cNvGrpSpPr/>
            <p:nvPr/>
          </p:nvGrpSpPr>
          <p:grpSpPr>
            <a:xfrm>
              <a:off x="7858579" y="3836987"/>
              <a:ext cx="2465295" cy="2442884"/>
              <a:chOff x="7477720" y="2301963"/>
              <a:chExt cx="2465295" cy="2442884"/>
            </a:xfrm>
          </p:grpSpPr>
          <p:sp>
            <p:nvSpPr>
              <p:cNvPr id="42" name="Rounded Rectangle 41"/>
              <p:cNvSpPr>
                <a:spLocks noChangeAspect="1"/>
              </p:cNvSpPr>
              <p:nvPr/>
            </p:nvSpPr>
            <p:spPr>
              <a:xfrm>
                <a:off x="7477720" y="2301963"/>
                <a:ext cx="2465295" cy="2442884"/>
              </a:xfrm>
              <a:prstGeom prst="roundRect">
                <a:avLst/>
              </a:prstGeom>
              <a:pattFill prst="pct70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825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7567367" y="2387423"/>
                <a:ext cx="2286000" cy="2286000"/>
                <a:chOff x="166577" y="67234"/>
                <a:chExt cx="2286000" cy="2286000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166577" y="67234"/>
                  <a:ext cx="2286000" cy="2286000"/>
                </a:xfrm>
                <a:prstGeom prst="roundRect">
                  <a:avLst/>
                </a:prstGeom>
                <a:solidFill>
                  <a:schemeClr val="bg1"/>
                </a:solidFill>
                <a:ln w="76200" cmpd="dbl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825" dirty="0"/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1112078" y="360627"/>
                  <a:ext cx="1148605" cy="1737285"/>
                  <a:chOff x="1112078" y="360627"/>
                  <a:chExt cx="1148605" cy="1737285"/>
                </a:xfrm>
              </p:grpSpPr>
              <p:sp>
                <p:nvSpPr>
                  <p:cNvPr id="46" name="TextBox 60"/>
                  <p:cNvSpPr txBox="1"/>
                  <p:nvPr/>
                </p:nvSpPr>
                <p:spPr>
                  <a:xfrm>
                    <a:off x="1112078" y="360627"/>
                    <a:ext cx="1148604" cy="822666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350" b="1" dirty="0">
                        <a:solidFill>
                          <a:schemeClr val="accent1"/>
                        </a:solidFill>
                      </a:rPr>
                      <a:t>Emergency Shelters</a:t>
                    </a:r>
                  </a:p>
                  <a:p>
                    <a:pPr algn="ctr"/>
                    <a:r>
                      <a:rPr lang="en-US" sz="4000" b="1" dirty="0">
                        <a:solidFill>
                          <a:schemeClr val="accent1"/>
                        </a:solidFill>
                      </a:rPr>
                      <a:t>85</a:t>
                    </a:r>
                  </a:p>
                </p:txBody>
              </p:sp>
              <p:sp>
                <p:nvSpPr>
                  <p:cNvPr id="47" name="TextBox 67"/>
                  <p:cNvSpPr txBox="1"/>
                  <p:nvPr/>
                </p:nvSpPr>
                <p:spPr>
                  <a:xfrm>
                    <a:off x="1112080" y="1307337"/>
                    <a:ext cx="1148603" cy="790575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  <a:alpha val="0"/>
                    </a:schemeClr>
                  </a:solidFill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350" b="1" dirty="0">
                        <a:solidFill>
                          <a:schemeClr val="accent1"/>
                        </a:solidFill>
                      </a:rPr>
                      <a:t>Transitional Housing</a:t>
                    </a:r>
                  </a:p>
                  <a:p>
                    <a:pPr algn="ctr"/>
                    <a:r>
                      <a:rPr lang="en-US" sz="4000" b="1" dirty="0">
                        <a:solidFill>
                          <a:schemeClr val="accent1"/>
                        </a:solidFill>
                      </a:rPr>
                      <a:t>48</a:t>
                    </a:r>
                  </a:p>
                </p:txBody>
              </p:sp>
            </p:grpSp>
          </p:grp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113" y="4303999"/>
              <a:ext cx="664669" cy="66466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721" y="5162550"/>
              <a:ext cx="706061" cy="706061"/>
            </a:xfrm>
            <a:prstGeom prst="rect">
              <a:avLst/>
            </a:prstGeom>
          </p:spPr>
        </p:pic>
      </p:grpSp>
      <p:sp>
        <p:nvSpPr>
          <p:cNvPr id="48" name="TextBox 16"/>
          <p:cNvSpPr txBox="1"/>
          <p:nvPr/>
        </p:nvSpPr>
        <p:spPr>
          <a:xfrm>
            <a:off x="1779268" y="3358796"/>
            <a:ext cx="1158488" cy="649153"/>
          </a:xfrm>
          <a:prstGeom prst="rect">
            <a:avLst/>
          </a:prstGeom>
          <a:solidFill>
            <a:schemeClr val="lt1">
              <a:alpha val="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1500" b="1" dirty="0">
                <a:solidFill>
                  <a:schemeClr val="accent1"/>
                </a:solidFill>
              </a:rPr>
              <a:t>%∆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</a:rPr>
              <a:t>+41.5 %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9" y="3382873"/>
            <a:ext cx="710579" cy="5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0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6528 L -0.0039 -1.0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D5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281424" y="1076105"/>
            <a:ext cx="24384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1" y="2946429"/>
            <a:ext cx="2446024" cy="147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43" y="608135"/>
            <a:ext cx="5862104" cy="38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D5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" b="566"/>
          <a:stretch/>
        </p:blipFill>
        <p:spPr>
          <a:xfrm>
            <a:off x="457200" y="514350"/>
            <a:ext cx="7871841" cy="2547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9BBE0-294E-490D-8BA3-F07058AAF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061811"/>
            <a:ext cx="4446733" cy="1672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94381-C025-49B1-A170-51A6418FB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606" b="11503"/>
          <a:stretch/>
        </p:blipFill>
        <p:spPr>
          <a:xfrm>
            <a:off x="5056333" y="3099325"/>
            <a:ext cx="3358103" cy="159764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23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D5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A1086F85-EF5B-4CB9-B1DF-92082D50FE5B}"/>
              </a:ext>
            </a:extLst>
          </p:cNvPr>
          <p:cNvSpPr/>
          <p:nvPr/>
        </p:nvSpPr>
        <p:spPr>
          <a:xfrm>
            <a:off x="357759" y="-1174"/>
            <a:ext cx="8141789" cy="325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Unsheltered Survey</a:t>
            </a:r>
          </a:p>
          <a:p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9" y="2368817"/>
            <a:ext cx="5774818" cy="2364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2070"/>
          <a:stretch/>
        </p:blipFill>
        <p:spPr>
          <a:xfrm>
            <a:off x="762000" y="347701"/>
            <a:ext cx="4249774" cy="2150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548" y="1508441"/>
            <a:ext cx="2667000" cy="1200329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the Other Reasons: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Divorce/Broken Marriages was the leading reason for homelessness</a:t>
            </a:r>
          </a:p>
        </p:txBody>
      </p:sp>
    </p:spTree>
    <p:extLst>
      <p:ext uri="{BB962C8B-B14F-4D97-AF65-F5344CB8AC3E}">
        <p14:creationId xmlns:p14="http://schemas.microsoft.com/office/powerpoint/2010/main" val="28033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3350"/>
            <a:ext cx="8382000" cy="48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BF0407E9B77144AB53C2A7AD812F58" ma:contentTypeVersion="11" ma:contentTypeDescription="Create a new document." ma:contentTypeScope="" ma:versionID="7a57d2984f1c3de30ef285f1b5a32fdb">
  <xsd:schema xmlns:xsd="http://www.w3.org/2001/XMLSchema" xmlns:xs="http://www.w3.org/2001/XMLSchema" xmlns:p="http://schemas.microsoft.com/office/2006/metadata/properties" xmlns:ns3="ac7e8ca8-100a-4e12-8a4a-262c7a4d537e" xmlns:ns4="55453f59-05a2-4420-982d-a182ab667cfe" targetNamespace="http://schemas.microsoft.com/office/2006/metadata/properties" ma:root="true" ma:fieldsID="2baf47866856d07d3c5c221e7d5d7f5e" ns3:_="" ns4:_="">
    <xsd:import namespace="ac7e8ca8-100a-4e12-8a4a-262c7a4d537e"/>
    <xsd:import namespace="55453f59-05a2-4420-982d-a182ab667c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e8ca8-100a-4e12-8a4a-262c7a4d5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53f59-05a2-4420-982d-a182ab667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F4178-8DD8-40DD-87F3-61DC1223313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5453f59-05a2-4420-982d-a182ab667cfe"/>
    <ds:schemaRef ds:uri="ac7e8ca8-100a-4e12-8a4a-262c7a4d537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5C7601-43A9-4DEB-A6B9-268AB8F1DD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84C46D-7FEC-4FC4-9494-ACAFA41AA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7e8ca8-100a-4e12-8a4a-262c7a4d537e"/>
    <ds:schemaRef ds:uri="55453f59-05a2-4420-982d-a182ab667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</TotalTime>
  <Words>294</Words>
  <Application>Microsoft Office PowerPoint</Application>
  <PresentationFormat>On-screen Show (16:9)</PresentationFormat>
  <Paragraphs>77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Avenir Roman</vt:lpstr>
      <vt:lpstr>Book Antiqua</vt:lpstr>
      <vt:lpstr>Calibri</vt:lpstr>
      <vt:lpstr>Calibri Light</vt:lpstr>
      <vt:lpstr>Clarendon Text Pro</vt:lpstr>
      <vt:lpstr>Inter</vt:lpstr>
      <vt:lpstr>Inter</vt:lpstr>
      <vt:lpstr>Myriad Pro</vt:lpstr>
      <vt:lpstr>Noto Sans Symbols</vt:lpstr>
      <vt:lpstr>Wingdings</vt:lpstr>
      <vt:lpstr>Wingdings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FY2021 CoC Competition Awards Projects Report </vt:lpstr>
      <vt:lpstr>EHV Update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Amoah, Richmond</dc:creator>
  <cp:lastModifiedBy>Amoah, Richmond</cp:lastModifiedBy>
  <cp:revision>127</cp:revision>
  <dcterms:created xsi:type="dcterms:W3CDTF">2021-11-18T17:16:52Z</dcterms:created>
  <dcterms:modified xsi:type="dcterms:W3CDTF">2022-03-22T17:23:46Z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2021-11-18T00:00:00Z</vt:filetime>
  </property>
  <property fmtid="{D5CDD505-2E9C-101B-9397-08002B2CF9AE}" pid="4" name="ContentTypeId">
    <vt:lpwstr>0x01010018BF0407E9B77144AB53C2A7AD812F58</vt:lpwstr>
  </property>
</Properties>
</file>