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70" r:id="rId5"/>
    <p:sldId id="271" r:id="rId6"/>
    <p:sldId id="27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7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/>
    <p:restoredTop sz="96395" autoAdjust="0"/>
  </p:normalViewPr>
  <p:slideViewPr>
    <p:cSldViewPr snapToGrid="0" snapToObjects="1">
      <p:cViewPr varScale="1">
        <p:scale>
          <a:sx n="107" d="100"/>
          <a:sy n="107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9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90CB-E12C-4F43-8923-C0709CD93C9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4F5EE-B122-404E-9B4F-CBEB3AF8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39B5-F27C-0A45-8BD9-B8C51948C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DEBDB-D19C-1648-9714-74EBC57D3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C6E4-1D91-944A-B70F-06914605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43A8-72B2-4D4D-8804-2E0B1100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9751-4AA3-554E-B061-C53CCD0F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EE54-DE70-5349-84E5-F14A9FB5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2CD3B-02AC-1043-8744-821EBDEDC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467D-CA03-3049-AD62-EC454ABC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FDEE-50DE-524F-8C7B-47C1E3ED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E33D4-5ABF-AF47-AD3A-0DA38AFC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6450A-75EE-6948-B12D-36F98C2B6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ABC8E-F062-7749-B403-3D6BAEF70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48E25-5E93-C84C-AA98-47874847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86968-E6EE-3746-A798-F3ADD8C1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FA19A-968E-2A4C-AFA2-E13264F6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5E01-A2F4-B94C-91F2-62CC9600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E8CF-FEF9-DF4C-956A-F2C19A0F1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C9C3-87FE-D642-A5B4-AB069391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D050-CE2C-B045-B1F9-B6726587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46735-7ADC-FF4E-85C7-9FCB00D4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107B-8F9A-2C4F-98F7-B431C601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A4EF9-C2F5-E441-A4C6-1CD29687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8984-7408-4F4C-A1C3-80F102F1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03D2-5AF0-E144-B5BB-41F70D8D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00C2-22C2-164C-BEFD-E16B8C43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4555-4529-EF43-8665-E8579AF7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B694-3203-E14A-ACAB-BD800E379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016B8-8933-6E49-A6A4-3B7CABD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BEE8-0A10-8F46-B207-8A75D6F1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774A1-2679-BB41-AE0D-6CE995AD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7A3AD-4E14-D747-8267-4DCE5E7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CA48-8A05-A446-A8A1-327B6FB8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D2A6-F6CB-C849-8C3F-A5C92C4B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AF7A2-C3D4-B545-BD4D-47E59A237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EFC99-DC6B-DC45-BC08-22E5453EE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7094B-31A2-6948-8D94-D81EE52E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D7682-D25A-4647-B36D-D064950E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F2FDC-8931-B34E-B74E-83483307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BF999-4DCB-C541-A285-A2699F6A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7B2A-6D33-D343-8AED-D2267B3E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4C543-291A-1E4E-9983-791E3D42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95356-93AD-FA43-AB5D-D8519826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F8EFF-4222-654A-8B20-28C4839C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8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1A0FC-89A3-D24C-B98C-52E31F2F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E3EAD-DA0E-B543-B5E1-5B52BA25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6434E-8D82-1047-A2E2-99257D2D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50D1-7928-7A48-B5A1-6FE9F321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AB3C-231B-E44F-BD07-1C56623B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9006B-2FCC-B540-99B0-8F7B35B9F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FDB98-C8E9-6449-A6D3-5AE15EA9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509A7-3515-734A-96BF-08A9A48E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FB445-7148-6441-9C70-E9715D8B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4A02-8D3B-7340-B950-56675AA0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9DC6F-DCF6-754F-899F-A0B870561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46FF3-3BB9-8740-9258-3B625294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A6C24-3B2F-BE4D-A1EB-6C9CD4DD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BF622-BEC2-B745-BE56-9A8A3A86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F3B0-CFFC-ED49-9AC3-36D50E11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A6D6A-0BC6-BD4F-92A3-F81A50BE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BCCA1-AA24-1C43-AB0C-4395CD638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1A11-6B86-3A40-A121-68103B22C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D3224-4BFF-9D46-8550-B23FD74C7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560-ADAB-8043-A6C6-B189DFB4C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gc.ca.gov/programs/tc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jones@Glendaleca.gov" TargetMode="External"/><Relationship Id="rId7" Type="http://schemas.openxmlformats.org/officeDocument/2006/relationships/hyperlink" Target="https://www.youtube.com/watch?v=ywkrevzyygI&amp;feature=emb_logo" TargetMode="External"/><Relationship Id="rId2" Type="http://schemas.openxmlformats.org/officeDocument/2006/relationships/hyperlink" Target="mailto:bsalazar@glendaleca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gc.ca.gov/programs/tcc/resources/" TargetMode="External"/><Relationship Id="rId5" Type="http://schemas.openxmlformats.org/officeDocument/2006/relationships/hyperlink" Target="https://sgc.ca.gov/programs/tcc/" TargetMode="External"/><Relationship Id="rId4" Type="http://schemas.openxmlformats.org/officeDocument/2006/relationships/hyperlink" Target="mailto:eharris@glendaleca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FF09-0BCF-D246-BD5A-4FEEDB908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7512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Avenir Heavy"/>
              </a:rPr>
              <a:t>Transformative Climate Communities Grant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6CE91-4360-A441-ACE3-DA9D99216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5112"/>
            <a:ext cx="9144000" cy="867118"/>
          </a:xfrm>
        </p:spPr>
        <p:txBody>
          <a:bodyPr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774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Transformative Climate Communities (TCC) </a:t>
            </a:r>
            <a:r>
              <a:rPr lang="en-US" sz="3600" dirty="0"/>
              <a:t>is a grant sponsored by the California Strategic Growth </a:t>
            </a:r>
            <a:r>
              <a:rPr lang="en-US" sz="3600" dirty="0" smtClean="0"/>
              <a:t>Council.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341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aims to empower </a:t>
            </a:r>
            <a:r>
              <a:rPr lang="en-US" dirty="0"/>
              <a:t>communities most impacted by pollution to choose their own goals, strategies, and projects to reduce greenhouse gas emissions and local air pollution.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83" y="1865221"/>
            <a:ext cx="5120641" cy="38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68" y="219455"/>
            <a:ext cx="6205821" cy="5575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429769"/>
            <a:ext cx="6887146" cy="1581911"/>
          </a:xfrm>
        </p:spPr>
        <p:txBody>
          <a:bodyPr>
            <a:noAutofit/>
          </a:bodyPr>
          <a:lstStyle/>
          <a:p>
            <a:r>
              <a:rPr lang="en-US" sz="3600" dirty="0" smtClean="0"/>
              <a:t>TCC grants are </a:t>
            </a:r>
            <a:r>
              <a:rPr lang="en-US" sz="3600" dirty="0"/>
              <a:t>joint </a:t>
            </a:r>
            <a:r>
              <a:rPr lang="en-US" sz="3600" dirty="0" smtClean="0"/>
              <a:t>applications covering a variety of projects.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4670" y="1856232"/>
            <a:ext cx="5233416" cy="3938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variety of public </a:t>
            </a:r>
            <a:r>
              <a:rPr lang="en-US" dirty="0"/>
              <a:t>agencies, nonprofits, local businesses, and </a:t>
            </a:r>
            <a:r>
              <a:rPr lang="en-US" dirty="0" smtClean="0"/>
              <a:t>community groups create application teams.</a:t>
            </a:r>
          </a:p>
          <a:p>
            <a:r>
              <a:rPr lang="en-US" dirty="0" smtClean="0"/>
              <a:t>Each application include a variety of projects </a:t>
            </a:r>
            <a:r>
              <a:rPr lang="en-US" dirty="0"/>
              <a:t>from public infrastructure to health and well-being and </a:t>
            </a:r>
            <a:r>
              <a:rPr lang="en-US" dirty="0" smtClean="0"/>
              <a:t>housing.</a:t>
            </a:r>
          </a:p>
          <a:p>
            <a:r>
              <a:rPr lang="en-US" dirty="0" smtClean="0"/>
              <a:t>$9 – 30 million + available in funding.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442531"/>
            <a:ext cx="5873496" cy="777875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Grant project qualifications: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4670" y="1220406"/>
            <a:ext cx="5233416" cy="51255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Projects are ready for implementation</a:t>
            </a:r>
          </a:p>
          <a:p>
            <a:r>
              <a:rPr lang="en-US" dirty="0" smtClean="0"/>
              <a:t>Within a 5 </a:t>
            </a:r>
            <a:r>
              <a:rPr lang="en-US" dirty="0" err="1" smtClean="0"/>
              <a:t>sq</a:t>
            </a:r>
            <a:r>
              <a:rPr lang="en-US" dirty="0" smtClean="0"/>
              <a:t> mile </a:t>
            </a:r>
            <a:r>
              <a:rPr lang="en-US" dirty="0"/>
              <a:t>the area of Glendale encompassed by the 134, 2 and 5 </a:t>
            </a:r>
            <a:r>
              <a:rPr lang="en-US" dirty="0" smtClean="0"/>
              <a:t>freeways</a:t>
            </a:r>
          </a:p>
          <a:p>
            <a:r>
              <a:rPr lang="en-US" dirty="0" smtClean="0"/>
              <a:t>Meet at least 3 of the following strategies:</a:t>
            </a:r>
          </a:p>
          <a:p>
            <a:pPr lvl="1"/>
            <a:r>
              <a:rPr lang="en-US" dirty="0"/>
              <a:t>Strategy 1: Equitable Housing and Neighborhood Development</a:t>
            </a:r>
          </a:p>
          <a:p>
            <a:pPr lvl="1"/>
            <a:r>
              <a:rPr lang="en-US" dirty="0"/>
              <a:t>Strategy 2: Land Acquisition for Affordable Housing</a:t>
            </a:r>
          </a:p>
          <a:p>
            <a:pPr lvl="1"/>
            <a:r>
              <a:rPr lang="en-US" dirty="0"/>
              <a:t>Strategy 3: Transit Access and Mobility Strategy</a:t>
            </a:r>
          </a:p>
          <a:p>
            <a:pPr lvl="1"/>
            <a:r>
              <a:rPr lang="en-US" dirty="0"/>
              <a:t>Strategy 4: Solar Installation, Energy Efficiency, and Appliance Electrification</a:t>
            </a:r>
          </a:p>
          <a:p>
            <a:pPr lvl="1"/>
            <a:r>
              <a:rPr lang="en-US" dirty="0"/>
              <a:t>Strategy 5: Water Efficiency</a:t>
            </a:r>
          </a:p>
          <a:p>
            <a:pPr lvl="1"/>
            <a:r>
              <a:rPr lang="en-US" dirty="0"/>
              <a:t>Strategy 6: Recycling and Waste Management</a:t>
            </a:r>
          </a:p>
          <a:p>
            <a:pPr lvl="1"/>
            <a:r>
              <a:rPr lang="en-US" dirty="0"/>
              <a:t>Strategy 7: Urban Greening and Green Infrastructure</a:t>
            </a:r>
          </a:p>
          <a:p>
            <a:pPr lvl="1"/>
            <a:r>
              <a:rPr lang="en-US" dirty="0"/>
              <a:t>Strategy 8: Health and Well-Being</a:t>
            </a:r>
          </a:p>
          <a:p>
            <a:pPr lvl="1"/>
            <a:r>
              <a:rPr lang="en-US" dirty="0"/>
              <a:t>Strategy 9: Indoor Air Quality</a:t>
            </a:r>
          </a:p>
          <a:p>
            <a:pPr lvl="1"/>
            <a:r>
              <a:rPr lang="en-US" dirty="0"/>
              <a:t>Strategy 10: Community </a:t>
            </a:r>
            <a:r>
              <a:rPr lang="en-US" dirty="0" err="1"/>
              <a:t>Microgrids</a:t>
            </a:r>
            <a:endParaRPr lang="en-US" dirty="0"/>
          </a:p>
          <a:p>
            <a:pPr lvl="1"/>
            <a:r>
              <a:rPr lang="en-US" dirty="0"/>
              <a:t>Strategy 11: Brownfield </a:t>
            </a:r>
            <a:r>
              <a:rPr lang="en-US" dirty="0" smtClean="0"/>
              <a:t>Redevelopment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17919" r="24267" b="4572"/>
          <a:stretch/>
        </p:blipFill>
        <p:spPr>
          <a:xfrm>
            <a:off x="6492240" y="649224"/>
            <a:ext cx="5111496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doing and what we need!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913"/>
            <a:ext cx="5251704" cy="43708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We’re building out a team from each department who can help put this grant application together. </a:t>
            </a:r>
          </a:p>
          <a:p>
            <a:r>
              <a:rPr lang="en-US" dirty="0" smtClean="0"/>
              <a:t>We’re looking for community partners to be co-applicants for this grant. </a:t>
            </a:r>
          </a:p>
          <a:p>
            <a:r>
              <a:rPr lang="en-US" dirty="0" smtClean="0"/>
              <a:t>We’re in the process of putting together a staff report and resolution for Council consideration of approval to apply and execute grant</a:t>
            </a:r>
            <a:r>
              <a:rPr lang="en-US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252" y="1426464"/>
            <a:ext cx="4180100" cy="46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3119"/>
          </a:xfrm>
        </p:spPr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491068"/>
            <a:ext cx="5157787" cy="3684588"/>
          </a:xfrm>
        </p:spPr>
        <p:txBody>
          <a:bodyPr/>
          <a:lstStyle/>
          <a:p>
            <a:r>
              <a:rPr lang="en-US" dirty="0"/>
              <a:t>Bryan Salazar, GWP at </a:t>
            </a:r>
            <a:r>
              <a:rPr lang="en-US" dirty="0">
                <a:hlinkClick r:id="rId2"/>
              </a:rPr>
              <a:t>bsalazar@glendaleca.gov</a:t>
            </a:r>
            <a:r>
              <a:rPr lang="en-US" dirty="0"/>
              <a:t> </a:t>
            </a:r>
          </a:p>
          <a:p>
            <a:r>
              <a:rPr lang="en-US" dirty="0"/>
              <a:t>David Jones, Sustainability Officer at </a:t>
            </a:r>
            <a:r>
              <a:rPr lang="en-US" dirty="0">
                <a:hlinkClick r:id="rId3"/>
              </a:rPr>
              <a:t>djones@Glendaleca.gov</a:t>
            </a:r>
            <a:endParaRPr lang="en-US" dirty="0"/>
          </a:p>
          <a:p>
            <a:r>
              <a:rPr lang="en-US" dirty="0"/>
              <a:t>Elizabeth Harris, Sustainability Associate at </a:t>
            </a:r>
            <a:r>
              <a:rPr lang="en-US" dirty="0">
                <a:hlinkClick r:id="rId4"/>
              </a:rPr>
              <a:t>eharris@glendaleca.gov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3119"/>
          </a:xfrm>
        </p:spPr>
        <p:txBody>
          <a:bodyPr/>
          <a:lstStyle/>
          <a:p>
            <a:r>
              <a:rPr lang="en-US" dirty="0" smtClean="0"/>
              <a:t>TCC Grant Links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TCC </a:t>
            </a:r>
            <a:r>
              <a:rPr lang="en-US" dirty="0"/>
              <a:t>Grant Website: </a:t>
            </a:r>
            <a:r>
              <a:rPr lang="en-US" dirty="0">
                <a:hlinkClick r:id="rId5"/>
              </a:rPr>
              <a:t>https://sgc.ca.gov/programs/tcc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TCC Resource &amp; </a:t>
            </a:r>
            <a:r>
              <a:rPr lang="en-US" dirty="0"/>
              <a:t>Grant </a:t>
            </a:r>
            <a:r>
              <a:rPr lang="en-US" dirty="0" smtClean="0"/>
              <a:t>Guidelines: </a:t>
            </a:r>
            <a:r>
              <a:rPr lang="en-US" dirty="0">
                <a:hlinkClick r:id="rId6"/>
              </a:rPr>
              <a:t>https://sgc.ca.gov/programs/tcc/resources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/>
              <a:t>TCC </a:t>
            </a:r>
            <a:r>
              <a:rPr lang="en-US" dirty="0"/>
              <a:t>Grant </a:t>
            </a:r>
            <a:r>
              <a:rPr lang="en-US" dirty="0" smtClean="0"/>
              <a:t>Workshop: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www.youtube.com/watch?v=ywkrevzyygI&amp;feature=emb_logo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CAA45-CDA9-904B-84E1-F2398F6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870" y="1424636"/>
            <a:ext cx="1926260" cy="1926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55D8E-EB9B-8E43-A636-4E2A96D55D51}"/>
              </a:ext>
            </a:extLst>
          </p:cNvPr>
          <p:cNvSpPr txBox="1"/>
          <p:nvPr/>
        </p:nvSpPr>
        <p:spPr>
          <a:xfrm>
            <a:off x="3463096" y="4534959"/>
            <a:ext cx="492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07927"/>
                </a:solidFill>
                <a:latin typeface="Avenir Roman" panose="02000503020000020003" pitchFamily="2" charset="0"/>
              </a:rPr>
              <a:t>#</a:t>
            </a:r>
            <a:r>
              <a:rPr lang="en-US" sz="2800" b="1" dirty="0" err="1">
                <a:solidFill>
                  <a:srgbClr val="907927"/>
                </a:solidFill>
                <a:latin typeface="Avenir Roman" panose="02000503020000020003" pitchFamily="2" charset="0"/>
              </a:rPr>
              <a:t>MyGlendale</a:t>
            </a:r>
            <a:endParaRPr lang="en-US" sz="2800" b="1" dirty="0">
              <a:solidFill>
                <a:srgbClr val="907927"/>
              </a:solidFill>
              <a:latin typeface="Avenir Roman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ED257-4605-C343-8290-6D19C899D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73" y="3712314"/>
            <a:ext cx="1633054" cy="9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337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Book</vt:lpstr>
      <vt:lpstr>Avenir Heavy</vt:lpstr>
      <vt:lpstr>Avenir Roman</vt:lpstr>
      <vt:lpstr>Calibri</vt:lpstr>
      <vt:lpstr>Calibri Light</vt:lpstr>
      <vt:lpstr>Office Theme</vt:lpstr>
      <vt:lpstr>Transformative Climate Communities Grant</vt:lpstr>
      <vt:lpstr>Transformative Climate Communities (TCC) is a grant sponsored by the California Strategic Growth Council.</vt:lpstr>
      <vt:lpstr>TCC grants are joint applications covering a variety of projects. </vt:lpstr>
      <vt:lpstr>Grant project qualifications:</vt:lpstr>
      <vt:lpstr>What we’re doing and what we need!</vt:lpstr>
      <vt:lpstr>More Information and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Chavez, Erica</dc:creator>
  <cp:lastModifiedBy>Harris, Elizabeth</cp:lastModifiedBy>
  <cp:revision>46</cp:revision>
  <dcterms:created xsi:type="dcterms:W3CDTF">2021-04-30T21:18:36Z</dcterms:created>
  <dcterms:modified xsi:type="dcterms:W3CDTF">2022-03-22T17:59:11Z</dcterms:modified>
</cp:coreProperties>
</file>