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31"/>
  </p:notesMasterIdLst>
  <p:handoutMasterIdLst>
    <p:handoutMasterId r:id="rId32"/>
  </p:handoutMasterIdLst>
  <p:sldIdLst>
    <p:sldId id="312" r:id="rId5"/>
    <p:sldId id="315" r:id="rId6"/>
    <p:sldId id="356" r:id="rId7"/>
    <p:sldId id="317" r:id="rId8"/>
    <p:sldId id="368" r:id="rId9"/>
    <p:sldId id="362" r:id="rId10"/>
    <p:sldId id="361" r:id="rId11"/>
    <p:sldId id="330" r:id="rId12"/>
    <p:sldId id="323" r:id="rId13"/>
    <p:sldId id="363" r:id="rId14"/>
    <p:sldId id="268" r:id="rId15"/>
    <p:sldId id="347" r:id="rId16"/>
    <p:sldId id="329" r:id="rId17"/>
    <p:sldId id="322" r:id="rId18"/>
    <p:sldId id="365" r:id="rId19"/>
    <p:sldId id="366" r:id="rId20"/>
    <p:sldId id="370" r:id="rId21"/>
    <p:sldId id="373" r:id="rId22"/>
    <p:sldId id="326" r:id="rId23"/>
    <p:sldId id="338" r:id="rId24"/>
    <p:sldId id="340" r:id="rId25"/>
    <p:sldId id="332" r:id="rId26"/>
    <p:sldId id="341" r:id="rId27"/>
    <p:sldId id="374" r:id="rId28"/>
    <p:sldId id="371" r:id="rId29"/>
    <p:sldId id="318"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p:cViewPr varScale="1">
        <p:scale>
          <a:sx n="81" d="100"/>
          <a:sy n="81" d="100"/>
        </p:scale>
        <p:origin x="178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CF643A-DDC8-409D-874A-56F711806570}"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18C51001-3717-4F81-B7D1-0CFB4B6B13B5}">
      <dgm:prSet/>
      <dgm:spPr/>
      <dgm:t>
        <a:bodyPr/>
        <a:lstStyle/>
        <a:p>
          <a:pPr>
            <a:defRPr b="1"/>
          </a:pPr>
          <a:r>
            <a:rPr lang="en-US" dirty="0"/>
            <a:t>3 February 2021</a:t>
          </a:r>
        </a:p>
      </dgm:t>
    </dgm:pt>
    <dgm:pt modelId="{02CFAFB9-AB89-453B-A72B-C5394A12A302}" type="parTrans" cxnId="{3427C91B-ED3E-471C-9441-04CEEC367A9E}">
      <dgm:prSet/>
      <dgm:spPr/>
      <dgm:t>
        <a:bodyPr/>
        <a:lstStyle/>
        <a:p>
          <a:endParaRPr lang="en-US"/>
        </a:p>
      </dgm:t>
    </dgm:pt>
    <dgm:pt modelId="{FEE8E0C1-3535-4084-A4EC-2ABF77B886BB}" type="sibTrans" cxnId="{3427C91B-ED3E-471C-9441-04CEEC367A9E}">
      <dgm:prSet/>
      <dgm:spPr/>
      <dgm:t>
        <a:bodyPr/>
        <a:lstStyle/>
        <a:p>
          <a:endParaRPr lang="en-US"/>
        </a:p>
      </dgm:t>
    </dgm:pt>
    <dgm:pt modelId="{69875608-6C47-45C5-BD3E-33811E96C552}">
      <dgm:prSet/>
      <dgm:spPr/>
      <dgm:t>
        <a:bodyPr/>
        <a:lstStyle/>
        <a:p>
          <a:r>
            <a:rPr lang="en-US" dirty="0"/>
            <a:t>A Virtual Community Meeting </a:t>
          </a:r>
        </a:p>
        <a:p>
          <a:r>
            <a:rPr lang="en-US" dirty="0"/>
            <a:t>-Traffic Calming Study</a:t>
          </a:r>
        </a:p>
        <a:p>
          <a:r>
            <a:rPr lang="en-US" dirty="0"/>
            <a:t>-Stop Sign Studies</a:t>
          </a:r>
        </a:p>
        <a:p>
          <a:r>
            <a:rPr lang="en-US" dirty="0"/>
            <a:t>-Traffic Circle Concept</a:t>
          </a:r>
        </a:p>
      </dgm:t>
    </dgm:pt>
    <dgm:pt modelId="{771D476B-AE4D-458F-A7DB-88D9DBE02156}" type="parTrans" cxnId="{D20CAC4A-A8BB-406C-B2D5-645C88283C0F}">
      <dgm:prSet/>
      <dgm:spPr/>
      <dgm:t>
        <a:bodyPr/>
        <a:lstStyle/>
        <a:p>
          <a:endParaRPr lang="en-US"/>
        </a:p>
      </dgm:t>
    </dgm:pt>
    <dgm:pt modelId="{D67DCCCC-FFFA-4C38-BEC8-B298D4406942}" type="sibTrans" cxnId="{D20CAC4A-A8BB-406C-B2D5-645C88283C0F}">
      <dgm:prSet/>
      <dgm:spPr/>
      <dgm:t>
        <a:bodyPr/>
        <a:lstStyle/>
        <a:p>
          <a:endParaRPr lang="en-US"/>
        </a:p>
      </dgm:t>
    </dgm:pt>
    <dgm:pt modelId="{261DB8B3-8747-4AC8-B1EE-7F2D496D1619}">
      <dgm:prSet/>
      <dgm:spPr/>
      <dgm:t>
        <a:bodyPr/>
        <a:lstStyle/>
        <a:p>
          <a:pPr>
            <a:defRPr b="1"/>
          </a:pPr>
          <a:r>
            <a:rPr lang="en-US" dirty="0"/>
            <a:t>March 2021 – May 2022</a:t>
          </a:r>
        </a:p>
      </dgm:t>
    </dgm:pt>
    <dgm:pt modelId="{A7F89C20-19BA-449D-AA2E-3C0285B90936}" type="parTrans" cxnId="{36CC533D-8307-4D4F-BF3B-DAC4DB47D8F5}">
      <dgm:prSet/>
      <dgm:spPr/>
      <dgm:t>
        <a:bodyPr/>
        <a:lstStyle/>
        <a:p>
          <a:endParaRPr lang="en-US"/>
        </a:p>
      </dgm:t>
    </dgm:pt>
    <dgm:pt modelId="{10A3211F-D155-4BB6-8EB7-6D61019C2603}" type="sibTrans" cxnId="{36CC533D-8307-4D4F-BF3B-DAC4DB47D8F5}">
      <dgm:prSet/>
      <dgm:spPr/>
      <dgm:t>
        <a:bodyPr/>
        <a:lstStyle/>
        <a:p>
          <a:endParaRPr lang="en-US"/>
        </a:p>
      </dgm:t>
    </dgm:pt>
    <dgm:pt modelId="{8617DFE5-40A8-4BC7-8764-2E16A88CC8F4}">
      <dgm:prSet/>
      <dgm:spPr/>
      <dgm:t>
        <a:bodyPr/>
        <a:lstStyle/>
        <a:p>
          <a:r>
            <a:rPr lang="en-US" dirty="0"/>
            <a:t>Several Meetings with Adams Hill Neighborhood Association</a:t>
          </a:r>
        </a:p>
        <a:p>
          <a:r>
            <a:rPr lang="en-US" dirty="0"/>
            <a:t>-Traffic Calming Study</a:t>
          </a:r>
        </a:p>
      </dgm:t>
    </dgm:pt>
    <dgm:pt modelId="{D342FFAF-F814-4EA3-A569-5F8E6E39EF0B}" type="parTrans" cxnId="{B8E0ED93-2BF5-46EF-A1C3-335546494D8B}">
      <dgm:prSet/>
      <dgm:spPr/>
      <dgm:t>
        <a:bodyPr/>
        <a:lstStyle/>
        <a:p>
          <a:endParaRPr lang="en-US"/>
        </a:p>
      </dgm:t>
    </dgm:pt>
    <dgm:pt modelId="{F72DEAC4-FB2D-49C0-A46D-F2E4B217BC28}" type="sibTrans" cxnId="{B8E0ED93-2BF5-46EF-A1C3-335546494D8B}">
      <dgm:prSet/>
      <dgm:spPr/>
      <dgm:t>
        <a:bodyPr/>
        <a:lstStyle/>
        <a:p>
          <a:endParaRPr lang="en-US"/>
        </a:p>
      </dgm:t>
    </dgm:pt>
    <dgm:pt modelId="{B3FDA31F-E56A-46CB-9871-CC9E1F3A4ABA}">
      <dgm:prSet/>
      <dgm:spPr/>
      <dgm:t>
        <a:bodyPr/>
        <a:lstStyle/>
        <a:p>
          <a:pPr>
            <a:defRPr b="1"/>
          </a:pPr>
          <a:r>
            <a:rPr lang="en-US"/>
            <a:t>27 June 2022</a:t>
          </a:r>
        </a:p>
      </dgm:t>
    </dgm:pt>
    <dgm:pt modelId="{49AC1B25-1F13-4E6C-B88A-E4742AF05BCB}" type="parTrans" cxnId="{7C5D2239-069D-4BC3-9DF2-A6165D197603}">
      <dgm:prSet/>
      <dgm:spPr/>
      <dgm:t>
        <a:bodyPr/>
        <a:lstStyle/>
        <a:p>
          <a:endParaRPr lang="en-US"/>
        </a:p>
      </dgm:t>
    </dgm:pt>
    <dgm:pt modelId="{699C3D5A-B9DB-4424-8212-EF5744B1B72C}" type="sibTrans" cxnId="{7C5D2239-069D-4BC3-9DF2-A6165D197603}">
      <dgm:prSet/>
      <dgm:spPr/>
      <dgm:t>
        <a:bodyPr/>
        <a:lstStyle/>
        <a:p>
          <a:endParaRPr lang="en-US"/>
        </a:p>
      </dgm:t>
    </dgm:pt>
    <dgm:pt modelId="{C5F0FEA1-CB79-4543-898B-CA19CF89B5B1}">
      <dgm:prSet/>
      <dgm:spPr/>
      <dgm:t>
        <a:bodyPr/>
        <a:lstStyle/>
        <a:p>
          <a:r>
            <a:rPr lang="en-US" dirty="0"/>
            <a:t>Transportation and Parking Commission for Pilot Project Improvements</a:t>
          </a:r>
        </a:p>
        <a:p>
          <a:r>
            <a:rPr lang="en-US" dirty="0"/>
            <a:t>- Recommended Pilot Rumble Strip Project</a:t>
          </a:r>
        </a:p>
      </dgm:t>
    </dgm:pt>
    <dgm:pt modelId="{80F87159-1162-41B2-A89E-B092C7654E2E}" type="parTrans" cxnId="{FC0E9A85-A19F-4123-A095-3D5CF58E8A04}">
      <dgm:prSet/>
      <dgm:spPr/>
      <dgm:t>
        <a:bodyPr/>
        <a:lstStyle/>
        <a:p>
          <a:endParaRPr lang="en-US"/>
        </a:p>
      </dgm:t>
    </dgm:pt>
    <dgm:pt modelId="{94423A8A-DB76-4FC1-ABEB-BF9DB2AA7F96}" type="sibTrans" cxnId="{FC0E9A85-A19F-4123-A095-3D5CF58E8A04}">
      <dgm:prSet/>
      <dgm:spPr/>
      <dgm:t>
        <a:bodyPr/>
        <a:lstStyle/>
        <a:p>
          <a:endParaRPr lang="en-US"/>
        </a:p>
      </dgm:t>
    </dgm:pt>
    <dgm:pt modelId="{73FE7E70-346F-48B0-9915-C89D3D30B045}">
      <dgm:prSet/>
      <dgm:spPr/>
      <dgm:t>
        <a:bodyPr/>
        <a:lstStyle/>
        <a:p>
          <a:r>
            <a:rPr lang="en-US" dirty="0"/>
            <a:t>-Stop Sign Studies</a:t>
          </a:r>
        </a:p>
      </dgm:t>
    </dgm:pt>
    <dgm:pt modelId="{71C69A7F-8FEB-4228-9446-CE961D67B6C0}" type="parTrans" cxnId="{EA32117E-C2FC-4088-A62C-F18828064469}">
      <dgm:prSet/>
      <dgm:spPr/>
      <dgm:t>
        <a:bodyPr/>
        <a:lstStyle/>
        <a:p>
          <a:endParaRPr lang="en-US"/>
        </a:p>
      </dgm:t>
    </dgm:pt>
    <dgm:pt modelId="{5B1F8D75-F868-468E-8D8A-9652A563FB4C}" type="sibTrans" cxnId="{EA32117E-C2FC-4088-A62C-F18828064469}">
      <dgm:prSet/>
      <dgm:spPr/>
      <dgm:t>
        <a:bodyPr/>
        <a:lstStyle/>
        <a:p>
          <a:endParaRPr lang="en-US"/>
        </a:p>
      </dgm:t>
    </dgm:pt>
    <dgm:pt modelId="{DF270912-B212-4AE1-8A5F-22DC56C48EBA}">
      <dgm:prSet/>
      <dgm:spPr/>
      <dgm:t>
        <a:bodyPr/>
        <a:lstStyle/>
        <a:p>
          <a:r>
            <a:rPr lang="en-US" dirty="0"/>
            <a:t>-Traffic Circle Concept</a:t>
          </a:r>
        </a:p>
        <a:p>
          <a:r>
            <a:rPr lang="en-US" dirty="0"/>
            <a:t>-Pilot Project</a:t>
          </a:r>
        </a:p>
      </dgm:t>
    </dgm:pt>
    <dgm:pt modelId="{2013843D-C13B-4AC9-B93C-28AB547E6780}" type="parTrans" cxnId="{56BE0F1B-D679-4461-8DDE-BCB74B998EE6}">
      <dgm:prSet/>
      <dgm:spPr/>
      <dgm:t>
        <a:bodyPr/>
        <a:lstStyle/>
        <a:p>
          <a:endParaRPr lang="en-US"/>
        </a:p>
      </dgm:t>
    </dgm:pt>
    <dgm:pt modelId="{158A6B5B-8682-4ADF-B489-E96128642112}" type="sibTrans" cxnId="{56BE0F1B-D679-4461-8DDE-BCB74B998EE6}">
      <dgm:prSet/>
      <dgm:spPr/>
      <dgm:t>
        <a:bodyPr/>
        <a:lstStyle/>
        <a:p>
          <a:endParaRPr lang="en-US"/>
        </a:p>
      </dgm:t>
    </dgm:pt>
    <dgm:pt modelId="{E3DAD032-3E31-491E-91F4-31338A3953A1}" type="pres">
      <dgm:prSet presAssocID="{90CF643A-DDC8-409D-874A-56F711806570}" presName="root" presStyleCnt="0">
        <dgm:presLayoutVars>
          <dgm:chMax/>
          <dgm:chPref/>
          <dgm:animLvl val="lvl"/>
        </dgm:presLayoutVars>
      </dgm:prSet>
      <dgm:spPr/>
    </dgm:pt>
    <dgm:pt modelId="{ED592168-65DC-4D3A-A323-CFE91FD67296}" type="pres">
      <dgm:prSet presAssocID="{90CF643A-DDC8-409D-874A-56F711806570}" presName="divider" presStyleLbl="node1" presStyleIdx="0" presStyleCnt="1"/>
      <dgm:spPr/>
    </dgm:pt>
    <dgm:pt modelId="{5F0D5EB4-6D3B-4B36-8761-5B2B4A37E19A}" type="pres">
      <dgm:prSet presAssocID="{90CF643A-DDC8-409D-874A-56F711806570}" presName="nodes" presStyleCnt="0">
        <dgm:presLayoutVars>
          <dgm:chMax/>
          <dgm:chPref/>
          <dgm:animLvl val="lvl"/>
        </dgm:presLayoutVars>
      </dgm:prSet>
      <dgm:spPr/>
    </dgm:pt>
    <dgm:pt modelId="{5E33DD3B-AF90-43EB-8029-13482245E792}" type="pres">
      <dgm:prSet presAssocID="{18C51001-3717-4F81-B7D1-0CFB4B6B13B5}" presName="composite" presStyleCnt="0"/>
      <dgm:spPr/>
    </dgm:pt>
    <dgm:pt modelId="{2E844E3D-534F-4B5C-A7F1-0E27D5EEB4E3}" type="pres">
      <dgm:prSet presAssocID="{18C51001-3717-4F81-B7D1-0CFB4B6B13B5}" presName="L1TextContainer" presStyleLbl="revTx" presStyleIdx="0" presStyleCnt="3">
        <dgm:presLayoutVars>
          <dgm:chMax val="1"/>
          <dgm:chPref val="1"/>
          <dgm:bulletEnabled val="1"/>
        </dgm:presLayoutVars>
      </dgm:prSet>
      <dgm:spPr/>
    </dgm:pt>
    <dgm:pt modelId="{5ADAFD13-0139-40D5-A2C7-C2949260E3B6}" type="pres">
      <dgm:prSet presAssocID="{18C51001-3717-4F81-B7D1-0CFB4B6B13B5}" presName="L2TextContainerWrapper" presStyleCnt="0">
        <dgm:presLayoutVars>
          <dgm:chMax val="0"/>
          <dgm:chPref val="0"/>
          <dgm:bulletEnabled val="1"/>
        </dgm:presLayoutVars>
      </dgm:prSet>
      <dgm:spPr/>
    </dgm:pt>
    <dgm:pt modelId="{32BA381B-AB72-4C00-98FA-C956CF8D8EF2}" type="pres">
      <dgm:prSet presAssocID="{18C51001-3717-4F81-B7D1-0CFB4B6B13B5}" presName="L2TextContainer" presStyleLbl="bgAccFollowNode1" presStyleIdx="0" presStyleCnt="3"/>
      <dgm:spPr/>
    </dgm:pt>
    <dgm:pt modelId="{73F358AB-F3C2-4A91-93C8-BFD87E9F14CD}" type="pres">
      <dgm:prSet presAssocID="{18C51001-3717-4F81-B7D1-0CFB4B6B13B5}" presName="FlexibleEmptyPlaceHolder" presStyleCnt="0"/>
      <dgm:spPr/>
    </dgm:pt>
    <dgm:pt modelId="{C681E89F-570C-4829-A532-B0E7327461E6}" type="pres">
      <dgm:prSet presAssocID="{18C51001-3717-4F81-B7D1-0CFB4B6B13B5}" presName="ConnectLine" presStyleLbl="alignNode1" presStyleIdx="0"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15C05B0C-2578-416C-8218-C5AD3559354E}" type="pres">
      <dgm:prSet presAssocID="{18C51001-3717-4F81-B7D1-0CFB4B6B13B5}" presName="ConnectorPoint" presStyleLbl="fgAcc1" presStyleIdx="0" presStyleCnt="3"/>
      <dgm:spPr>
        <a:solidFill>
          <a:schemeClr val="lt1">
            <a:alpha val="90000"/>
            <a:hueOff val="0"/>
            <a:satOff val="0"/>
            <a:lumOff val="0"/>
            <a:alphaOff val="0"/>
          </a:schemeClr>
        </a:solidFill>
        <a:ln w="25400" cap="flat" cmpd="sng" algn="ctr">
          <a:noFill/>
          <a:prstDash val="solid"/>
        </a:ln>
        <a:effectLst/>
      </dgm:spPr>
    </dgm:pt>
    <dgm:pt modelId="{3EAC2111-BD0F-4600-90E7-CD9A8F107A44}" type="pres">
      <dgm:prSet presAssocID="{18C51001-3717-4F81-B7D1-0CFB4B6B13B5}" presName="EmptyPlaceHolder" presStyleCnt="0"/>
      <dgm:spPr/>
    </dgm:pt>
    <dgm:pt modelId="{65D60823-9A61-4C98-BCF6-9398052E49A2}" type="pres">
      <dgm:prSet presAssocID="{FEE8E0C1-3535-4084-A4EC-2ABF77B886BB}" presName="spaceBetweenRectangles" presStyleCnt="0"/>
      <dgm:spPr/>
    </dgm:pt>
    <dgm:pt modelId="{6612AC43-9BA6-45CD-835E-E43E0B3E11F1}" type="pres">
      <dgm:prSet presAssocID="{261DB8B3-8747-4AC8-B1EE-7F2D496D1619}" presName="composite" presStyleCnt="0"/>
      <dgm:spPr/>
    </dgm:pt>
    <dgm:pt modelId="{ECCFC8BF-015D-44F6-8FC3-C0444B4A58D0}" type="pres">
      <dgm:prSet presAssocID="{261DB8B3-8747-4AC8-B1EE-7F2D496D1619}" presName="L1TextContainer" presStyleLbl="revTx" presStyleIdx="1" presStyleCnt="3">
        <dgm:presLayoutVars>
          <dgm:chMax val="1"/>
          <dgm:chPref val="1"/>
          <dgm:bulletEnabled val="1"/>
        </dgm:presLayoutVars>
      </dgm:prSet>
      <dgm:spPr/>
    </dgm:pt>
    <dgm:pt modelId="{939E33D8-367A-4C24-A8AF-BF0555B09804}" type="pres">
      <dgm:prSet presAssocID="{261DB8B3-8747-4AC8-B1EE-7F2D496D1619}" presName="L2TextContainerWrapper" presStyleCnt="0">
        <dgm:presLayoutVars>
          <dgm:chMax val="0"/>
          <dgm:chPref val="0"/>
          <dgm:bulletEnabled val="1"/>
        </dgm:presLayoutVars>
      </dgm:prSet>
      <dgm:spPr/>
    </dgm:pt>
    <dgm:pt modelId="{5C676177-0E67-415F-96F0-F02932AD178F}" type="pres">
      <dgm:prSet presAssocID="{261DB8B3-8747-4AC8-B1EE-7F2D496D1619}" presName="L2TextContainer" presStyleLbl="bgAccFollowNode1" presStyleIdx="1" presStyleCnt="3" custLinFactNeighborX="-557" custLinFactNeighborY="323"/>
      <dgm:spPr/>
    </dgm:pt>
    <dgm:pt modelId="{DB15C66A-49CE-4595-A395-BB3FD77D67DA}" type="pres">
      <dgm:prSet presAssocID="{261DB8B3-8747-4AC8-B1EE-7F2D496D1619}" presName="FlexibleEmptyPlaceHolder" presStyleCnt="0"/>
      <dgm:spPr/>
    </dgm:pt>
    <dgm:pt modelId="{387E087D-EE38-48EA-97B3-17BFD6A3D2C2}" type="pres">
      <dgm:prSet presAssocID="{261DB8B3-8747-4AC8-B1EE-7F2D496D1619}" presName="ConnectLine" presStyleLbl="alignNode1" presStyleIdx="1"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0ED3487E-367B-4B95-A298-205F8F10E76B}" type="pres">
      <dgm:prSet presAssocID="{261DB8B3-8747-4AC8-B1EE-7F2D496D1619}" presName="ConnectorPoint" presStyleLbl="fgAcc1" presStyleIdx="1" presStyleCnt="3"/>
      <dgm:spPr>
        <a:solidFill>
          <a:schemeClr val="lt1">
            <a:alpha val="90000"/>
            <a:hueOff val="0"/>
            <a:satOff val="0"/>
            <a:lumOff val="0"/>
            <a:alphaOff val="0"/>
          </a:schemeClr>
        </a:solidFill>
        <a:ln w="25400" cap="flat" cmpd="sng" algn="ctr">
          <a:noFill/>
          <a:prstDash val="solid"/>
        </a:ln>
        <a:effectLst/>
      </dgm:spPr>
    </dgm:pt>
    <dgm:pt modelId="{214D1EB9-AFA1-436D-AC45-78B88D6B62D6}" type="pres">
      <dgm:prSet presAssocID="{261DB8B3-8747-4AC8-B1EE-7F2D496D1619}" presName="EmptyPlaceHolder" presStyleCnt="0"/>
      <dgm:spPr/>
    </dgm:pt>
    <dgm:pt modelId="{7B10D812-2A48-4247-9CC6-CF191AB34C7D}" type="pres">
      <dgm:prSet presAssocID="{10A3211F-D155-4BB6-8EB7-6D61019C2603}" presName="spaceBetweenRectangles" presStyleCnt="0"/>
      <dgm:spPr/>
    </dgm:pt>
    <dgm:pt modelId="{0A8B0735-B7C4-4BCB-9643-EA92D5A975B7}" type="pres">
      <dgm:prSet presAssocID="{B3FDA31F-E56A-46CB-9871-CC9E1F3A4ABA}" presName="composite" presStyleCnt="0"/>
      <dgm:spPr/>
    </dgm:pt>
    <dgm:pt modelId="{8EA1D906-630F-4E2F-8530-5FE0A2CD93B1}" type="pres">
      <dgm:prSet presAssocID="{B3FDA31F-E56A-46CB-9871-CC9E1F3A4ABA}" presName="L1TextContainer" presStyleLbl="revTx" presStyleIdx="2" presStyleCnt="3">
        <dgm:presLayoutVars>
          <dgm:chMax val="1"/>
          <dgm:chPref val="1"/>
          <dgm:bulletEnabled val="1"/>
        </dgm:presLayoutVars>
      </dgm:prSet>
      <dgm:spPr/>
    </dgm:pt>
    <dgm:pt modelId="{31DC9355-2B4F-4E08-B8FD-597E9F0F3DC7}" type="pres">
      <dgm:prSet presAssocID="{B3FDA31F-E56A-46CB-9871-CC9E1F3A4ABA}" presName="L2TextContainerWrapper" presStyleCnt="0">
        <dgm:presLayoutVars>
          <dgm:chMax val="0"/>
          <dgm:chPref val="0"/>
          <dgm:bulletEnabled val="1"/>
        </dgm:presLayoutVars>
      </dgm:prSet>
      <dgm:spPr/>
    </dgm:pt>
    <dgm:pt modelId="{FCA0432D-E18A-4B60-A006-56CA0BD0C1BE}" type="pres">
      <dgm:prSet presAssocID="{B3FDA31F-E56A-46CB-9871-CC9E1F3A4ABA}" presName="L2TextContainer" presStyleLbl="bgAccFollowNode1" presStyleIdx="2" presStyleCnt="3" custScaleY="90478"/>
      <dgm:spPr/>
    </dgm:pt>
    <dgm:pt modelId="{7AC7A317-A89B-477A-B834-C68023F971D3}" type="pres">
      <dgm:prSet presAssocID="{B3FDA31F-E56A-46CB-9871-CC9E1F3A4ABA}" presName="FlexibleEmptyPlaceHolder" presStyleCnt="0"/>
      <dgm:spPr/>
    </dgm:pt>
    <dgm:pt modelId="{66DD42B5-EA90-47E2-B05F-663F4664DFFA}" type="pres">
      <dgm:prSet presAssocID="{B3FDA31F-E56A-46CB-9871-CC9E1F3A4ABA}" presName="ConnectLine" presStyleLbl="alignNode1" presStyleIdx="2"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C9DEC90F-1025-4368-8F25-CA1F46A0724F}" type="pres">
      <dgm:prSet presAssocID="{B3FDA31F-E56A-46CB-9871-CC9E1F3A4ABA}" presName="ConnectorPoint" presStyleLbl="fgAcc1" presStyleIdx="2" presStyleCnt="3"/>
      <dgm:spPr>
        <a:solidFill>
          <a:schemeClr val="lt1">
            <a:alpha val="90000"/>
            <a:hueOff val="0"/>
            <a:satOff val="0"/>
            <a:lumOff val="0"/>
            <a:alphaOff val="0"/>
          </a:schemeClr>
        </a:solidFill>
        <a:ln w="25400" cap="flat" cmpd="sng" algn="ctr">
          <a:noFill/>
          <a:prstDash val="solid"/>
        </a:ln>
        <a:effectLst/>
      </dgm:spPr>
    </dgm:pt>
    <dgm:pt modelId="{6D4A19E9-93DE-4C09-9C70-2F32687D67A6}" type="pres">
      <dgm:prSet presAssocID="{B3FDA31F-E56A-46CB-9871-CC9E1F3A4ABA}" presName="EmptyPlaceHolder" presStyleCnt="0"/>
      <dgm:spPr/>
    </dgm:pt>
  </dgm:ptLst>
  <dgm:cxnLst>
    <dgm:cxn modelId="{F41D5F18-649A-4678-880C-68E9153A83DF}" type="presOf" srcId="{73FE7E70-346F-48B0-9915-C89D3D30B045}" destId="{5C676177-0E67-415F-96F0-F02932AD178F}" srcOrd="0" destOrd="1" presId="urn:microsoft.com/office/officeart/2017/3/layout/HorizontalPathTimeline"/>
    <dgm:cxn modelId="{56BE0F1B-D679-4461-8DDE-BCB74B998EE6}" srcId="{261DB8B3-8747-4AC8-B1EE-7F2D496D1619}" destId="{DF270912-B212-4AE1-8A5F-22DC56C48EBA}" srcOrd="2" destOrd="0" parTransId="{2013843D-C13B-4AC9-B93C-28AB547E6780}" sibTransId="{158A6B5B-8682-4ADF-B489-E96128642112}"/>
    <dgm:cxn modelId="{3427C91B-ED3E-471C-9441-04CEEC367A9E}" srcId="{90CF643A-DDC8-409D-874A-56F711806570}" destId="{18C51001-3717-4F81-B7D1-0CFB4B6B13B5}" srcOrd="0" destOrd="0" parTransId="{02CFAFB9-AB89-453B-A72B-C5394A12A302}" sibTransId="{FEE8E0C1-3535-4084-A4EC-2ABF77B886BB}"/>
    <dgm:cxn modelId="{6BB94522-CF97-41BF-86DE-98318821E72F}" type="presOf" srcId="{90CF643A-DDC8-409D-874A-56F711806570}" destId="{E3DAD032-3E31-491E-91F4-31338A3953A1}" srcOrd="0" destOrd="0" presId="urn:microsoft.com/office/officeart/2017/3/layout/HorizontalPathTimeline"/>
    <dgm:cxn modelId="{7C5D2239-069D-4BC3-9DF2-A6165D197603}" srcId="{90CF643A-DDC8-409D-874A-56F711806570}" destId="{B3FDA31F-E56A-46CB-9871-CC9E1F3A4ABA}" srcOrd="2" destOrd="0" parTransId="{49AC1B25-1F13-4E6C-B88A-E4742AF05BCB}" sibTransId="{699C3D5A-B9DB-4424-8212-EF5744B1B72C}"/>
    <dgm:cxn modelId="{36CC533D-8307-4D4F-BF3B-DAC4DB47D8F5}" srcId="{90CF643A-DDC8-409D-874A-56F711806570}" destId="{261DB8B3-8747-4AC8-B1EE-7F2D496D1619}" srcOrd="1" destOrd="0" parTransId="{A7F89C20-19BA-449D-AA2E-3C0285B90936}" sibTransId="{10A3211F-D155-4BB6-8EB7-6D61019C2603}"/>
    <dgm:cxn modelId="{D20CAC4A-A8BB-406C-B2D5-645C88283C0F}" srcId="{18C51001-3717-4F81-B7D1-0CFB4B6B13B5}" destId="{69875608-6C47-45C5-BD3E-33811E96C552}" srcOrd="0" destOrd="0" parTransId="{771D476B-AE4D-458F-A7DB-88D9DBE02156}" sibTransId="{D67DCCCC-FFFA-4C38-BEC8-B298D4406942}"/>
    <dgm:cxn modelId="{4282F56E-6637-4A96-8C79-957075122E51}" type="presOf" srcId="{69875608-6C47-45C5-BD3E-33811E96C552}" destId="{32BA381B-AB72-4C00-98FA-C956CF8D8EF2}" srcOrd="0" destOrd="0" presId="urn:microsoft.com/office/officeart/2017/3/layout/HorizontalPathTimeline"/>
    <dgm:cxn modelId="{A0D8CF54-6011-4CB2-B0AA-024461F7B94B}" type="presOf" srcId="{261DB8B3-8747-4AC8-B1EE-7F2D496D1619}" destId="{ECCFC8BF-015D-44F6-8FC3-C0444B4A58D0}" srcOrd="0" destOrd="0" presId="urn:microsoft.com/office/officeart/2017/3/layout/HorizontalPathTimeline"/>
    <dgm:cxn modelId="{EA32117E-C2FC-4088-A62C-F18828064469}" srcId="{261DB8B3-8747-4AC8-B1EE-7F2D496D1619}" destId="{73FE7E70-346F-48B0-9915-C89D3D30B045}" srcOrd="1" destOrd="0" parTransId="{71C69A7F-8FEB-4228-9446-CE961D67B6C0}" sibTransId="{5B1F8D75-F868-468E-8D8A-9652A563FB4C}"/>
    <dgm:cxn modelId="{FC0E9A85-A19F-4123-A095-3D5CF58E8A04}" srcId="{B3FDA31F-E56A-46CB-9871-CC9E1F3A4ABA}" destId="{C5F0FEA1-CB79-4543-898B-CA19CF89B5B1}" srcOrd="0" destOrd="0" parTransId="{80F87159-1162-41B2-A89E-B092C7654E2E}" sibTransId="{94423A8A-DB76-4FC1-ABEB-BF9DB2AA7F96}"/>
    <dgm:cxn modelId="{24114389-1C08-4C2C-BB9A-60BB1E1E9E7F}" type="presOf" srcId="{DF270912-B212-4AE1-8A5F-22DC56C48EBA}" destId="{5C676177-0E67-415F-96F0-F02932AD178F}" srcOrd="0" destOrd="2" presId="urn:microsoft.com/office/officeart/2017/3/layout/HorizontalPathTimeline"/>
    <dgm:cxn modelId="{A2205A93-9703-4E8C-97D3-B991E031949A}" type="presOf" srcId="{B3FDA31F-E56A-46CB-9871-CC9E1F3A4ABA}" destId="{8EA1D906-630F-4E2F-8530-5FE0A2CD93B1}" srcOrd="0" destOrd="0" presId="urn:microsoft.com/office/officeart/2017/3/layout/HorizontalPathTimeline"/>
    <dgm:cxn modelId="{B8E0ED93-2BF5-46EF-A1C3-335546494D8B}" srcId="{261DB8B3-8747-4AC8-B1EE-7F2D496D1619}" destId="{8617DFE5-40A8-4BC7-8764-2E16A88CC8F4}" srcOrd="0" destOrd="0" parTransId="{D342FFAF-F814-4EA3-A569-5F8E6E39EF0B}" sibTransId="{F72DEAC4-FB2D-49C0-A46D-F2E4B217BC28}"/>
    <dgm:cxn modelId="{A4CABFB6-57A7-4DEC-BF3E-C9A8C0ECD7E8}" type="presOf" srcId="{18C51001-3717-4F81-B7D1-0CFB4B6B13B5}" destId="{2E844E3D-534F-4B5C-A7F1-0E27D5EEB4E3}" srcOrd="0" destOrd="0" presId="urn:microsoft.com/office/officeart/2017/3/layout/HorizontalPathTimeline"/>
    <dgm:cxn modelId="{A44BD6E8-CA78-448A-A7D2-9966F7C7265C}" type="presOf" srcId="{C5F0FEA1-CB79-4543-898B-CA19CF89B5B1}" destId="{FCA0432D-E18A-4B60-A006-56CA0BD0C1BE}" srcOrd="0" destOrd="0" presId="urn:microsoft.com/office/officeart/2017/3/layout/HorizontalPathTimeline"/>
    <dgm:cxn modelId="{82B64AFA-422D-421D-9896-8CB004991AD9}" type="presOf" srcId="{8617DFE5-40A8-4BC7-8764-2E16A88CC8F4}" destId="{5C676177-0E67-415F-96F0-F02932AD178F}" srcOrd="0" destOrd="0" presId="urn:microsoft.com/office/officeart/2017/3/layout/HorizontalPathTimeline"/>
    <dgm:cxn modelId="{7B58638D-5E2D-46EB-89BD-C981683F453E}" type="presParOf" srcId="{E3DAD032-3E31-491E-91F4-31338A3953A1}" destId="{ED592168-65DC-4D3A-A323-CFE91FD67296}" srcOrd="0" destOrd="0" presId="urn:microsoft.com/office/officeart/2017/3/layout/HorizontalPathTimeline"/>
    <dgm:cxn modelId="{A05DB427-384B-49A7-A24B-14A41A247137}" type="presParOf" srcId="{E3DAD032-3E31-491E-91F4-31338A3953A1}" destId="{5F0D5EB4-6D3B-4B36-8761-5B2B4A37E19A}" srcOrd="1" destOrd="0" presId="urn:microsoft.com/office/officeart/2017/3/layout/HorizontalPathTimeline"/>
    <dgm:cxn modelId="{77776AEC-1ABE-42C8-8A15-4AB256B21699}" type="presParOf" srcId="{5F0D5EB4-6D3B-4B36-8761-5B2B4A37E19A}" destId="{5E33DD3B-AF90-43EB-8029-13482245E792}" srcOrd="0" destOrd="0" presId="urn:microsoft.com/office/officeart/2017/3/layout/HorizontalPathTimeline"/>
    <dgm:cxn modelId="{DE9F3287-D256-447F-9BCB-920235009BE5}" type="presParOf" srcId="{5E33DD3B-AF90-43EB-8029-13482245E792}" destId="{2E844E3D-534F-4B5C-A7F1-0E27D5EEB4E3}" srcOrd="0" destOrd="0" presId="urn:microsoft.com/office/officeart/2017/3/layout/HorizontalPathTimeline"/>
    <dgm:cxn modelId="{7865A772-5A3D-496E-BFC8-6F7E454B2A15}" type="presParOf" srcId="{5E33DD3B-AF90-43EB-8029-13482245E792}" destId="{5ADAFD13-0139-40D5-A2C7-C2949260E3B6}" srcOrd="1" destOrd="0" presId="urn:microsoft.com/office/officeart/2017/3/layout/HorizontalPathTimeline"/>
    <dgm:cxn modelId="{E4206969-7424-4D21-B6D3-3CE7EE0967F5}" type="presParOf" srcId="{5ADAFD13-0139-40D5-A2C7-C2949260E3B6}" destId="{32BA381B-AB72-4C00-98FA-C956CF8D8EF2}" srcOrd="0" destOrd="0" presId="urn:microsoft.com/office/officeart/2017/3/layout/HorizontalPathTimeline"/>
    <dgm:cxn modelId="{B8CE75C4-07D5-44B4-B4C2-1579BD61A25A}" type="presParOf" srcId="{5ADAFD13-0139-40D5-A2C7-C2949260E3B6}" destId="{73F358AB-F3C2-4A91-93C8-BFD87E9F14CD}" srcOrd="1" destOrd="0" presId="urn:microsoft.com/office/officeart/2017/3/layout/HorizontalPathTimeline"/>
    <dgm:cxn modelId="{496BF9DA-3C0A-4190-A265-66972BCCE529}" type="presParOf" srcId="{5E33DD3B-AF90-43EB-8029-13482245E792}" destId="{C681E89F-570C-4829-A532-B0E7327461E6}" srcOrd="2" destOrd="0" presId="urn:microsoft.com/office/officeart/2017/3/layout/HorizontalPathTimeline"/>
    <dgm:cxn modelId="{116F1768-5C1C-4B98-8DFD-3EFEF8D5A810}" type="presParOf" srcId="{5E33DD3B-AF90-43EB-8029-13482245E792}" destId="{15C05B0C-2578-416C-8218-C5AD3559354E}" srcOrd="3" destOrd="0" presId="urn:microsoft.com/office/officeart/2017/3/layout/HorizontalPathTimeline"/>
    <dgm:cxn modelId="{E4132E8F-64CA-42D9-874D-CE2E94B62670}" type="presParOf" srcId="{5E33DD3B-AF90-43EB-8029-13482245E792}" destId="{3EAC2111-BD0F-4600-90E7-CD9A8F107A44}" srcOrd="4" destOrd="0" presId="urn:microsoft.com/office/officeart/2017/3/layout/HorizontalPathTimeline"/>
    <dgm:cxn modelId="{6C1DB7D0-3389-490E-A38B-4E021898F3DD}" type="presParOf" srcId="{5F0D5EB4-6D3B-4B36-8761-5B2B4A37E19A}" destId="{65D60823-9A61-4C98-BCF6-9398052E49A2}" srcOrd="1" destOrd="0" presId="urn:microsoft.com/office/officeart/2017/3/layout/HorizontalPathTimeline"/>
    <dgm:cxn modelId="{155DBEA0-2C21-4D5C-BBB3-75A420BD20D4}" type="presParOf" srcId="{5F0D5EB4-6D3B-4B36-8761-5B2B4A37E19A}" destId="{6612AC43-9BA6-45CD-835E-E43E0B3E11F1}" srcOrd="2" destOrd="0" presId="urn:microsoft.com/office/officeart/2017/3/layout/HorizontalPathTimeline"/>
    <dgm:cxn modelId="{24A1B83A-C11D-48D7-8569-B3D50C36C127}" type="presParOf" srcId="{6612AC43-9BA6-45CD-835E-E43E0B3E11F1}" destId="{ECCFC8BF-015D-44F6-8FC3-C0444B4A58D0}" srcOrd="0" destOrd="0" presId="urn:microsoft.com/office/officeart/2017/3/layout/HorizontalPathTimeline"/>
    <dgm:cxn modelId="{3D47ADB3-2E6E-42D4-96F0-D6F3D17C5A31}" type="presParOf" srcId="{6612AC43-9BA6-45CD-835E-E43E0B3E11F1}" destId="{939E33D8-367A-4C24-A8AF-BF0555B09804}" srcOrd="1" destOrd="0" presId="urn:microsoft.com/office/officeart/2017/3/layout/HorizontalPathTimeline"/>
    <dgm:cxn modelId="{5F63832D-1FB0-469F-9E52-5366F3D8446B}" type="presParOf" srcId="{939E33D8-367A-4C24-A8AF-BF0555B09804}" destId="{5C676177-0E67-415F-96F0-F02932AD178F}" srcOrd="0" destOrd="0" presId="urn:microsoft.com/office/officeart/2017/3/layout/HorizontalPathTimeline"/>
    <dgm:cxn modelId="{E3084B92-6D57-4B5A-A55C-0D6AB5AF2C9B}" type="presParOf" srcId="{939E33D8-367A-4C24-A8AF-BF0555B09804}" destId="{DB15C66A-49CE-4595-A395-BB3FD77D67DA}" srcOrd="1" destOrd="0" presId="urn:microsoft.com/office/officeart/2017/3/layout/HorizontalPathTimeline"/>
    <dgm:cxn modelId="{A8F241AB-05A9-487F-B13D-3FE609782A8D}" type="presParOf" srcId="{6612AC43-9BA6-45CD-835E-E43E0B3E11F1}" destId="{387E087D-EE38-48EA-97B3-17BFD6A3D2C2}" srcOrd="2" destOrd="0" presId="urn:microsoft.com/office/officeart/2017/3/layout/HorizontalPathTimeline"/>
    <dgm:cxn modelId="{3A052894-9680-4661-A4C4-9FA4A1C28A01}" type="presParOf" srcId="{6612AC43-9BA6-45CD-835E-E43E0B3E11F1}" destId="{0ED3487E-367B-4B95-A298-205F8F10E76B}" srcOrd="3" destOrd="0" presId="urn:microsoft.com/office/officeart/2017/3/layout/HorizontalPathTimeline"/>
    <dgm:cxn modelId="{AC02877A-F67C-436E-97CE-03A56F2CE98B}" type="presParOf" srcId="{6612AC43-9BA6-45CD-835E-E43E0B3E11F1}" destId="{214D1EB9-AFA1-436D-AC45-78B88D6B62D6}" srcOrd="4" destOrd="0" presId="urn:microsoft.com/office/officeart/2017/3/layout/HorizontalPathTimeline"/>
    <dgm:cxn modelId="{03E334ED-FB94-4F17-98E3-7EB4B7F89B78}" type="presParOf" srcId="{5F0D5EB4-6D3B-4B36-8761-5B2B4A37E19A}" destId="{7B10D812-2A48-4247-9CC6-CF191AB34C7D}" srcOrd="3" destOrd="0" presId="urn:microsoft.com/office/officeart/2017/3/layout/HorizontalPathTimeline"/>
    <dgm:cxn modelId="{81BB2AA6-CD5F-495B-A7EB-E79F8C67AB3B}" type="presParOf" srcId="{5F0D5EB4-6D3B-4B36-8761-5B2B4A37E19A}" destId="{0A8B0735-B7C4-4BCB-9643-EA92D5A975B7}" srcOrd="4" destOrd="0" presId="urn:microsoft.com/office/officeart/2017/3/layout/HorizontalPathTimeline"/>
    <dgm:cxn modelId="{D201355A-0707-40C0-8F34-2DF84C4E3B86}" type="presParOf" srcId="{0A8B0735-B7C4-4BCB-9643-EA92D5A975B7}" destId="{8EA1D906-630F-4E2F-8530-5FE0A2CD93B1}" srcOrd="0" destOrd="0" presId="urn:microsoft.com/office/officeart/2017/3/layout/HorizontalPathTimeline"/>
    <dgm:cxn modelId="{BB7BA014-140D-480C-8A90-A0A70C41780E}" type="presParOf" srcId="{0A8B0735-B7C4-4BCB-9643-EA92D5A975B7}" destId="{31DC9355-2B4F-4E08-B8FD-597E9F0F3DC7}" srcOrd="1" destOrd="0" presId="urn:microsoft.com/office/officeart/2017/3/layout/HorizontalPathTimeline"/>
    <dgm:cxn modelId="{3DD50AC7-62D1-4E9C-8940-44794F31EAC0}" type="presParOf" srcId="{31DC9355-2B4F-4E08-B8FD-597E9F0F3DC7}" destId="{FCA0432D-E18A-4B60-A006-56CA0BD0C1BE}" srcOrd="0" destOrd="0" presId="urn:microsoft.com/office/officeart/2017/3/layout/HorizontalPathTimeline"/>
    <dgm:cxn modelId="{798F6714-D8FF-43A3-81EC-7ACDE30D7033}" type="presParOf" srcId="{31DC9355-2B4F-4E08-B8FD-597E9F0F3DC7}" destId="{7AC7A317-A89B-477A-B834-C68023F971D3}" srcOrd="1" destOrd="0" presId="urn:microsoft.com/office/officeart/2017/3/layout/HorizontalPathTimeline"/>
    <dgm:cxn modelId="{09A3E284-F8B9-4EC1-8474-A9589979566E}" type="presParOf" srcId="{0A8B0735-B7C4-4BCB-9643-EA92D5A975B7}" destId="{66DD42B5-EA90-47E2-B05F-663F4664DFFA}" srcOrd="2" destOrd="0" presId="urn:microsoft.com/office/officeart/2017/3/layout/HorizontalPathTimeline"/>
    <dgm:cxn modelId="{550B5292-8959-4C84-B1FC-751487A45438}" type="presParOf" srcId="{0A8B0735-B7C4-4BCB-9643-EA92D5A975B7}" destId="{C9DEC90F-1025-4368-8F25-CA1F46A0724F}" srcOrd="3" destOrd="0" presId="urn:microsoft.com/office/officeart/2017/3/layout/HorizontalPathTimeline"/>
    <dgm:cxn modelId="{06ECC6AC-E06A-4C80-A109-D28CAECFDCE4}" type="presParOf" srcId="{0A8B0735-B7C4-4BCB-9643-EA92D5A975B7}" destId="{6D4A19E9-93DE-4C09-9C70-2F32687D67A6}"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5E7674-4200-49A3-B0D9-E24848E1F636}" type="doc">
      <dgm:prSet loTypeId="urn:microsoft.com/office/officeart/2005/8/layout/hProcess6" loCatId="process" qsTypeId="urn:microsoft.com/office/officeart/2005/8/quickstyle/simple2" qsCatId="simple" csTypeId="urn:microsoft.com/office/officeart/2005/8/colors/accent1_2" csCatId="accent1" phldr="1"/>
      <dgm:spPr/>
      <dgm:t>
        <a:bodyPr/>
        <a:lstStyle/>
        <a:p>
          <a:endParaRPr lang="en-US"/>
        </a:p>
      </dgm:t>
    </dgm:pt>
    <dgm:pt modelId="{8D24EDDA-90B4-4860-84C2-CAEF203F3234}">
      <dgm:prSet custT="1"/>
      <dgm:spPr/>
      <dgm:t>
        <a:bodyPr/>
        <a:lstStyle/>
        <a:p>
          <a:r>
            <a:rPr lang="en-US" sz="2400" dirty="0"/>
            <a:t>Phase 1 </a:t>
          </a:r>
        </a:p>
      </dgm:t>
    </dgm:pt>
    <dgm:pt modelId="{77128FB3-16F8-4345-942D-8413C5E791EE}" type="parTrans" cxnId="{BED2EEB2-5DF9-42DA-BFFB-11D3322161FC}">
      <dgm:prSet/>
      <dgm:spPr/>
      <dgm:t>
        <a:bodyPr/>
        <a:lstStyle/>
        <a:p>
          <a:endParaRPr lang="en-US"/>
        </a:p>
      </dgm:t>
    </dgm:pt>
    <dgm:pt modelId="{02CB62AE-B574-4C9D-9B93-818136FDC487}" type="sibTrans" cxnId="{BED2EEB2-5DF9-42DA-BFFB-11D3322161FC}">
      <dgm:prSet phldrT="01"/>
      <dgm:spPr/>
      <dgm:t>
        <a:bodyPr/>
        <a:lstStyle/>
        <a:p>
          <a:endParaRPr lang="en-US" dirty="0"/>
        </a:p>
      </dgm:t>
    </dgm:pt>
    <dgm:pt modelId="{F4AA96CD-1493-4FE6-82AB-C7BC26E57A56}">
      <dgm:prSet custT="1"/>
      <dgm:spPr/>
      <dgm:t>
        <a:bodyPr/>
        <a:lstStyle/>
        <a:p>
          <a:r>
            <a:rPr lang="en-US" sz="2000" dirty="0"/>
            <a:t>Pilot Program</a:t>
          </a:r>
        </a:p>
      </dgm:t>
    </dgm:pt>
    <dgm:pt modelId="{717BFAD3-F097-4104-AB62-F8D5B25C87CC}" type="parTrans" cxnId="{FD07B6E5-CF76-4602-80AD-4112CBF087FA}">
      <dgm:prSet/>
      <dgm:spPr/>
      <dgm:t>
        <a:bodyPr/>
        <a:lstStyle/>
        <a:p>
          <a:endParaRPr lang="en-US"/>
        </a:p>
      </dgm:t>
    </dgm:pt>
    <dgm:pt modelId="{7CAF5523-0C67-46DC-A398-F3040C3572E6}" type="sibTrans" cxnId="{FD07B6E5-CF76-4602-80AD-4112CBF087FA}">
      <dgm:prSet/>
      <dgm:spPr/>
      <dgm:t>
        <a:bodyPr/>
        <a:lstStyle/>
        <a:p>
          <a:endParaRPr lang="en-US"/>
        </a:p>
      </dgm:t>
    </dgm:pt>
    <dgm:pt modelId="{FB3593AD-9460-4FD8-836F-D7C9D08C5FA4}">
      <dgm:prSet custT="1"/>
      <dgm:spPr/>
      <dgm:t>
        <a:bodyPr/>
        <a:lstStyle/>
        <a:p>
          <a:r>
            <a:rPr lang="en-US" sz="2400" dirty="0"/>
            <a:t>Phase 2 </a:t>
          </a:r>
        </a:p>
      </dgm:t>
    </dgm:pt>
    <dgm:pt modelId="{D12BA706-0A12-4D18-B16A-DE8A481B8A88}" type="parTrans" cxnId="{EE7A90F6-C8AF-41F3-93CC-59659881F89C}">
      <dgm:prSet/>
      <dgm:spPr/>
      <dgm:t>
        <a:bodyPr/>
        <a:lstStyle/>
        <a:p>
          <a:endParaRPr lang="en-US"/>
        </a:p>
      </dgm:t>
    </dgm:pt>
    <dgm:pt modelId="{7770D723-8A89-4267-BF8A-BE916138DCCC}" type="sibTrans" cxnId="{EE7A90F6-C8AF-41F3-93CC-59659881F89C}">
      <dgm:prSet phldrT="02"/>
      <dgm:spPr/>
      <dgm:t>
        <a:bodyPr/>
        <a:lstStyle/>
        <a:p>
          <a:endParaRPr lang="en-US" dirty="0"/>
        </a:p>
      </dgm:t>
    </dgm:pt>
    <dgm:pt modelId="{450F0105-CDEA-4A5D-9DEC-8CA597B50FDA}">
      <dgm:prSet custT="1"/>
      <dgm:spPr/>
      <dgm:t>
        <a:bodyPr/>
        <a:lstStyle/>
        <a:p>
          <a:r>
            <a:rPr lang="en-US" sz="2400" dirty="0"/>
            <a:t>Permanent</a:t>
          </a:r>
        </a:p>
      </dgm:t>
    </dgm:pt>
    <dgm:pt modelId="{B5554C0A-7113-426A-BB81-9513A4B61600}" type="parTrans" cxnId="{3AD9FE16-198D-4902-90B8-719012DD5F59}">
      <dgm:prSet/>
      <dgm:spPr/>
      <dgm:t>
        <a:bodyPr/>
        <a:lstStyle/>
        <a:p>
          <a:endParaRPr lang="en-US"/>
        </a:p>
      </dgm:t>
    </dgm:pt>
    <dgm:pt modelId="{24F04FC5-98D7-4476-877A-91B072BD5FFE}" type="sibTrans" cxnId="{3AD9FE16-198D-4902-90B8-719012DD5F59}">
      <dgm:prSet/>
      <dgm:spPr/>
      <dgm:t>
        <a:bodyPr/>
        <a:lstStyle/>
        <a:p>
          <a:endParaRPr lang="en-US"/>
        </a:p>
      </dgm:t>
    </dgm:pt>
    <dgm:pt modelId="{5303C517-52C5-49DA-B27C-9D5B68FCBDC7}" type="pres">
      <dgm:prSet presAssocID="{C05E7674-4200-49A3-B0D9-E24848E1F636}" presName="theList" presStyleCnt="0">
        <dgm:presLayoutVars>
          <dgm:dir/>
          <dgm:animLvl val="lvl"/>
          <dgm:resizeHandles val="exact"/>
        </dgm:presLayoutVars>
      </dgm:prSet>
      <dgm:spPr/>
    </dgm:pt>
    <dgm:pt modelId="{590828F1-2BC3-435C-81AA-3BE8EAB8DCCB}" type="pres">
      <dgm:prSet presAssocID="{8D24EDDA-90B4-4860-84C2-CAEF203F3234}" presName="compNode" presStyleCnt="0"/>
      <dgm:spPr/>
    </dgm:pt>
    <dgm:pt modelId="{1A42BADD-ABF0-41F1-B7E9-27FC6D2CE5CA}" type="pres">
      <dgm:prSet presAssocID="{8D24EDDA-90B4-4860-84C2-CAEF203F3234}" presName="noGeometry" presStyleCnt="0"/>
      <dgm:spPr/>
    </dgm:pt>
    <dgm:pt modelId="{5DC887B5-9A51-4EF9-BCB8-FAC572E995C0}" type="pres">
      <dgm:prSet presAssocID="{8D24EDDA-90B4-4860-84C2-CAEF203F3234}" presName="childTextVisible" presStyleLbl="bgAccFollowNode1" presStyleIdx="0" presStyleCnt="2" custScaleX="111862" custLinFactNeighborX="601" custLinFactNeighborY="-189">
        <dgm:presLayoutVars>
          <dgm:bulletEnabled val="1"/>
        </dgm:presLayoutVars>
      </dgm:prSet>
      <dgm:spPr/>
    </dgm:pt>
    <dgm:pt modelId="{216F85B8-73DE-4A62-80F0-5216384F1F72}" type="pres">
      <dgm:prSet presAssocID="{8D24EDDA-90B4-4860-84C2-CAEF203F3234}" presName="childTextHidden" presStyleLbl="bgAccFollowNode1" presStyleIdx="0" presStyleCnt="2"/>
      <dgm:spPr/>
    </dgm:pt>
    <dgm:pt modelId="{0A7CA3CA-34E5-429E-A8F7-4A819464B73F}" type="pres">
      <dgm:prSet presAssocID="{8D24EDDA-90B4-4860-84C2-CAEF203F3234}" presName="parentText" presStyleLbl="node1" presStyleIdx="0" presStyleCnt="2">
        <dgm:presLayoutVars>
          <dgm:chMax val="1"/>
          <dgm:bulletEnabled val="1"/>
        </dgm:presLayoutVars>
      </dgm:prSet>
      <dgm:spPr/>
    </dgm:pt>
    <dgm:pt modelId="{69390031-318A-4043-B939-C9C71E45C495}" type="pres">
      <dgm:prSet presAssocID="{8D24EDDA-90B4-4860-84C2-CAEF203F3234}" presName="aSpace" presStyleCnt="0"/>
      <dgm:spPr/>
    </dgm:pt>
    <dgm:pt modelId="{B6ACD8B1-A5C9-4764-9533-364FFC15D736}" type="pres">
      <dgm:prSet presAssocID="{FB3593AD-9460-4FD8-836F-D7C9D08C5FA4}" presName="compNode" presStyleCnt="0"/>
      <dgm:spPr/>
    </dgm:pt>
    <dgm:pt modelId="{2C63D6D1-DFF5-4BFA-A592-F02584EEFD85}" type="pres">
      <dgm:prSet presAssocID="{FB3593AD-9460-4FD8-836F-D7C9D08C5FA4}" presName="noGeometry" presStyleCnt="0"/>
      <dgm:spPr/>
    </dgm:pt>
    <dgm:pt modelId="{BF902F81-E651-4AF5-8E45-579D4D9CEC66}" type="pres">
      <dgm:prSet presAssocID="{FB3593AD-9460-4FD8-836F-D7C9D08C5FA4}" presName="childTextVisible" presStyleLbl="bgAccFollowNode1" presStyleIdx="1" presStyleCnt="2">
        <dgm:presLayoutVars>
          <dgm:bulletEnabled val="1"/>
        </dgm:presLayoutVars>
      </dgm:prSet>
      <dgm:spPr/>
    </dgm:pt>
    <dgm:pt modelId="{4F2C483A-370D-4BB9-AD47-1DF8249B0E2D}" type="pres">
      <dgm:prSet presAssocID="{FB3593AD-9460-4FD8-836F-D7C9D08C5FA4}" presName="childTextHidden" presStyleLbl="bgAccFollowNode1" presStyleIdx="1" presStyleCnt="2"/>
      <dgm:spPr/>
    </dgm:pt>
    <dgm:pt modelId="{1A68C1FD-42C3-44DA-A47E-AE768BD95EB2}" type="pres">
      <dgm:prSet presAssocID="{FB3593AD-9460-4FD8-836F-D7C9D08C5FA4}" presName="parentText" presStyleLbl="node1" presStyleIdx="1" presStyleCnt="2">
        <dgm:presLayoutVars>
          <dgm:chMax val="1"/>
          <dgm:bulletEnabled val="1"/>
        </dgm:presLayoutVars>
      </dgm:prSet>
      <dgm:spPr/>
    </dgm:pt>
  </dgm:ptLst>
  <dgm:cxnLst>
    <dgm:cxn modelId="{CFC58F11-F553-42BA-9E62-30CFE4F49F33}" type="presOf" srcId="{450F0105-CDEA-4A5D-9DEC-8CA597B50FDA}" destId="{BF902F81-E651-4AF5-8E45-579D4D9CEC66}" srcOrd="0" destOrd="0" presId="urn:microsoft.com/office/officeart/2005/8/layout/hProcess6"/>
    <dgm:cxn modelId="{3AD9FE16-198D-4902-90B8-719012DD5F59}" srcId="{FB3593AD-9460-4FD8-836F-D7C9D08C5FA4}" destId="{450F0105-CDEA-4A5D-9DEC-8CA597B50FDA}" srcOrd="0" destOrd="0" parTransId="{B5554C0A-7113-426A-BB81-9513A4B61600}" sibTransId="{24F04FC5-98D7-4476-877A-91B072BD5FFE}"/>
    <dgm:cxn modelId="{0400F45B-F7DE-4592-9D3E-DF9A263F43E5}" type="presOf" srcId="{FB3593AD-9460-4FD8-836F-D7C9D08C5FA4}" destId="{1A68C1FD-42C3-44DA-A47E-AE768BD95EB2}" srcOrd="0" destOrd="0" presId="urn:microsoft.com/office/officeart/2005/8/layout/hProcess6"/>
    <dgm:cxn modelId="{3C034C75-8631-496C-BD1B-657CDB08E015}" type="presOf" srcId="{450F0105-CDEA-4A5D-9DEC-8CA597B50FDA}" destId="{4F2C483A-370D-4BB9-AD47-1DF8249B0E2D}" srcOrd="1" destOrd="0" presId="urn:microsoft.com/office/officeart/2005/8/layout/hProcess6"/>
    <dgm:cxn modelId="{963776AD-0596-4E46-A728-3581118B7102}" type="presOf" srcId="{8D24EDDA-90B4-4860-84C2-CAEF203F3234}" destId="{0A7CA3CA-34E5-429E-A8F7-4A819464B73F}" srcOrd="0" destOrd="0" presId="urn:microsoft.com/office/officeart/2005/8/layout/hProcess6"/>
    <dgm:cxn modelId="{BED2EEB2-5DF9-42DA-BFFB-11D3322161FC}" srcId="{C05E7674-4200-49A3-B0D9-E24848E1F636}" destId="{8D24EDDA-90B4-4860-84C2-CAEF203F3234}" srcOrd="0" destOrd="0" parTransId="{77128FB3-16F8-4345-942D-8413C5E791EE}" sibTransId="{02CB62AE-B574-4C9D-9B93-818136FDC487}"/>
    <dgm:cxn modelId="{34A0C9C2-2FE5-48CF-B0FA-37A61018A995}" type="presOf" srcId="{F4AA96CD-1493-4FE6-82AB-C7BC26E57A56}" destId="{5DC887B5-9A51-4EF9-BCB8-FAC572E995C0}" srcOrd="0" destOrd="0" presId="urn:microsoft.com/office/officeart/2005/8/layout/hProcess6"/>
    <dgm:cxn modelId="{C3FE7CC5-EA10-4A76-9572-1A3F26A46C28}" type="presOf" srcId="{F4AA96CD-1493-4FE6-82AB-C7BC26E57A56}" destId="{216F85B8-73DE-4A62-80F0-5216384F1F72}" srcOrd="1" destOrd="0" presId="urn:microsoft.com/office/officeart/2005/8/layout/hProcess6"/>
    <dgm:cxn modelId="{FD07B6E5-CF76-4602-80AD-4112CBF087FA}" srcId="{8D24EDDA-90B4-4860-84C2-CAEF203F3234}" destId="{F4AA96CD-1493-4FE6-82AB-C7BC26E57A56}" srcOrd="0" destOrd="0" parTransId="{717BFAD3-F097-4104-AB62-F8D5B25C87CC}" sibTransId="{7CAF5523-0C67-46DC-A398-F3040C3572E6}"/>
    <dgm:cxn modelId="{EE7A90F6-C8AF-41F3-93CC-59659881F89C}" srcId="{C05E7674-4200-49A3-B0D9-E24848E1F636}" destId="{FB3593AD-9460-4FD8-836F-D7C9D08C5FA4}" srcOrd="1" destOrd="0" parTransId="{D12BA706-0A12-4D18-B16A-DE8A481B8A88}" sibTransId="{7770D723-8A89-4267-BF8A-BE916138DCCC}"/>
    <dgm:cxn modelId="{E97E95FF-325C-4AB2-8D8C-2C68A085CDEC}" type="presOf" srcId="{C05E7674-4200-49A3-B0D9-E24848E1F636}" destId="{5303C517-52C5-49DA-B27C-9D5B68FCBDC7}" srcOrd="0" destOrd="0" presId="urn:microsoft.com/office/officeart/2005/8/layout/hProcess6"/>
    <dgm:cxn modelId="{749BCDE6-107F-492C-8AD0-E8FE9E889D43}" type="presParOf" srcId="{5303C517-52C5-49DA-B27C-9D5B68FCBDC7}" destId="{590828F1-2BC3-435C-81AA-3BE8EAB8DCCB}" srcOrd="0" destOrd="0" presId="urn:microsoft.com/office/officeart/2005/8/layout/hProcess6"/>
    <dgm:cxn modelId="{8EE0861C-C5BD-4D71-8E5A-0858416E0170}" type="presParOf" srcId="{590828F1-2BC3-435C-81AA-3BE8EAB8DCCB}" destId="{1A42BADD-ABF0-41F1-B7E9-27FC6D2CE5CA}" srcOrd="0" destOrd="0" presId="urn:microsoft.com/office/officeart/2005/8/layout/hProcess6"/>
    <dgm:cxn modelId="{F5ED420B-0CB4-477C-B798-E40B7CD10C79}" type="presParOf" srcId="{590828F1-2BC3-435C-81AA-3BE8EAB8DCCB}" destId="{5DC887B5-9A51-4EF9-BCB8-FAC572E995C0}" srcOrd="1" destOrd="0" presId="urn:microsoft.com/office/officeart/2005/8/layout/hProcess6"/>
    <dgm:cxn modelId="{EDA31668-D1B3-403E-8502-F94EE1202C40}" type="presParOf" srcId="{590828F1-2BC3-435C-81AA-3BE8EAB8DCCB}" destId="{216F85B8-73DE-4A62-80F0-5216384F1F72}" srcOrd="2" destOrd="0" presId="urn:microsoft.com/office/officeart/2005/8/layout/hProcess6"/>
    <dgm:cxn modelId="{32D8D69E-C4D2-4A1F-8927-D4E62F6FF2BF}" type="presParOf" srcId="{590828F1-2BC3-435C-81AA-3BE8EAB8DCCB}" destId="{0A7CA3CA-34E5-429E-A8F7-4A819464B73F}" srcOrd="3" destOrd="0" presId="urn:microsoft.com/office/officeart/2005/8/layout/hProcess6"/>
    <dgm:cxn modelId="{C3FC0713-3B7C-4367-889F-63980A50E60B}" type="presParOf" srcId="{5303C517-52C5-49DA-B27C-9D5B68FCBDC7}" destId="{69390031-318A-4043-B939-C9C71E45C495}" srcOrd="1" destOrd="0" presId="urn:microsoft.com/office/officeart/2005/8/layout/hProcess6"/>
    <dgm:cxn modelId="{C6DE2098-BED5-4B67-B12C-DA13A26D8BA5}" type="presParOf" srcId="{5303C517-52C5-49DA-B27C-9D5B68FCBDC7}" destId="{B6ACD8B1-A5C9-4764-9533-364FFC15D736}" srcOrd="2" destOrd="0" presId="urn:microsoft.com/office/officeart/2005/8/layout/hProcess6"/>
    <dgm:cxn modelId="{20F85B16-D70E-4D03-86AB-55F69199F199}" type="presParOf" srcId="{B6ACD8B1-A5C9-4764-9533-364FFC15D736}" destId="{2C63D6D1-DFF5-4BFA-A592-F02584EEFD85}" srcOrd="0" destOrd="0" presId="urn:microsoft.com/office/officeart/2005/8/layout/hProcess6"/>
    <dgm:cxn modelId="{BCFDD64A-8F21-4B7C-B32E-BAB673243750}" type="presParOf" srcId="{B6ACD8B1-A5C9-4764-9533-364FFC15D736}" destId="{BF902F81-E651-4AF5-8E45-579D4D9CEC66}" srcOrd="1" destOrd="0" presId="urn:microsoft.com/office/officeart/2005/8/layout/hProcess6"/>
    <dgm:cxn modelId="{F4826908-8B42-4B4D-96E9-D45C3801D9C9}" type="presParOf" srcId="{B6ACD8B1-A5C9-4764-9533-364FFC15D736}" destId="{4F2C483A-370D-4BB9-AD47-1DF8249B0E2D}" srcOrd="2" destOrd="0" presId="urn:microsoft.com/office/officeart/2005/8/layout/hProcess6"/>
    <dgm:cxn modelId="{43044DA9-F4EE-48F6-AA8E-4BD722CD1196}" type="presParOf" srcId="{B6ACD8B1-A5C9-4764-9533-364FFC15D736}" destId="{1A68C1FD-42C3-44DA-A47E-AE768BD95EB2}" srcOrd="3" destOrd="0" presId="urn:microsoft.com/office/officeart/2005/8/layout/hProcess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44E3D-534F-4B5C-A7F1-0E27D5EEB4E3}">
      <dsp:nvSpPr>
        <dsp:cNvPr id="0" name=""/>
        <dsp:cNvSpPr/>
      </dsp:nvSpPr>
      <dsp:spPr>
        <a:xfrm>
          <a:off x="302002" y="2496083"/>
          <a:ext cx="2416016" cy="52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3 February 2021</a:t>
          </a:r>
        </a:p>
      </dsp:txBody>
      <dsp:txXfrm>
        <a:off x="302002" y="2496083"/>
        <a:ext cx="2416016" cy="525246"/>
      </dsp:txXfrm>
    </dsp:sp>
    <dsp:sp modelId="{ED592168-65DC-4D3A-A323-CFE91FD67296}">
      <dsp:nvSpPr>
        <dsp:cNvPr id="0" name=""/>
        <dsp:cNvSpPr/>
      </dsp:nvSpPr>
      <dsp:spPr>
        <a:xfrm>
          <a:off x="0" y="2231136"/>
          <a:ext cx="6040041" cy="1859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BA381B-AB72-4C00-98FA-C956CF8D8EF2}">
      <dsp:nvSpPr>
        <dsp:cNvPr id="0" name=""/>
        <dsp:cNvSpPr/>
      </dsp:nvSpPr>
      <dsp:spPr>
        <a:xfrm>
          <a:off x="181201" y="427779"/>
          <a:ext cx="2657618" cy="10131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A Virtual Community Meeting </a:t>
          </a:r>
        </a:p>
        <a:p>
          <a:pPr marL="0" lvl="0" indent="0" algn="l" defTabSz="488950">
            <a:lnSpc>
              <a:spcPct val="90000"/>
            </a:lnSpc>
            <a:spcBef>
              <a:spcPct val="0"/>
            </a:spcBef>
            <a:spcAft>
              <a:spcPct val="35000"/>
            </a:spcAft>
            <a:buNone/>
          </a:pPr>
          <a:r>
            <a:rPr lang="en-US" sz="1100" kern="1200" dirty="0"/>
            <a:t>-Traffic Calming Study</a:t>
          </a:r>
        </a:p>
        <a:p>
          <a:pPr marL="0" lvl="0" indent="0" algn="l" defTabSz="488950">
            <a:lnSpc>
              <a:spcPct val="90000"/>
            </a:lnSpc>
            <a:spcBef>
              <a:spcPct val="0"/>
            </a:spcBef>
            <a:spcAft>
              <a:spcPct val="35000"/>
            </a:spcAft>
            <a:buNone/>
          </a:pPr>
          <a:r>
            <a:rPr lang="en-US" sz="1100" kern="1200" dirty="0"/>
            <a:t>-Stop Sign Studies</a:t>
          </a:r>
        </a:p>
        <a:p>
          <a:pPr marL="0" lvl="0" indent="0" algn="l" defTabSz="488950">
            <a:lnSpc>
              <a:spcPct val="90000"/>
            </a:lnSpc>
            <a:spcBef>
              <a:spcPct val="0"/>
            </a:spcBef>
            <a:spcAft>
              <a:spcPct val="35000"/>
            </a:spcAft>
            <a:buNone/>
          </a:pPr>
          <a:r>
            <a:rPr lang="en-US" sz="1100" kern="1200" dirty="0"/>
            <a:t>-Traffic Circle Concept</a:t>
          </a:r>
        </a:p>
      </dsp:txBody>
      <dsp:txXfrm>
        <a:off x="181201" y="427779"/>
        <a:ext cx="2657618" cy="1013162"/>
      </dsp:txXfrm>
    </dsp:sp>
    <dsp:sp modelId="{C681E89F-570C-4829-A532-B0E7327461E6}">
      <dsp:nvSpPr>
        <dsp:cNvPr id="0" name=""/>
        <dsp:cNvSpPr/>
      </dsp:nvSpPr>
      <dsp:spPr>
        <a:xfrm>
          <a:off x="1510010" y="1440941"/>
          <a:ext cx="0" cy="79019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ECCFC8BF-015D-44F6-8FC3-C0444B4A58D0}">
      <dsp:nvSpPr>
        <dsp:cNvPr id="0" name=""/>
        <dsp:cNvSpPr/>
      </dsp:nvSpPr>
      <dsp:spPr>
        <a:xfrm>
          <a:off x="1812012" y="1626870"/>
          <a:ext cx="2416016" cy="52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dirty="0"/>
            <a:t>March 2021 – May 2022</a:t>
          </a:r>
        </a:p>
      </dsp:txBody>
      <dsp:txXfrm>
        <a:off x="1812012" y="1626870"/>
        <a:ext cx="2416016" cy="525246"/>
      </dsp:txXfrm>
    </dsp:sp>
    <dsp:sp modelId="{5C676177-0E67-415F-96F0-F02932AD178F}">
      <dsp:nvSpPr>
        <dsp:cNvPr id="0" name=""/>
        <dsp:cNvSpPr/>
      </dsp:nvSpPr>
      <dsp:spPr>
        <a:xfrm>
          <a:off x="1676408" y="3211708"/>
          <a:ext cx="2657618" cy="13779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Several Meetings with Adams Hill Neighborhood Association</a:t>
          </a:r>
        </a:p>
        <a:p>
          <a:pPr marL="0" lvl="0" indent="0" algn="l" defTabSz="488950">
            <a:lnSpc>
              <a:spcPct val="90000"/>
            </a:lnSpc>
            <a:spcBef>
              <a:spcPct val="0"/>
            </a:spcBef>
            <a:spcAft>
              <a:spcPct val="35000"/>
            </a:spcAft>
            <a:buNone/>
          </a:pPr>
          <a:r>
            <a:rPr lang="en-US" sz="1100" kern="1200" dirty="0"/>
            <a:t>-Traffic Calming Study</a:t>
          </a:r>
        </a:p>
        <a:p>
          <a:pPr marL="0" lvl="0" indent="0" algn="l" defTabSz="488950">
            <a:lnSpc>
              <a:spcPct val="90000"/>
            </a:lnSpc>
            <a:spcBef>
              <a:spcPct val="0"/>
            </a:spcBef>
            <a:spcAft>
              <a:spcPct val="35000"/>
            </a:spcAft>
            <a:buNone/>
          </a:pPr>
          <a:r>
            <a:rPr lang="en-US" sz="1100" kern="1200" dirty="0"/>
            <a:t>-Stop Sign Studies</a:t>
          </a:r>
        </a:p>
        <a:p>
          <a:pPr marL="0" lvl="0" indent="0" algn="l" defTabSz="488950">
            <a:lnSpc>
              <a:spcPct val="90000"/>
            </a:lnSpc>
            <a:spcBef>
              <a:spcPct val="0"/>
            </a:spcBef>
            <a:spcAft>
              <a:spcPct val="35000"/>
            </a:spcAft>
            <a:buNone/>
          </a:pPr>
          <a:r>
            <a:rPr lang="en-US" sz="1100" kern="1200" dirty="0"/>
            <a:t>-Traffic Circle Concept</a:t>
          </a:r>
        </a:p>
        <a:p>
          <a:pPr marL="0" lvl="0" indent="0" algn="l" defTabSz="488950">
            <a:lnSpc>
              <a:spcPct val="90000"/>
            </a:lnSpc>
            <a:spcBef>
              <a:spcPct val="0"/>
            </a:spcBef>
            <a:spcAft>
              <a:spcPct val="35000"/>
            </a:spcAft>
            <a:buNone/>
          </a:pPr>
          <a:r>
            <a:rPr lang="en-US" sz="1100" kern="1200" dirty="0"/>
            <a:t>-Pilot Project</a:t>
          </a:r>
        </a:p>
      </dsp:txBody>
      <dsp:txXfrm>
        <a:off x="1676408" y="3211708"/>
        <a:ext cx="2657618" cy="1377900"/>
      </dsp:txXfrm>
    </dsp:sp>
    <dsp:sp modelId="{387E087D-EE38-48EA-97B3-17BFD6A3D2C2}">
      <dsp:nvSpPr>
        <dsp:cNvPr id="0" name=""/>
        <dsp:cNvSpPr/>
      </dsp:nvSpPr>
      <dsp:spPr>
        <a:xfrm>
          <a:off x="3020020" y="2417064"/>
          <a:ext cx="0" cy="79019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15C05B0C-2578-416C-8218-C5AD3559354E}">
      <dsp:nvSpPr>
        <dsp:cNvPr id="0" name=""/>
        <dsp:cNvSpPr/>
      </dsp:nvSpPr>
      <dsp:spPr>
        <a:xfrm>
          <a:off x="1451907" y="2265997"/>
          <a:ext cx="116205" cy="11620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0ED3487E-367B-4B95-A298-205F8F10E76B}">
      <dsp:nvSpPr>
        <dsp:cNvPr id="0" name=""/>
        <dsp:cNvSpPr/>
      </dsp:nvSpPr>
      <dsp:spPr>
        <a:xfrm>
          <a:off x="2961918" y="2265997"/>
          <a:ext cx="116205" cy="11620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8EA1D906-630F-4E2F-8530-5FE0A2CD93B1}">
      <dsp:nvSpPr>
        <dsp:cNvPr id="0" name=""/>
        <dsp:cNvSpPr/>
      </dsp:nvSpPr>
      <dsp:spPr>
        <a:xfrm>
          <a:off x="3322022" y="2488009"/>
          <a:ext cx="2416016" cy="52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27 June 2022</a:t>
          </a:r>
        </a:p>
      </dsp:txBody>
      <dsp:txXfrm>
        <a:off x="3322022" y="2488009"/>
        <a:ext cx="2416016" cy="525246"/>
      </dsp:txXfrm>
    </dsp:sp>
    <dsp:sp modelId="{FCA0432D-E18A-4B60-A006-56CA0BD0C1BE}">
      <dsp:nvSpPr>
        <dsp:cNvPr id="0" name=""/>
        <dsp:cNvSpPr/>
      </dsp:nvSpPr>
      <dsp:spPr>
        <a:xfrm>
          <a:off x="3201221" y="802962"/>
          <a:ext cx="2657618" cy="61375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Transportation and Parking Commission for Pilot Project Improvements</a:t>
          </a:r>
        </a:p>
        <a:p>
          <a:pPr marL="0" lvl="0" indent="0" algn="l" defTabSz="488950">
            <a:lnSpc>
              <a:spcPct val="90000"/>
            </a:lnSpc>
            <a:spcBef>
              <a:spcPct val="0"/>
            </a:spcBef>
            <a:spcAft>
              <a:spcPct val="35000"/>
            </a:spcAft>
            <a:buNone/>
          </a:pPr>
          <a:r>
            <a:rPr lang="en-US" sz="1100" kern="1200" dirty="0"/>
            <a:t>- Recommended Pilot Rumble Strip Project</a:t>
          </a:r>
        </a:p>
      </dsp:txBody>
      <dsp:txXfrm>
        <a:off x="3201221" y="802962"/>
        <a:ext cx="2657618" cy="613757"/>
      </dsp:txXfrm>
    </dsp:sp>
    <dsp:sp modelId="{66DD42B5-EA90-47E2-B05F-663F4664DFFA}">
      <dsp:nvSpPr>
        <dsp:cNvPr id="0" name=""/>
        <dsp:cNvSpPr/>
      </dsp:nvSpPr>
      <dsp:spPr>
        <a:xfrm>
          <a:off x="4530030" y="1432867"/>
          <a:ext cx="0" cy="79019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C9DEC90F-1025-4368-8F25-CA1F46A0724F}">
      <dsp:nvSpPr>
        <dsp:cNvPr id="0" name=""/>
        <dsp:cNvSpPr/>
      </dsp:nvSpPr>
      <dsp:spPr>
        <a:xfrm>
          <a:off x="4471928" y="2257923"/>
          <a:ext cx="116205" cy="11620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887B5-9A51-4EF9-BCB8-FAC572E995C0}">
      <dsp:nvSpPr>
        <dsp:cNvPr id="0" name=""/>
        <dsp:cNvSpPr/>
      </dsp:nvSpPr>
      <dsp:spPr>
        <a:xfrm>
          <a:off x="873677" y="0"/>
          <a:ext cx="3400253" cy="2657068"/>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Pilot Program</a:t>
          </a:r>
        </a:p>
      </dsp:txBody>
      <dsp:txXfrm>
        <a:off x="1723741" y="398560"/>
        <a:ext cx="1657623" cy="1859948"/>
      </dsp:txXfrm>
    </dsp:sp>
    <dsp:sp modelId="{0A7CA3CA-34E5-429E-A8F7-4A819464B73F}">
      <dsp:nvSpPr>
        <dsp:cNvPr id="0" name=""/>
        <dsp:cNvSpPr/>
      </dsp:nvSpPr>
      <dsp:spPr>
        <a:xfrm>
          <a:off x="275771" y="568612"/>
          <a:ext cx="1519842" cy="151984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Phase 1 </a:t>
          </a:r>
        </a:p>
      </dsp:txBody>
      <dsp:txXfrm>
        <a:off x="498347" y="791188"/>
        <a:ext cx="1074690" cy="1074690"/>
      </dsp:txXfrm>
    </dsp:sp>
    <dsp:sp modelId="{BF902F81-E651-4AF5-8E45-579D4D9CEC66}">
      <dsp:nvSpPr>
        <dsp:cNvPr id="0" name=""/>
        <dsp:cNvSpPr/>
      </dsp:nvSpPr>
      <dsp:spPr>
        <a:xfrm>
          <a:off x="5218942" y="0"/>
          <a:ext cx="3039685" cy="2657068"/>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Permanent</a:t>
          </a:r>
        </a:p>
      </dsp:txBody>
      <dsp:txXfrm>
        <a:off x="5978864" y="398560"/>
        <a:ext cx="1481847" cy="1859948"/>
      </dsp:txXfrm>
    </dsp:sp>
    <dsp:sp modelId="{1A68C1FD-42C3-44DA-A47E-AE768BD95EB2}">
      <dsp:nvSpPr>
        <dsp:cNvPr id="0" name=""/>
        <dsp:cNvSpPr/>
      </dsp:nvSpPr>
      <dsp:spPr>
        <a:xfrm>
          <a:off x="4459021" y="568612"/>
          <a:ext cx="1519842" cy="151984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Phase 2 </a:t>
          </a:r>
        </a:p>
      </dsp:txBody>
      <dsp:txXfrm>
        <a:off x="4681597" y="791188"/>
        <a:ext cx="1074690" cy="1074690"/>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B74718-0EF1-B8A3-E7A2-A74E862AA3B3}"/>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9DEC4A-F12B-A727-6208-8155A6D85CA9}"/>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DE5F2C34-49FA-4622-85A2-8B417939259E}" type="datetimeFigureOut">
              <a:rPr lang="en-US" smtClean="0"/>
              <a:t>4/6/2023</a:t>
            </a:fld>
            <a:endParaRPr lang="en-US"/>
          </a:p>
        </p:txBody>
      </p:sp>
      <p:sp>
        <p:nvSpPr>
          <p:cNvPr id="4" name="Footer Placeholder 3">
            <a:extLst>
              <a:ext uri="{FF2B5EF4-FFF2-40B4-BE49-F238E27FC236}">
                <a16:creationId xmlns:a16="http://schemas.microsoft.com/office/drawing/2014/main" id="{6D9BE95F-A02C-DF81-95F1-7AD096F64D7D}"/>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958A11-26C4-B768-9455-136B4098C60E}"/>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9EF6C321-9492-4BD5-A9FC-E362E80D6A0E}" type="slidenum">
              <a:rPr lang="en-US" smtClean="0"/>
              <a:t>‹#›</a:t>
            </a:fld>
            <a:endParaRPr lang="en-US"/>
          </a:p>
        </p:txBody>
      </p:sp>
    </p:spTree>
    <p:extLst>
      <p:ext uri="{BB962C8B-B14F-4D97-AF65-F5344CB8AC3E}">
        <p14:creationId xmlns:p14="http://schemas.microsoft.com/office/powerpoint/2010/main" val="16710602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81370"/>
          </a:xfrm>
          <a:prstGeom prst="rect">
            <a:avLst/>
          </a:prstGeom>
        </p:spPr>
        <p:txBody>
          <a:bodyPr vert="horz" lIns="94704" tIns="47352" rIns="94704" bIns="47352" rtlCol="0"/>
          <a:lstStyle>
            <a:lvl1pPr algn="l">
              <a:defRPr sz="1200"/>
            </a:lvl1pPr>
          </a:lstStyle>
          <a:p>
            <a:endParaRPr lang="en-US"/>
          </a:p>
        </p:txBody>
      </p:sp>
      <p:sp>
        <p:nvSpPr>
          <p:cNvPr id="3" name="Date Placeholder 2"/>
          <p:cNvSpPr>
            <a:spLocks noGrp="1"/>
          </p:cNvSpPr>
          <p:nvPr>
            <p:ph type="dt" idx="1"/>
          </p:nvPr>
        </p:nvSpPr>
        <p:spPr>
          <a:xfrm>
            <a:off x="4143737" y="0"/>
            <a:ext cx="3169810" cy="481370"/>
          </a:xfrm>
          <a:prstGeom prst="rect">
            <a:avLst/>
          </a:prstGeom>
        </p:spPr>
        <p:txBody>
          <a:bodyPr vert="horz" lIns="94704" tIns="47352" rIns="94704" bIns="47352" rtlCol="0"/>
          <a:lstStyle>
            <a:lvl1pPr algn="r">
              <a:defRPr sz="1200"/>
            </a:lvl1pPr>
          </a:lstStyle>
          <a:p>
            <a:fld id="{5E8BDF20-1CB9-4134-9D71-39A55D464F88}" type="datetimeFigureOut">
              <a:rPr lang="en-US" smtClean="0"/>
              <a:t>4/6/2023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704" tIns="47352" rIns="94704" bIns="47352" rtlCol="0" anchor="ctr"/>
          <a:lstStyle/>
          <a:p>
            <a:endParaRPr lang="en-US"/>
          </a:p>
        </p:txBody>
      </p:sp>
      <p:sp>
        <p:nvSpPr>
          <p:cNvPr id="5" name="Notes Placeholder 4"/>
          <p:cNvSpPr>
            <a:spLocks noGrp="1"/>
          </p:cNvSpPr>
          <p:nvPr>
            <p:ph type="body" sz="quarter" idx="3"/>
          </p:nvPr>
        </p:nvSpPr>
        <p:spPr>
          <a:xfrm>
            <a:off x="730859" y="4620496"/>
            <a:ext cx="5853483" cy="3780555"/>
          </a:xfrm>
          <a:prstGeom prst="rect">
            <a:avLst/>
          </a:prstGeom>
        </p:spPr>
        <p:txBody>
          <a:bodyPr vert="horz" lIns="94704" tIns="47352" rIns="94704" bIns="473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831"/>
            <a:ext cx="3169810" cy="481370"/>
          </a:xfrm>
          <a:prstGeom prst="rect">
            <a:avLst/>
          </a:prstGeom>
        </p:spPr>
        <p:txBody>
          <a:bodyPr vert="horz" lIns="94704" tIns="47352" rIns="94704" bIns="47352" rtlCol="0" anchor="b"/>
          <a:lstStyle>
            <a:lvl1pPr algn="l">
              <a:defRPr sz="1200"/>
            </a:lvl1pPr>
          </a:lstStyle>
          <a:p>
            <a:endParaRPr lang="en-US"/>
          </a:p>
        </p:txBody>
      </p:sp>
      <p:sp>
        <p:nvSpPr>
          <p:cNvPr id="7" name="Slide Number Placeholder 6"/>
          <p:cNvSpPr>
            <a:spLocks noGrp="1"/>
          </p:cNvSpPr>
          <p:nvPr>
            <p:ph type="sldNum" sz="quarter" idx="5"/>
          </p:nvPr>
        </p:nvSpPr>
        <p:spPr>
          <a:xfrm>
            <a:off x="4143737" y="9119831"/>
            <a:ext cx="3169810" cy="481370"/>
          </a:xfrm>
          <a:prstGeom prst="rect">
            <a:avLst/>
          </a:prstGeom>
        </p:spPr>
        <p:txBody>
          <a:bodyPr vert="horz" lIns="94704" tIns="47352" rIns="94704" bIns="47352" rtlCol="0" anchor="b"/>
          <a:lstStyle>
            <a:lvl1pPr algn="r">
              <a:defRPr sz="1200"/>
            </a:lvl1pPr>
          </a:lstStyle>
          <a:p>
            <a:fld id="{F6FC8FE1-802A-4BAA-91C6-B3EC6591D5E0}" type="slidenum">
              <a:rPr lang="en-US" smtClean="0"/>
              <a:t>‹#›</a:t>
            </a:fld>
            <a:endParaRPr lang="en-US"/>
          </a:p>
        </p:txBody>
      </p:sp>
    </p:spTree>
    <p:extLst>
      <p:ext uri="{BB962C8B-B14F-4D97-AF65-F5344CB8AC3E}">
        <p14:creationId xmlns:p14="http://schemas.microsoft.com/office/powerpoint/2010/main" val="22480559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1</a:t>
            </a:fld>
            <a:endParaRPr lang="en-US"/>
          </a:p>
        </p:txBody>
      </p:sp>
      <p:sp>
        <p:nvSpPr>
          <p:cNvPr id="5" name="Footer Placeholder 4">
            <a:extLst>
              <a:ext uri="{FF2B5EF4-FFF2-40B4-BE49-F238E27FC236}">
                <a16:creationId xmlns:a16="http://schemas.microsoft.com/office/drawing/2014/main" id="{4145B14D-6F97-F688-32BD-AB8B9952881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26064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11</a:t>
            </a:fld>
            <a:endParaRPr lang="en-US"/>
          </a:p>
        </p:txBody>
      </p:sp>
      <p:sp>
        <p:nvSpPr>
          <p:cNvPr id="5" name="Footer Placeholder 4">
            <a:extLst>
              <a:ext uri="{FF2B5EF4-FFF2-40B4-BE49-F238E27FC236}">
                <a16:creationId xmlns:a16="http://schemas.microsoft.com/office/drawing/2014/main" id="{97A1FCC6-774F-923C-CC65-88F048140CB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05036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12</a:t>
            </a:fld>
            <a:endParaRPr lang="en-US"/>
          </a:p>
        </p:txBody>
      </p:sp>
      <p:sp>
        <p:nvSpPr>
          <p:cNvPr id="5" name="Footer Placeholder 4">
            <a:extLst>
              <a:ext uri="{FF2B5EF4-FFF2-40B4-BE49-F238E27FC236}">
                <a16:creationId xmlns:a16="http://schemas.microsoft.com/office/drawing/2014/main" id="{09712738-98A6-65A4-D6EA-A2CF2DF0102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082568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13</a:t>
            </a:fld>
            <a:endParaRPr lang="en-US"/>
          </a:p>
        </p:txBody>
      </p:sp>
      <p:sp>
        <p:nvSpPr>
          <p:cNvPr id="5" name="Footer Placeholder 4">
            <a:extLst>
              <a:ext uri="{FF2B5EF4-FFF2-40B4-BE49-F238E27FC236}">
                <a16:creationId xmlns:a16="http://schemas.microsoft.com/office/drawing/2014/main" id="{3A2C9BE2-DC8F-1982-D44C-30956543F73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14624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14</a:t>
            </a:fld>
            <a:endParaRPr lang="en-US"/>
          </a:p>
        </p:txBody>
      </p:sp>
      <p:sp>
        <p:nvSpPr>
          <p:cNvPr id="5" name="Footer Placeholder 4">
            <a:extLst>
              <a:ext uri="{FF2B5EF4-FFF2-40B4-BE49-F238E27FC236}">
                <a16:creationId xmlns:a16="http://schemas.microsoft.com/office/drawing/2014/main" id="{594EE6E0-67FE-9D21-ED17-EC86C37AA72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91370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15</a:t>
            </a:fld>
            <a:endParaRPr lang="en-US"/>
          </a:p>
        </p:txBody>
      </p:sp>
      <p:sp>
        <p:nvSpPr>
          <p:cNvPr id="5" name="Footer Placeholder 4">
            <a:extLst>
              <a:ext uri="{FF2B5EF4-FFF2-40B4-BE49-F238E27FC236}">
                <a16:creationId xmlns:a16="http://schemas.microsoft.com/office/drawing/2014/main" id="{0AF57F80-6E0A-0366-2A3F-055B4184A29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12360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16</a:t>
            </a:fld>
            <a:endParaRPr lang="en-US"/>
          </a:p>
        </p:txBody>
      </p:sp>
      <p:sp>
        <p:nvSpPr>
          <p:cNvPr id="5" name="Footer Placeholder 4">
            <a:extLst>
              <a:ext uri="{FF2B5EF4-FFF2-40B4-BE49-F238E27FC236}">
                <a16:creationId xmlns:a16="http://schemas.microsoft.com/office/drawing/2014/main" id="{0DBAA1BB-9588-D0B2-C9E3-A9FFC50E0DD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09726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17</a:t>
            </a:fld>
            <a:endParaRPr lang="en-US"/>
          </a:p>
        </p:txBody>
      </p:sp>
      <p:sp>
        <p:nvSpPr>
          <p:cNvPr id="5" name="Footer Placeholder 4">
            <a:extLst>
              <a:ext uri="{FF2B5EF4-FFF2-40B4-BE49-F238E27FC236}">
                <a16:creationId xmlns:a16="http://schemas.microsoft.com/office/drawing/2014/main" id="{0AF57F80-6E0A-0366-2A3F-055B4184A29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6686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18</a:t>
            </a:fld>
            <a:endParaRPr lang="en-US"/>
          </a:p>
        </p:txBody>
      </p:sp>
      <p:sp>
        <p:nvSpPr>
          <p:cNvPr id="5" name="Footer Placeholder 4">
            <a:extLst>
              <a:ext uri="{FF2B5EF4-FFF2-40B4-BE49-F238E27FC236}">
                <a16:creationId xmlns:a16="http://schemas.microsoft.com/office/drawing/2014/main" id="{0AF57F80-6E0A-0366-2A3F-055B4184A29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67162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19</a:t>
            </a:fld>
            <a:endParaRPr lang="en-US"/>
          </a:p>
        </p:txBody>
      </p:sp>
      <p:sp>
        <p:nvSpPr>
          <p:cNvPr id="5" name="Footer Placeholder 4">
            <a:extLst>
              <a:ext uri="{FF2B5EF4-FFF2-40B4-BE49-F238E27FC236}">
                <a16:creationId xmlns:a16="http://schemas.microsoft.com/office/drawing/2014/main" id="{00B8DE92-3AD8-B42A-EDC2-D9CBAC1677E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047009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20</a:t>
            </a:fld>
            <a:endParaRPr lang="en-US"/>
          </a:p>
        </p:txBody>
      </p:sp>
      <p:sp>
        <p:nvSpPr>
          <p:cNvPr id="5" name="Footer Placeholder 4">
            <a:extLst>
              <a:ext uri="{FF2B5EF4-FFF2-40B4-BE49-F238E27FC236}">
                <a16:creationId xmlns:a16="http://schemas.microsoft.com/office/drawing/2014/main" id="{A211960E-6FCE-9D0B-90EF-8CBFA5C8802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6048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C8FE1-802A-4BAA-91C6-B3EC6591D5E0}" type="slidenum">
              <a:rPr lang="en-US" smtClean="0"/>
              <a:t>2</a:t>
            </a:fld>
            <a:endParaRPr lang="en-US"/>
          </a:p>
        </p:txBody>
      </p:sp>
      <p:sp>
        <p:nvSpPr>
          <p:cNvPr id="5" name="Footer Placeholder 4">
            <a:extLst>
              <a:ext uri="{FF2B5EF4-FFF2-40B4-BE49-F238E27FC236}">
                <a16:creationId xmlns:a16="http://schemas.microsoft.com/office/drawing/2014/main" id="{EC5F1F40-E7A9-AC6C-E383-D38D7206AA0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58027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21</a:t>
            </a:fld>
            <a:endParaRPr lang="en-US"/>
          </a:p>
        </p:txBody>
      </p:sp>
      <p:sp>
        <p:nvSpPr>
          <p:cNvPr id="5" name="Footer Placeholder 4">
            <a:extLst>
              <a:ext uri="{FF2B5EF4-FFF2-40B4-BE49-F238E27FC236}">
                <a16:creationId xmlns:a16="http://schemas.microsoft.com/office/drawing/2014/main" id="{C46DE13A-935A-130C-678D-0B403FA785E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19114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22</a:t>
            </a:fld>
            <a:endParaRPr lang="en-US"/>
          </a:p>
        </p:txBody>
      </p:sp>
      <p:sp>
        <p:nvSpPr>
          <p:cNvPr id="5" name="Footer Placeholder 4">
            <a:extLst>
              <a:ext uri="{FF2B5EF4-FFF2-40B4-BE49-F238E27FC236}">
                <a16:creationId xmlns:a16="http://schemas.microsoft.com/office/drawing/2014/main" id="{AFB8C8B0-4D22-582F-468F-B36BD26C5E1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8963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23</a:t>
            </a:fld>
            <a:endParaRPr lang="en-US"/>
          </a:p>
        </p:txBody>
      </p:sp>
      <p:sp>
        <p:nvSpPr>
          <p:cNvPr id="5" name="Footer Placeholder 4">
            <a:extLst>
              <a:ext uri="{FF2B5EF4-FFF2-40B4-BE49-F238E27FC236}">
                <a16:creationId xmlns:a16="http://schemas.microsoft.com/office/drawing/2014/main" id="{33ADCA1E-27EB-651C-CE15-42C25A58612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961995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24</a:t>
            </a:fld>
            <a:endParaRPr lang="en-US"/>
          </a:p>
        </p:txBody>
      </p:sp>
      <p:sp>
        <p:nvSpPr>
          <p:cNvPr id="5" name="Footer Placeholder 4">
            <a:extLst>
              <a:ext uri="{FF2B5EF4-FFF2-40B4-BE49-F238E27FC236}">
                <a16:creationId xmlns:a16="http://schemas.microsoft.com/office/drawing/2014/main" id="{0AF57F80-6E0A-0366-2A3F-055B4184A29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00495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25</a:t>
            </a:fld>
            <a:endParaRPr lang="en-US"/>
          </a:p>
        </p:txBody>
      </p:sp>
      <p:sp>
        <p:nvSpPr>
          <p:cNvPr id="5" name="Footer Placeholder 4">
            <a:extLst>
              <a:ext uri="{FF2B5EF4-FFF2-40B4-BE49-F238E27FC236}">
                <a16:creationId xmlns:a16="http://schemas.microsoft.com/office/drawing/2014/main" id="{33ADCA1E-27EB-651C-CE15-42C25A58612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93781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26</a:t>
            </a:fld>
            <a:endParaRPr lang="en-US"/>
          </a:p>
        </p:txBody>
      </p:sp>
      <p:sp>
        <p:nvSpPr>
          <p:cNvPr id="5" name="Footer Placeholder 4">
            <a:extLst>
              <a:ext uri="{FF2B5EF4-FFF2-40B4-BE49-F238E27FC236}">
                <a16:creationId xmlns:a16="http://schemas.microsoft.com/office/drawing/2014/main" id="{8D4D3454-5558-96AA-2806-A9EE49915DB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090264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3</a:t>
            </a:fld>
            <a:endParaRPr lang="en-US"/>
          </a:p>
        </p:txBody>
      </p:sp>
      <p:sp>
        <p:nvSpPr>
          <p:cNvPr id="5" name="Footer Placeholder 4">
            <a:extLst>
              <a:ext uri="{FF2B5EF4-FFF2-40B4-BE49-F238E27FC236}">
                <a16:creationId xmlns:a16="http://schemas.microsoft.com/office/drawing/2014/main" id="{E4FB9250-4ABC-A270-3C79-4545197F490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042294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4</a:t>
            </a:fld>
            <a:endParaRPr lang="en-US"/>
          </a:p>
        </p:txBody>
      </p:sp>
      <p:sp>
        <p:nvSpPr>
          <p:cNvPr id="5" name="Footer Placeholder 4">
            <a:extLst>
              <a:ext uri="{FF2B5EF4-FFF2-40B4-BE49-F238E27FC236}">
                <a16:creationId xmlns:a16="http://schemas.microsoft.com/office/drawing/2014/main" id="{921F55D9-74A7-130F-1620-7212AA970E5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8919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6</a:t>
            </a:fld>
            <a:endParaRPr lang="en-US"/>
          </a:p>
        </p:txBody>
      </p:sp>
      <p:sp>
        <p:nvSpPr>
          <p:cNvPr id="5" name="Footer Placeholder 4">
            <a:extLst>
              <a:ext uri="{FF2B5EF4-FFF2-40B4-BE49-F238E27FC236}">
                <a16:creationId xmlns:a16="http://schemas.microsoft.com/office/drawing/2014/main" id="{3C3BE7DF-736B-2D69-735B-3A043C91686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1218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7</a:t>
            </a:fld>
            <a:endParaRPr lang="en-US"/>
          </a:p>
        </p:txBody>
      </p:sp>
      <p:sp>
        <p:nvSpPr>
          <p:cNvPr id="5" name="Footer Placeholder 4">
            <a:extLst>
              <a:ext uri="{FF2B5EF4-FFF2-40B4-BE49-F238E27FC236}">
                <a16:creationId xmlns:a16="http://schemas.microsoft.com/office/drawing/2014/main" id="{5861F465-FA98-DF48-C076-53A7E16C40F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066749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8</a:t>
            </a:fld>
            <a:endParaRPr lang="en-US"/>
          </a:p>
        </p:txBody>
      </p:sp>
      <p:sp>
        <p:nvSpPr>
          <p:cNvPr id="5" name="Footer Placeholder 4">
            <a:extLst>
              <a:ext uri="{FF2B5EF4-FFF2-40B4-BE49-F238E27FC236}">
                <a16:creationId xmlns:a16="http://schemas.microsoft.com/office/drawing/2014/main" id="{1A0A4C36-8F20-D4AF-76D1-F38A8F864E4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87361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9</a:t>
            </a:fld>
            <a:endParaRPr lang="en-US"/>
          </a:p>
        </p:txBody>
      </p:sp>
      <p:sp>
        <p:nvSpPr>
          <p:cNvPr id="5" name="Footer Placeholder 4">
            <a:extLst>
              <a:ext uri="{FF2B5EF4-FFF2-40B4-BE49-F238E27FC236}">
                <a16:creationId xmlns:a16="http://schemas.microsoft.com/office/drawing/2014/main" id="{CE2ED5DE-B645-3157-DDC6-CE2D4352BBF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57202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C8FE1-802A-4BAA-91C6-B3EC6591D5E0}" type="slidenum">
              <a:rPr lang="en-US" smtClean="0"/>
              <a:t>10</a:t>
            </a:fld>
            <a:endParaRPr lang="en-US"/>
          </a:p>
        </p:txBody>
      </p:sp>
      <p:sp>
        <p:nvSpPr>
          <p:cNvPr id="5" name="Footer Placeholder 4">
            <a:extLst>
              <a:ext uri="{FF2B5EF4-FFF2-40B4-BE49-F238E27FC236}">
                <a16:creationId xmlns:a16="http://schemas.microsoft.com/office/drawing/2014/main" id="{B7E5E985-3ADB-EC6C-97BA-72E67BED4D2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09613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32290C-D164-47E2-A71C-8A544BC35395}" type="datetime1">
              <a:rPr lang="en-US" smtClean="0">
                <a:solidFill>
                  <a:prstClr val="black">
                    <a:tint val="75000"/>
                  </a:prstClr>
                </a:solidFill>
              </a:r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CD5DE-1B3B-DB4E-A3CA-FF4EF6D5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34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CEEFB-66C8-437A-BF41-B5D00BFFB132}" type="datetime1">
              <a:rPr lang="en-US" smtClean="0">
                <a:solidFill>
                  <a:prstClr val="black">
                    <a:tint val="75000"/>
                  </a:prstClr>
                </a:solidFill>
              </a:r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CD5DE-1B3B-DB4E-A3CA-FF4EF6D5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38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00002B-7957-4C15-8CC8-469F09B7314F}" type="datetime1">
              <a:rPr lang="en-US" smtClean="0">
                <a:solidFill>
                  <a:prstClr val="black">
                    <a:tint val="75000"/>
                  </a:prstClr>
                </a:solidFill>
              </a:r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CD5DE-1B3B-DB4E-A3CA-FF4EF6D5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03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519A5F-B88C-405C-A088-193235C9BCDC}" type="datetime1">
              <a:rPr lang="en-US" smtClean="0">
                <a:solidFill>
                  <a:prstClr val="black">
                    <a:tint val="75000"/>
                  </a:prstClr>
                </a:solidFill>
              </a:r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CD5DE-1B3B-DB4E-A3CA-FF4EF6D5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07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6E77E3-0B96-424C-B4D8-F33682DE3900}" type="datetime1">
              <a:rPr lang="en-US" smtClean="0">
                <a:solidFill>
                  <a:prstClr val="black">
                    <a:tint val="75000"/>
                  </a:prstClr>
                </a:solidFill>
              </a:rPr>
              <a:t>4/6/2023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CD5DE-1B3B-DB4E-A3CA-FF4EF6D5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12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6F866-F0BD-461A-93DF-7BE063DE60EB}" type="datetime1">
              <a:rPr lang="en-US" smtClean="0">
                <a:solidFill>
                  <a:prstClr val="black">
                    <a:tint val="75000"/>
                  </a:prstClr>
                </a:solidFill>
              </a:rPr>
              <a:t>4/6/2023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CD5DE-1B3B-DB4E-A3CA-FF4EF6D5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186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148124-ADAB-4F8C-82E6-ADC0E6B316AB}" type="datetime1">
              <a:rPr lang="en-US" smtClean="0">
                <a:solidFill>
                  <a:prstClr val="black">
                    <a:tint val="75000"/>
                  </a:prstClr>
                </a:solidFill>
              </a:rPr>
              <a:t>4/6/2023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8CD5DE-1B3B-DB4E-A3CA-FF4EF6D5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73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F18357-576C-4FC9-92D2-FBC88716CD03}" type="datetime1">
              <a:rPr lang="en-US" smtClean="0">
                <a:solidFill>
                  <a:prstClr val="black">
                    <a:tint val="75000"/>
                  </a:prstClr>
                </a:solidFill>
              </a:rPr>
              <a:t>4/6/2023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8CD5DE-1B3B-DB4E-A3CA-FF4EF6D5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36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0403A-1AA4-4744-B991-EF3A101234F7}" type="datetime1">
              <a:rPr lang="en-US" smtClean="0">
                <a:solidFill>
                  <a:prstClr val="black">
                    <a:tint val="75000"/>
                  </a:prstClr>
                </a:solidFill>
              </a:rPr>
              <a:t>4/6/2023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8CD5DE-1B3B-DB4E-A3CA-FF4EF6D5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199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13FDA1-C7A4-4D63-8168-5A98EA7BF4CE}" type="datetime1">
              <a:rPr lang="en-US" smtClean="0">
                <a:solidFill>
                  <a:prstClr val="black">
                    <a:tint val="75000"/>
                  </a:prstClr>
                </a:solidFill>
              </a:rPr>
              <a:t>4/6/2023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CD5DE-1B3B-DB4E-A3CA-FF4EF6D5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13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BC2D3D-1275-4A38-B360-B2663851CA9D}" type="datetime1">
              <a:rPr lang="en-US" smtClean="0">
                <a:solidFill>
                  <a:prstClr val="black">
                    <a:tint val="75000"/>
                  </a:prstClr>
                </a:solidFill>
              </a:rPr>
              <a:t>4/6/2023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CD5DE-1B3B-DB4E-A3CA-FF4EF6D55D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447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0CC867D-FCDB-428D-B145-AA01ACB0EC68}" type="datetime1">
              <a:rPr lang="en-US" smtClean="0">
                <a:solidFill>
                  <a:prstClr val="black">
                    <a:tint val="75000"/>
                  </a:prstClr>
                </a:solidFill>
              </a:rPr>
              <a:t>4/6/2023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28CD5DE-1B3B-DB4E-A3CA-FF4EF6D55D86}"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90921754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1.png"/><Relationship Id="rId7" Type="http://schemas.openxmlformats.org/officeDocument/2006/relationships/diagramQuickStyle" Target="../diagrams/quickStyle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4.png"/><Relationship Id="rId4" Type="http://schemas.openxmlformats.org/officeDocument/2006/relationships/image" Target="../media/image22.pn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28CD5DE-1B3B-DB4E-A3CA-FF4EF6D55D86}" type="slidenum">
              <a:rPr lang="en-US" smtClean="0">
                <a:solidFill>
                  <a:prstClr val="black">
                    <a:tint val="75000"/>
                  </a:prstClr>
                </a:solidFill>
              </a:rPr>
              <a:pPr/>
              <a:t>1</a:t>
            </a:fld>
            <a:endParaRPr lang="en-US">
              <a:solidFill>
                <a:prstClr val="black">
                  <a:tint val="75000"/>
                </a:prstClr>
              </a:solidFill>
            </a:endParaRPr>
          </a:p>
        </p:txBody>
      </p:sp>
      <p:sp>
        <p:nvSpPr>
          <p:cNvPr id="5" name="Title 4"/>
          <p:cNvSpPr>
            <a:spLocks noGrp="1"/>
          </p:cNvSpPr>
          <p:nvPr>
            <p:ph type="ctrTitle"/>
          </p:nvPr>
        </p:nvSpPr>
        <p:spPr>
          <a:xfrm>
            <a:off x="77638" y="4033319"/>
            <a:ext cx="8971471" cy="1571463"/>
          </a:xfrm>
        </p:spPr>
        <p:txBody>
          <a:bodyPr>
            <a:normAutofit fontScale="90000"/>
          </a:bodyPr>
          <a:lstStyle/>
          <a:p>
            <a:br>
              <a:rPr lang="en-US" dirty="0">
                <a:latin typeface="Avenir Heavy"/>
                <a:cs typeface="Avenir Heavy"/>
              </a:rPr>
            </a:br>
            <a:r>
              <a:rPr lang="en-US" dirty="0">
                <a:latin typeface="Avenir Heavy"/>
                <a:cs typeface="Avenir Heavy"/>
              </a:rPr>
              <a:t>Adams Street Traffic Calming Measures</a:t>
            </a:r>
            <a:br>
              <a:rPr lang="en-US" dirty="0">
                <a:latin typeface="Avenir Heavy"/>
                <a:cs typeface="Avenir Heavy"/>
              </a:rPr>
            </a:br>
            <a:r>
              <a:rPr lang="en-US" dirty="0">
                <a:latin typeface="Avenir Heavy"/>
                <a:cs typeface="Avenir Heavy"/>
              </a:rPr>
              <a:t> </a:t>
            </a:r>
            <a:br>
              <a:rPr lang="en-US" dirty="0">
                <a:latin typeface="Avenir Heavy"/>
                <a:cs typeface="Avenir Heavy"/>
              </a:rPr>
            </a:br>
            <a:r>
              <a:rPr lang="en-US" sz="3100" dirty="0">
                <a:latin typeface="Avenir Book"/>
                <a:cs typeface="Avenir Book"/>
              </a:rPr>
              <a:t>Community Meeting </a:t>
            </a:r>
            <a:br>
              <a:rPr lang="en-US" sz="3100" dirty="0">
                <a:latin typeface="Avenir Book"/>
                <a:cs typeface="Avenir Book"/>
              </a:rPr>
            </a:br>
            <a:r>
              <a:rPr lang="en-US" sz="3100" dirty="0">
                <a:latin typeface="Avenir Book"/>
                <a:cs typeface="Avenir Book"/>
              </a:rPr>
              <a:t>March 30, 2023</a:t>
            </a:r>
            <a:br>
              <a:rPr lang="en-US" sz="3100" dirty="0">
                <a:latin typeface="Avenir Book"/>
                <a:cs typeface="Avenir Book"/>
              </a:rPr>
            </a:br>
            <a:br>
              <a:rPr lang="en-US" sz="3100" dirty="0">
                <a:latin typeface="Avenir Book"/>
                <a:cs typeface="Avenir Book"/>
              </a:rPr>
            </a:br>
            <a:r>
              <a:rPr lang="en-US" sz="3100" dirty="0">
                <a:latin typeface="Avenir Book"/>
                <a:cs typeface="Avenir Book"/>
              </a:rPr>
              <a:t>Presented By:</a:t>
            </a:r>
            <a:br>
              <a:rPr lang="en-US" sz="3100" dirty="0">
                <a:latin typeface="Avenir Book"/>
                <a:cs typeface="Avenir Book"/>
              </a:rPr>
            </a:br>
            <a:r>
              <a:rPr lang="en-US" sz="3100" dirty="0">
                <a:latin typeface="Avenir Book"/>
                <a:cs typeface="Avenir Book"/>
              </a:rPr>
              <a:t>Department of Public Works</a:t>
            </a:r>
            <a:br>
              <a:rPr lang="en-US" sz="3100" u="sng" dirty="0"/>
            </a:br>
            <a:r>
              <a:rPr lang="en-US" sz="3100" u="sng" dirty="0"/>
              <a:t> </a:t>
            </a:r>
            <a:r>
              <a:rPr lang="en-US" sz="3100" dirty="0"/>
              <a:t> </a:t>
            </a:r>
            <a:br>
              <a:rPr lang="en-US" dirty="0">
                <a:latin typeface="Avenir Book"/>
                <a:cs typeface="Avenir Book"/>
              </a:rPr>
            </a:br>
            <a:endParaRPr lang="en-US" dirty="0">
              <a:latin typeface="Avenir Heavy"/>
              <a:cs typeface="Avenir Heavy"/>
            </a:endParaRPr>
          </a:p>
        </p:txBody>
      </p:sp>
    </p:spTree>
    <p:extLst>
      <p:ext uri="{BB962C8B-B14F-4D97-AF65-F5344CB8AC3E}">
        <p14:creationId xmlns:p14="http://schemas.microsoft.com/office/powerpoint/2010/main" val="83189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7DBB8CB-9E38-7899-D686-7A1CABD922BA}"/>
              </a:ext>
            </a:extLst>
          </p:cNvPr>
          <p:cNvPicPr>
            <a:picLocks noChangeAspect="1"/>
          </p:cNvPicPr>
          <p:nvPr/>
        </p:nvPicPr>
        <p:blipFill rotWithShape="1">
          <a:blip r:embed="rId3"/>
          <a:srcRect l="22309" r="25562"/>
          <a:stretch/>
        </p:blipFill>
        <p:spPr>
          <a:xfrm>
            <a:off x="4247334" y="10"/>
            <a:ext cx="4896666"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3">
            <a:extLst>
              <a:ext uri="{FF2B5EF4-FFF2-40B4-BE49-F238E27FC236}">
                <a16:creationId xmlns:a16="http://schemas.microsoft.com/office/drawing/2014/main" id="{7B13E122-0BC6-4D6E-637B-5D3231B4D96F}"/>
              </a:ext>
            </a:extLst>
          </p:cNvPr>
          <p:cNvPicPr>
            <a:picLocks noChangeAspect="1"/>
          </p:cNvPicPr>
          <p:nvPr/>
        </p:nvPicPr>
        <p:blipFill rotWithShape="1">
          <a:blip r:embed="rId4"/>
          <a:srcRect l="6982" r="16754"/>
          <a:stretch/>
        </p:blipFill>
        <p:spPr>
          <a:xfrm>
            <a:off x="4202906" y="3493008"/>
            <a:ext cx="4941094"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66" name="Freeform: Shape 6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8" name="Freeform: Shape 6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0" name="Rectangle 6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2" name="Rectangle 7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37158" y="1532816"/>
            <a:ext cx="3777642" cy="3801184"/>
          </a:xfrm>
        </p:spPr>
        <p:txBody>
          <a:bodyPr>
            <a:normAutofit/>
          </a:bodyPr>
          <a:lstStyle/>
          <a:p>
            <a:pPr marL="0" indent="0">
              <a:lnSpc>
                <a:spcPct val="90000"/>
              </a:lnSpc>
              <a:buNone/>
            </a:pPr>
            <a:r>
              <a:rPr lang="en-US"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sym typeface="Wingdings 2"/>
            </a:endParaRPr>
          </a:p>
          <a:p>
            <a:pPr marL="0" indent="0">
              <a:lnSpc>
                <a:spcPct val="90000"/>
              </a:lnSpc>
              <a:buClrTx/>
              <a:buNone/>
            </a:pPr>
            <a:r>
              <a:rPr lang="en-US" sz="2400" b="1" dirty="0">
                <a:latin typeface="Arial" panose="020B0604020202020204" pitchFamily="34" charset="0"/>
                <a:cs typeface="Arial" panose="020B0604020202020204" pitchFamily="34" charset="0"/>
                <a:sym typeface="Wingdings 2"/>
              </a:rPr>
              <a:t>Speed Humps:</a:t>
            </a:r>
          </a:p>
          <a:p>
            <a:pPr marL="0" indent="0">
              <a:lnSpc>
                <a:spcPct val="90000"/>
              </a:lnSpc>
              <a:buClrTx/>
              <a:buNone/>
            </a:pPr>
            <a:endParaRPr lang="en-US" sz="1600" dirty="0">
              <a:latin typeface="Arial" panose="020B0604020202020204" pitchFamily="34" charset="0"/>
              <a:cs typeface="Arial" panose="020B0604020202020204" pitchFamily="34" charset="0"/>
              <a:sym typeface="Wingdings 2"/>
            </a:endParaRPr>
          </a:p>
          <a:p>
            <a:pPr lvl="1">
              <a:lnSpc>
                <a:spcPct val="90000"/>
              </a:lnSpc>
              <a:buClrTx/>
            </a:pPr>
            <a:r>
              <a:rPr lang="en-US" sz="1600" dirty="0">
                <a:latin typeface="Arial" panose="020B0604020202020204" pitchFamily="34" charset="0"/>
                <a:cs typeface="Arial" panose="020B0604020202020204" pitchFamily="34" charset="0"/>
                <a:sym typeface="Wingdings 2"/>
              </a:rPr>
              <a:t>This segment of Adams St does not qualify for speed humps because:</a:t>
            </a:r>
          </a:p>
          <a:p>
            <a:pPr marL="457200" lvl="1" indent="0">
              <a:lnSpc>
                <a:spcPct val="90000"/>
              </a:lnSpc>
              <a:buClrTx/>
              <a:buNone/>
            </a:pPr>
            <a:endParaRPr lang="en-US" sz="1600" dirty="0">
              <a:latin typeface="Arial" panose="020B0604020202020204" pitchFamily="34" charset="0"/>
              <a:cs typeface="Arial" panose="020B0604020202020204" pitchFamily="34" charset="0"/>
              <a:sym typeface="Wingdings 2"/>
            </a:endParaRPr>
          </a:p>
          <a:p>
            <a:pPr marL="1257300" lvl="2" indent="-342900">
              <a:lnSpc>
                <a:spcPct val="90000"/>
              </a:lnSpc>
              <a:buClrTx/>
              <a:buFont typeface="+mj-lt"/>
              <a:buAutoNum type="arabicPeriod"/>
            </a:pPr>
            <a:r>
              <a:rPr lang="en-US" sz="1600" dirty="0">
                <a:latin typeface="Arial" panose="020B0604020202020204" pitchFamily="34" charset="0"/>
                <a:cs typeface="Arial" panose="020B0604020202020204" pitchFamily="34" charset="0"/>
                <a:sym typeface="Wingdings 2"/>
              </a:rPr>
              <a:t>The Glendale Fire Department has identified Adams St. as a primary emergency response route, and </a:t>
            </a:r>
          </a:p>
          <a:p>
            <a:pPr marL="1257300" lvl="2" indent="-342900">
              <a:lnSpc>
                <a:spcPct val="90000"/>
              </a:lnSpc>
              <a:buClrTx/>
              <a:buFont typeface="+mj-lt"/>
              <a:buAutoNum type="arabicPeriod"/>
            </a:pPr>
            <a:r>
              <a:rPr lang="en-US" sz="1600" dirty="0">
                <a:latin typeface="Arial" panose="020B0604020202020204" pitchFamily="34" charset="0"/>
                <a:cs typeface="Arial" panose="020B0604020202020204" pitchFamily="34" charset="0"/>
                <a:sym typeface="Wingdings 2"/>
              </a:rPr>
              <a:t>Block lengths less that 500 feet</a:t>
            </a:r>
          </a:p>
          <a:p>
            <a:pPr marL="914400" lvl="2" indent="0">
              <a:lnSpc>
                <a:spcPct val="90000"/>
              </a:lnSpc>
              <a:buClrTx/>
              <a:buNone/>
            </a:pPr>
            <a:endParaRPr lang="en-US" sz="1600" dirty="0">
              <a:latin typeface="Arial" panose="020B0604020202020204" pitchFamily="34" charset="0"/>
              <a:cs typeface="Arial" panose="020B0604020202020204" pitchFamily="34" charset="0"/>
              <a:sym typeface="Wingdings 2"/>
            </a:endParaRPr>
          </a:p>
          <a:p>
            <a:pPr marL="457200" lvl="1" indent="0">
              <a:lnSpc>
                <a:spcPct val="90000"/>
              </a:lnSpc>
              <a:buNone/>
            </a:pPr>
            <a:endParaRPr lang="en-US" sz="1600" dirty="0">
              <a:latin typeface="+mj-lt"/>
            </a:endParaRPr>
          </a:p>
        </p:txBody>
      </p:sp>
      <p:pic>
        <p:nvPicPr>
          <p:cNvPr id="8" name="Picture 7">
            <a:extLst>
              <a:ext uri="{FF2B5EF4-FFF2-40B4-BE49-F238E27FC236}">
                <a16:creationId xmlns:a16="http://schemas.microsoft.com/office/drawing/2014/main" id="{8690E2A7-7E5D-E867-9499-17314E0578F3}"/>
              </a:ext>
            </a:extLst>
          </p:cNvPr>
          <p:cNvPicPr>
            <a:picLocks noChangeAspect="1"/>
          </p:cNvPicPr>
          <p:nvPr/>
        </p:nvPicPr>
        <p:blipFill>
          <a:blip r:embed="rId5"/>
          <a:stretch>
            <a:fillRect/>
          </a:stretch>
        </p:blipFill>
        <p:spPr>
          <a:xfrm>
            <a:off x="4493" y="6161523"/>
            <a:ext cx="9144000" cy="691331"/>
          </a:xfrm>
          <a:prstGeom prst="rect">
            <a:avLst/>
          </a:prstGeom>
        </p:spPr>
      </p:pic>
      <p:sp>
        <p:nvSpPr>
          <p:cNvPr id="2" name="Slide Number Placeholder 1"/>
          <p:cNvSpPr>
            <a:spLocks noGrp="1"/>
          </p:cNvSpPr>
          <p:nvPr>
            <p:ph type="sldNum" sz="quarter" idx="12"/>
          </p:nvPr>
        </p:nvSpPr>
        <p:spPr>
          <a:xfrm>
            <a:off x="2760626" y="6366946"/>
            <a:ext cx="2057400" cy="365125"/>
          </a:xfrm>
        </p:spPr>
        <p:txBody>
          <a:bodyPr>
            <a:normAutofit/>
          </a:bodyPr>
          <a:lstStyle/>
          <a:p>
            <a:pPr>
              <a:spcAft>
                <a:spcPts val="600"/>
              </a:spcAft>
            </a:pPr>
            <a:fld id="{A28CD5DE-1B3B-DB4E-A3CA-FF4EF6D55D86}" type="slidenum">
              <a:rPr lang="en-US">
                <a:solidFill>
                  <a:schemeClr val="tx1"/>
                </a:solidFill>
              </a:rPr>
              <a:pPr>
                <a:spcAft>
                  <a:spcPts val="600"/>
                </a:spcAft>
              </a:pPr>
              <a:t>10</a:t>
            </a:fld>
            <a:endParaRPr lang="en-US" dirty="0">
              <a:solidFill>
                <a:schemeClr val="tx1"/>
              </a:solidFill>
            </a:endParaRPr>
          </a:p>
        </p:txBody>
      </p:sp>
    </p:spTree>
    <p:extLst>
      <p:ext uri="{BB962C8B-B14F-4D97-AF65-F5344CB8AC3E}">
        <p14:creationId xmlns:p14="http://schemas.microsoft.com/office/powerpoint/2010/main" val="4602864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852297" y="502020"/>
            <a:ext cx="3992787" cy="1642970"/>
          </a:xfrm>
        </p:spPr>
        <p:txBody>
          <a:bodyPr anchor="b">
            <a:normAutofit/>
          </a:bodyPr>
          <a:lstStyle/>
          <a:p>
            <a:r>
              <a:rPr lang="en-US" sz="4700" b="1" dirty="0">
                <a:latin typeface="Avenir Black"/>
              </a:rPr>
              <a:t>Engineering Studies</a:t>
            </a:r>
            <a:endParaRPr lang="en-US" sz="4700" dirty="0">
              <a:latin typeface="Avenir Black"/>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52400" y="2405894"/>
            <a:ext cx="4692684" cy="3535083"/>
          </a:xfrm>
        </p:spPr>
        <p:txBody>
          <a:bodyPr anchor="t">
            <a:normAutofit/>
          </a:bodyPr>
          <a:lstStyle/>
          <a:p>
            <a:pPr marL="0" indent="0">
              <a:buClrTx/>
              <a:buNone/>
            </a:pPr>
            <a:r>
              <a:rPr lang="en-US" sz="1700" dirty="0">
                <a:latin typeface="Arial" panose="020B0604020202020204" pitchFamily="34" charset="0"/>
                <a:cs typeface="Arial" panose="020B0604020202020204" pitchFamily="34" charset="0"/>
              </a:rPr>
              <a:t>Three (3) Multi-Way Stop Control Warrant Analyses:</a:t>
            </a:r>
          </a:p>
          <a:p>
            <a:pPr marL="0" indent="0">
              <a:buClrTx/>
              <a:buNone/>
            </a:pPr>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Adams St. / Scofield Drive </a:t>
            </a:r>
          </a:p>
          <a:p>
            <a:pPr>
              <a:buFont typeface="Arial" panose="020B0604020202020204" pitchFamily="34" charset="0"/>
              <a:buChar char="•"/>
            </a:pPr>
            <a:r>
              <a:rPr lang="en-US" sz="1700" dirty="0">
                <a:latin typeface="Arial" panose="020B0604020202020204" pitchFamily="34" charset="0"/>
                <a:cs typeface="Arial" panose="020B0604020202020204" pitchFamily="34" charset="0"/>
              </a:rPr>
              <a:t>Adams St. / Cornell Drive </a:t>
            </a:r>
          </a:p>
          <a:p>
            <a:pPr>
              <a:buFont typeface="Arial" panose="020B0604020202020204" pitchFamily="34" charset="0"/>
              <a:buChar char="•"/>
            </a:pPr>
            <a:r>
              <a:rPr lang="en-US" sz="1700" dirty="0">
                <a:latin typeface="Arial" panose="020B0604020202020204" pitchFamily="34" charset="0"/>
                <a:cs typeface="Arial" panose="020B0604020202020204" pitchFamily="34" charset="0"/>
              </a:rPr>
              <a:t>Adams St. / Princeton Drive</a:t>
            </a:r>
          </a:p>
          <a:p>
            <a:pPr>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Using State of California Manual on Uniform Traffic Control Devices (CA-MUTCD) Guidelines and Standards</a:t>
            </a:r>
          </a:p>
          <a:p>
            <a:pPr marL="0" indent="0">
              <a:buNone/>
            </a:pPr>
            <a:endParaRPr lang="en-US" sz="1700" dirty="0">
              <a:latin typeface="Arial" panose="020B0604020202020204" pitchFamily="34" charset="0"/>
              <a:cs typeface="Arial" panose="020B0604020202020204" pitchFamily="34" charset="0"/>
            </a:endParaRPr>
          </a:p>
        </p:txBody>
      </p:sp>
      <p:sp>
        <p:nvSpPr>
          <p:cNvPr id="18"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986EAF7-634C-02A2-50BD-9017DD32D2FB}"/>
              </a:ext>
            </a:extLst>
          </p:cNvPr>
          <p:cNvPicPr>
            <a:picLocks noChangeAspect="1"/>
          </p:cNvPicPr>
          <p:nvPr/>
        </p:nvPicPr>
        <p:blipFill>
          <a:blip r:embed="rId3"/>
          <a:stretch>
            <a:fillRect/>
          </a:stretch>
        </p:blipFill>
        <p:spPr>
          <a:xfrm>
            <a:off x="5306975" y="1490011"/>
            <a:ext cx="3127897" cy="3909871"/>
          </a:xfrm>
          <a:prstGeom prst="rect">
            <a:avLst/>
          </a:prstGeom>
        </p:spPr>
      </p:pic>
      <p:pic>
        <p:nvPicPr>
          <p:cNvPr id="7" name="Picture 6">
            <a:extLst>
              <a:ext uri="{FF2B5EF4-FFF2-40B4-BE49-F238E27FC236}">
                <a16:creationId xmlns:a16="http://schemas.microsoft.com/office/drawing/2014/main" id="{23FFC662-3F72-5302-F734-C45F5F290C9F}"/>
              </a:ext>
            </a:extLst>
          </p:cNvPr>
          <p:cNvPicPr>
            <a:picLocks noChangeAspect="1"/>
          </p:cNvPicPr>
          <p:nvPr/>
        </p:nvPicPr>
        <p:blipFill>
          <a:blip r:embed="rId4"/>
          <a:stretch>
            <a:fillRect/>
          </a:stretch>
        </p:blipFill>
        <p:spPr>
          <a:xfrm>
            <a:off x="17890" y="6185154"/>
            <a:ext cx="9144000" cy="691331"/>
          </a:xfrm>
          <a:prstGeom prst="rect">
            <a:avLst/>
          </a:prstGeom>
        </p:spPr>
      </p:pic>
      <p:sp>
        <p:nvSpPr>
          <p:cNvPr id="2" name="Slide Number Placeholder 1"/>
          <p:cNvSpPr>
            <a:spLocks noGrp="1"/>
          </p:cNvSpPr>
          <p:nvPr>
            <p:ph type="sldNum" sz="quarter" idx="12"/>
          </p:nvPr>
        </p:nvSpPr>
        <p:spPr>
          <a:xfrm>
            <a:off x="4468049" y="6391141"/>
            <a:ext cx="336042" cy="365125"/>
          </a:xfrm>
        </p:spPr>
        <p:txBody>
          <a:bodyPr>
            <a:normAutofit fontScale="92500"/>
          </a:bodyPr>
          <a:lstStyle/>
          <a:p>
            <a:pPr>
              <a:spcAft>
                <a:spcPts val="600"/>
              </a:spcAft>
            </a:pPr>
            <a:fld id="{A28CD5DE-1B3B-DB4E-A3CA-FF4EF6D55D86}" type="slidenum">
              <a:rPr lang="en-US">
                <a:solidFill>
                  <a:schemeClr val="tx1"/>
                </a:solidFill>
              </a:rPr>
              <a:pPr>
                <a:spcAft>
                  <a:spcPts val="600"/>
                </a:spcAft>
              </a:pPr>
              <a:t>11</a:t>
            </a:fld>
            <a:endParaRPr lang="en-US" dirty="0">
              <a:solidFill>
                <a:schemeClr val="tx1"/>
              </a:solidFill>
            </a:endParaRPr>
          </a:p>
        </p:txBody>
      </p:sp>
    </p:spTree>
    <p:extLst>
      <p:ext uri="{BB962C8B-B14F-4D97-AF65-F5344CB8AC3E}">
        <p14:creationId xmlns:p14="http://schemas.microsoft.com/office/powerpoint/2010/main" val="2641712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80060" y="325369"/>
            <a:ext cx="3276451" cy="1956841"/>
          </a:xfrm>
        </p:spPr>
        <p:txBody>
          <a:bodyPr anchor="b">
            <a:normAutofit/>
          </a:bodyPr>
          <a:lstStyle/>
          <a:p>
            <a:r>
              <a:rPr lang="en-US" sz="4300" b="1" dirty="0">
                <a:latin typeface="Avenir Black"/>
              </a:rPr>
              <a:t>Technical Terminology</a:t>
            </a:r>
            <a:endParaRPr lang="en-US" sz="4300" dirty="0">
              <a:latin typeface="Avenir Black"/>
              <a:ea typeface="Tahoma" panose="020B0604030504040204" pitchFamily="34" charset="0"/>
              <a:cs typeface="Tahoma" panose="020B0604030504040204" pitchFamily="34" charset="0"/>
            </a:endParaRP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7111" y="2725641"/>
            <a:ext cx="3407827" cy="3320668"/>
          </a:xfrm>
        </p:spPr>
        <p:txBody>
          <a:bodyPr>
            <a:normAutofit lnSpcReduction="10000"/>
          </a:bodyPr>
          <a:lstStyle/>
          <a:p>
            <a:pPr marL="0" indent="0">
              <a:buClrTx/>
              <a:buNone/>
            </a:pPr>
            <a:endParaRPr lang="en-US" sz="1900" b="1" dirty="0">
              <a:latin typeface="Avenir Book"/>
              <a:sym typeface="Wingdings 2"/>
            </a:endParaRPr>
          </a:p>
          <a:p>
            <a:pPr marL="457200" lvl="1" indent="0">
              <a:buClrTx/>
              <a:buNone/>
            </a:pPr>
            <a:r>
              <a:rPr lang="en-US" sz="2400" b="1" dirty="0">
                <a:latin typeface="Avenir Book"/>
              </a:rPr>
              <a:t>Multi-Way Stop Controls: </a:t>
            </a:r>
            <a:r>
              <a:rPr lang="en-US" sz="2400" dirty="0">
                <a:latin typeface="Avenir Book"/>
              </a:rPr>
              <a:t>refers to an intersection controlled by Stop Signs for all Traffic Approaching the intersection and </a:t>
            </a:r>
            <a:r>
              <a:rPr lang="en-US" sz="2400" b="1" i="1" u="sng" dirty="0">
                <a:latin typeface="Avenir Book"/>
              </a:rPr>
              <a:t>not considered a traffic calming measure</a:t>
            </a:r>
          </a:p>
          <a:p>
            <a:pPr marL="457200" lvl="1" indent="0">
              <a:buClrTx/>
              <a:buNone/>
            </a:pPr>
            <a:endParaRPr lang="en-US" sz="1900" dirty="0">
              <a:latin typeface="Avenir Book"/>
            </a:endParaRPr>
          </a:p>
        </p:txBody>
      </p:sp>
      <p:pic>
        <p:nvPicPr>
          <p:cNvPr id="18" name="Picture 17">
            <a:extLst>
              <a:ext uri="{FF2B5EF4-FFF2-40B4-BE49-F238E27FC236}">
                <a16:creationId xmlns:a16="http://schemas.microsoft.com/office/drawing/2014/main" id="{C7E8353A-646E-0B96-03FE-599105C33002}"/>
              </a:ext>
            </a:extLst>
          </p:cNvPr>
          <p:cNvPicPr>
            <a:picLocks noChangeAspect="1"/>
          </p:cNvPicPr>
          <p:nvPr/>
        </p:nvPicPr>
        <p:blipFill rotWithShape="1">
          <a:blip r:embed="rId3"/>
          <a:srcRect l="22733" r="5048" b="-2"/>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Picture 4">
            <a:extLst>
              <a:ext uri="{FF2B5EF4-FFF2-40B4-BE49-F238E27FC236}">
                <a16:creationId xmlns:a16="http://schemas.microsoft.com/office/drawing/2014/main" id="{27D6A92B-D1F9-F0F9-DA8D-A15824EA420A}"/>
              </a:ext>
            </a:extLst>
          </p:cNvPr>
          <p:cNvPicPr>
            <a:picLocks noChangeAspect="1"/>
          </p:cNvPicPr>
          <p:nvPr/>
        </p:nvPicPr>
        <p:blipFill>
          <a:blip r:embed="rId4"/>
          <a:stretch>
            <a:fillRect/>
          </a:stretch>
        </p:blipFill>
        <p:spPr>
          <a:xfrm>
            <a:off x="0" y="6166669"/>
            <a:ext cx="9144000" cy="691331"/>
          </a:xfrm>
          <a:prstGeom prst="rect">
            <a:avLst/>
          </a:prstGeom>
        </p:spPr>
      </p:pic>
      <p:sp>
        <p:nvSpPr>
          <p:cNvPr id="2" name="Slide Number Placeholder 1"/>
          <p:cNvSpPr>
            <a:spLocks noGrp="1"/>
          </p:cNvSpPr>
          <p:nvPr>
            <p:ph type="sldNum" sz="quarter" idx="12"/>
          </p:nvPr>
        </p:nvSpPr>
        <p:spPr>
          <a:xfrm>
            <a:off x="4047287" y="6382328"/>
            <a:ext cx="685800" cy="365125"/>
          </a:xfrm>
        </p:spPr>
        <p:txBody>
          <a:bodyPr>
            <a:normAutofit/>
          </a:bodyPr>
          <a:lstStyle/>
          <a:p>
            <a:pPr>
              <a:spcAft>
                <a:spcPts val="600"/>
              </a:spcAft>
            </a:pPr>
            <a:fld id="{A28CD5DE-1B3B-DB4E-A3CA-FF4EF6D55D86}" type="slidenum">
              <a:rPr lang="en-US">
                <a:solidFill>
                  <a:schemeClr val="tx1"/>
                </a:solidFill>
              </a:rPr>
              <a:pPr>
                <a:spcAft>
                  <a:spcPts val="600"/>
                </a:spcAft>
              </a:pPr>
              <a:t>12</a:t>
            </a:fld>
            <a:endParaRPr lang="en-US" dirty="0">
              <a:solidFill>
                <a:schemeClr val="tx1"/>
              </a:solidFill>
            </a:endParaRPr>
          </a:p>
        </p:txBody>
      </p:sp>
    </p:spTree>
    <p:extLst>
      <p:ext uri="{BB962C8B-B14F-4D97-AF65-F5344CB8AC3E}">
        <p14:creationId xmlns:p14="http://schemas.microsoft.com/office/powerpoint/2010/main" val="2271544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5815" t="1555" r="8613" b="5441"/>
          <a:stretch/>
        </p:blipFill>
        <p:spPr>
          <a:xfrm>
            <a:off x="361436" y="1066800"/>
            <a:ext cx="7772401" cy="5088728"/>
          </a:xfrm>
          <a:prstGeom prst="rect">
            <a:avLst/>
          </a:prstGeom>
        </p:spPr>
      </p:pic>
      <p:pic>
        <p:nvPicPr>
          <p:cNvPr id="21" name="Picture 5"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005848"/>
            <a:ext cx="533400" cy="93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1318557" y="1589964"/>
            <a:ext cx="1752600" cy="461665"/>
          </a:xfrm>
          <a:prstGeom prst="rect">
            <a:avLst/>
          </a:prstGeom>
          <a:noFill/>
        </p:spPr>
        <p:txBody>
          <a:bodyPr wrap="square" rtlCol="0">
            <a:spAutoFit/>
          </a:bodyPr>
          <a:lstStyle/>
          <a:p>
            <a:r>
              <a:rPr lang="en-US" sz="2400" dirty="0"/>
              <a:t>Palmer Ave.</a:t>
            </a:r>
            <a:endParaRPr lang="en-US" sz="2400" dirty="0">
              <a:solidFill>
                <a:schemeClr val="tx2">
                  <a:lumMod val="60000"/>
                  <a:lumOff val="40000"/>
                </a:schemeClr>
              </a:solidFill>
            </a:endParaRPr>
          </a:p>
        </p:txBody>
      </p:sp>
      <p:sp>
        <p:nvSpPr>
          <p:cNvPr id="24" name="TextBox 23"/>
          <p:cNvSpPr txBox="1"/>
          <p:nvPr/>
        </p:nvSpPr>
        <p:spPr>
          <a:xfrm rot="685389">
            <a:off x="5241341" y="5147558"/>
            <a:ext cx="1422335" cy="830997"/>
          </a:xfrm>
          <a:prstGeom prst="rect">
            <a:avLst/>
          </a:prstGeom>
          <a:noFill/>
        </p:spPr>
        <p:txBody>
          <a:bodyPr wrap="square" rtlCol="0">
            <a:spAutoFit/>
          </a:bodyPr>
          <a:lstStyle/>
          <a:p>
            <a:r>
              <a:rPr lang="en-US" sz="2400" dirty="0"/>
              <a:t>Stanford </a:t>
            </a:r>
          </a:p>
          <a:p>
            <a:r>
              <a:rPr lang="en-US" sz="2400" dirty="0"/>
              <a:t>Dr.</a:t>
            </a:r>
          </a:p>
        </p:txBody>
      </p:sp>
      <p:sp>
        <p:nvSpPr>
          <p:cNvPr id="26" name="Rectangle 25"/>
          <p:cNvSpPr/>
          <p:nvPr/>
        </p:nvSpPr>
        <p:spPr>
          <a:xfrm rot="4081245">
            <a:off x="2328377" y="3583088"/>
            <a:ext cx="3838520" cy="237630"/>
          </a:xfrm>
          <a:prstGeom prst="rect">
            <a:avLst/>
          </a:prstGeom>
          <a:noFill/>
          <a:ln w="762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721514" y="5246183"/>
            <a:ext cx="434975"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370535" y="1666717"/>
            <a:ext cx="474101" cy="4801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391025" y="4351080"/>
            <a:ext cx="304800" cy="308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064958" y="3472032"/>
            <a:ext cx="304800" cy="30899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15733" y="3140563"/>
            <a:ext cx="304800" cy="308996"/>
          </a:xfrm>
          <a:prstGeom prst="ellipse">
            <a:avLst/>
          </a:prstGeom>
          <a:no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17" idx="3"/>
            <a:endCxn id="10" idx="2"/>
          </p:cNvCxnSpPr>
          <p:nvPr/>
        </p:nvCxnSpPr>
        <p:spPr>
          <a:xfrm flipV="1">
            <a:off x="2940114" y="3295061"/>
            <a:ext cx="975619" cy="3161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4" idx="2"/>
          </p:cNvCxnSpPr>
          <p:nvPr/>
        </p:nvCxnSpPr>
        <p:spPr>
          <a:xfrm>
            <a:off x="2946529" y="3611164"/>
            <a:ext cx="1118429" cy="153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3"/>
          </p:cNvCxnSpPr>
          <p:nvPr/>
        </p:nvCxnSpPr>
        <p:spPr>
          <a:xfrm>
            <a:off x="2940114" y="3611164"/>
            <a:ext cx="1450745" cy="9525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1"/>
            <a:endCxn id="7" idx="7"/>
          </p:cNvCxnSpPr>
          <p:nvPr/>
        </p:nvCxnSpPr>
        <p:spPr>
          <a:xfrm flipH="1">
            <a:off x="5092788" y="3479632"/>
            <a:ext cx="469812" cy="18335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562600" y="2971800"/>
            <a:ext cx="2362200" cy="1015663"/>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000" dirty="0">
                <a:ln w="0"/>
                <a:solidFill>
                  <a:srgbClr val="FF0000"/>
                </a:solidFill>
                <a:effectLst>
                  <a:outerShdw blurRad="38100" dist="19050" dir="2700000" algn="tl" rotWithShape="0">
                    <a:schemeClr val="dk1">
                      <a:alpha val="40000"/>
                    </a:schemeClr>
                  </a:outerShdw>
                </a:effectLst>
              </a:rPr>
              <a:t>Existing Multi-Way Stop Intersections</a:t>
            </a:r>
          </a:p>
          <a:p>
            <a:pPr algn="ctr"/>
            <a:r>
              <a:rPr lang="en-US" sz="2000" dirty="0">
                <a:ln w="0"/>
                <a:solidFill>
                  <a:srgbClr val="FF0000"/>
                </a:solidFill>
                <a:effectLst>
                  <a:outerShdw blurRad="38100" dist="19050" dir="2700000" algn="tl" rotWithShape="0">
                    <a:schemeClr val="dk1">
                      <a:alpha val="40000"/>
                    </a:schemeClr>
                  </a:outerShdw>
                </a:effectLst>
              </a:rPr>
              <a:t>(Distance ~1,850 </a:t>
            </a:r>
            <a:r>
              <a:rPr lang="en-US" sz="2000" dirty="0" err="1">
                <a:ln w="0"/>
                <a:solidFill>
                  <a:srgbClr val="FF0000"/>
                </a:solidFill>
                <a:effectLst>
                  <a:outerShdw blurRad="38100" dist="19050" dir="2700000" algn="tl" rotWithShape="0">
                    <a:schemeClr val="dk1">
                      <a:alpha val="40000"/>
                    </a:schemeClr>
                  </a:outerShdw>
                </a:effectLst>
              </a:rPr>
              <a:t>ft</a:t>
            </a:r>
            <a:r>
              <a:rPr lang="en-US" sz="2000" dirty="0">
                <a:ln w="0"/>
                <a:solidFill>
                  <a:srgbClr val="FF0000"/>
                </a:solidFill>
                <a:effectLst>
                  <a:outerShdw blurRad="38100" dist="19050" dir="2700000" algn="tl" rotWithShape="0">
                    <a:schemeClr val="dk1">
                      <a:alpha val="40000"/>
                    </a:schemeClr>
                  </a:outerShdw>
                </a:effectLst>
              </a:rPr>
              <a:t>)</a:t>
            </a:r>
          </a:p>
        </p:txBody>
      </p:sp>
      <p:sp>
        <p:nvSpPr>
          <p:cNvPr id="17" name="Rectangle 16"/>
          <p:cNvSpPr/>
          <p:nvPr/>
        </p:nvSpPr>
        <p:spPr>
          <a:xfrm>
            <a:off x="311214" y="3257221"/>
            <a:ext cx="2628900" cy="707886"/>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000" dirty="0">
                <a:ln w="0"/>
                <a:solidFill>
                  <a:schemeClr val="tx1"/>
                </a:solidFill>
                <a:effectLst>
                  <a:outerShdw blurRad="38100" dist="19050" dir="2700000" algn="tl" rotWithShape="0">
                    <a:schemeClr val="dk1">
                      <a:alpha val="40000"/>
                    </a:schemeClr>
                  </a:outerShdw>
                </a:effectLst>
              </a:rPr>
              <a:t>Conducted Multi-Way Stop Studies</a:t>
            </a:r>
          </a:p>
        </p:txBody>
      </p:sp>
      <p:sp>
        <p:nvSpPr>
          <p:cNvPr id="28" name="TextBox 27"/>
          <p:cNvSpPr txBox="1"/>
          <p:nvPr/>
        </p:nvSpPr>
        <p:spPr>
          <a:xfrm>
            <a:off x="4324888" y="3140563"/>
            <a:ext cx="1287934" cy="323165"/>
          </a:xfrm>
          <a:prstGeom prst="rect">
            <a:avLst/>
          </a:prstGeom>
          <a:noFill/>
        </p:spPr>
        <p:txBody>
          <a:bodyPr wrap="square" rtlCol="0">
            <a:spAutoFit/>
          </a:bodyPr>
          <a:lstStyle/>
          <a:p>
            <a:r>
              <a:rPr lang="en-US" sz="1500" dirty="0"/>
              <a:t>Scofield </a:t>
            </a:r>
            <a:r>
              <a:rPr lang="en-US" sz="1500" dirty="0" err="1"/>
              <a:t>Dr</a:t>
            </a:r>
            <a:endParaRPr lang="en-US" sz="1500" dirty="0">
              <a:solidFill>
                <a:schemeClr val="tx2">
                  <a:lumMod val="60000"/>
                  <a:lumOff val="40000"/>
                </a:schemeClr>
              </a:solidFill>
            </a:endParaRPr>
          </a:p>
        </p:txBody>
      </p:sp>
      <p:cxnSp>
        <p:nvCxnSpPr>
          <p:cNvPr id="11" name="Straight Arrow Connector 10"/>
          <p:cNvCxnSpPr>
            <a:stCxn id="12" idx="1"/>
            <a:endCxn id="3" idx="5"/>
          </p:cNvCxnSpPr>
          <p:nvPr/>
        </p:nvCxnSpPr>
        <p:spPr>
          <a:xfrm flipH="1" flipV="1">
            <a:off x="3775206" y="2076515"/>
            <a:ext cx="1787394" cy="14031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122322" y="3573397"/>
            <a:ext cx="1061982" cy="323165"/>
          </a:xfrm>
          <a:prstGeom prst="rect">
            <a:avLst/>
          </a:prstGeom>
          <a:noFill/>
        </p:spPr>
        <p:txBody>
          <a:bodyPr wrap="square" rtlCol="0">
            <a:spAutoFit/>
          </a:bodyPr>
          <a:lstStyle/>
          <a:p>
            <a:r>
              <a:rPr lang="en-US" sz="1500" dirty="0"/>
              <a:t>Cornell </a:t>
            </a:r>
            <a:r>
              <a:rPr lang="en-US" sz="1500" dirty="0" err="1"/>
              <a:t>Dr</a:t>
            </a:r>
            <a:endParaRPr lang="en-US" sz="1500" dirty="0">
              <a:solidFill>
                <a:schemeClr val="tx2">
                  <a:lumMod val="60000"/>
                  <a:lumOff val="40000"/>
                </a:schemeClr>
              </a:solidFill>
            </a:endParaRPr>
          </a:p>
        </p:txBody>
      </p:sp>
      <p:sp>
        <p:nvSpPr>
          <p:cNvPr id="34" name="TextBox 33"/>
          <p:cNvSpPr txBox="1"/>
          <p:nvPr/>
        </p:nvSpPr>
        <p:spPr>
          <a:xfrm rot="19099023">
            <a:off x="4413578" y="3774094"/>
            <a:ext cx="1351040" cy="323165"/>
          </a:xfrm>
          <a:prstGeom prst="rect">
            <a:avLst/>
          </a:prstGeom>
          <a:noFill/>
        </p:spPr>
        <p:txBody>
          <a:bodyPr wrap="square" rtlCol="0">
            <a:spAutoFit/>
          </a:bodyPr>
          <a:lstStyle/>
          <a:p>
            <a:r>
              <a:rPr lang="en-US" sz="1500" dirty="0"/>
              <a:t>Princeton </a:t>
            </a:r>
            <a:r>
              <a:rPr lang="en-US" sz="1500" dirty="0" err="1"/>
              <a:t>Dr</a:t>
            </a:r>
            <a:endParaRPr lang="en-US" sz="1500" dirty="0">
              <a:solidFill>
                <a:schemeClr val="tx2">
                  <a:lumMod val="60000"/>
                  <a:lumOff val="40000"/>
                </a:schemeClr>
              </a:solidFill>
            </a:endParaRPr>
          </a:p>
        </p:txBody>
      </p:sp>
      <p:sp>
        <p:nvSpPr>
          <p:cNvPr id="8" name="Title 1"/>
          <p:cNvSpPr txBox="1">
            <a:spLocks/>
          </p:cNvSpPr>
          <p:nvPr/>
        </p:nvSpPr>
        <p:spPr>
          <a:xfrm>
            <a:off x="210088" y="191075"/>
            <a:ext cx="8229600" cy="11494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2800" dirty="0">
                <a:latin typeface="Avenir Black"/>
              </a:rPr>
              <a:t>Existing Multi-Way Stop Controlled Intersections on Adams St at Palmer Ave. and at Stanford Dr.</a:t>
            </a:r>
          </a:p>
          <a:p>
            <a:pPr algn="l"/>
            <a:endParaRPr lang="en-US" sz="2800" dirty="0">
              <a:latin typeface="Avenir Black"/>
            </a:endParaRPr>
          </a:p>
        </p:txBody>
      </p:sp>
      <p:sp>
        <p:nvSpPr>
          <p:cNvPr id="42" name="TextBox 41"/>
          <p:cNvSpPr txBox="1"/>
          <p:nvPr/>
        </p:nvSpPr>
        <p:spPr>
          <a:xfrm>
            <a:off x="3948934" y="3074450"/>
            <a:ext cx="235370" cy="36933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rPr>
              <a:t>1</a:t>
            </a:r>
          </a:p>
        </p:txBody>
      </p:sp>
      <p:sp>
        <p:nvSpPr>
          <p:cNvPr id="45" name="TextBox 44"/>
          <p:cNvSpPr txBox="1"/>
          <p:nvPr/>
        </p:nvSpPr>
        <p:spPr>
          <a:xfrm>
            <a:off x="4068280" y="3398127"/>
            <a:ext cx="362897" cy="400110"/>
          </a:xfrm>
          <a:prstGeom prst="rect">
            <a:avLst/>
          </a:prstGeom>
          <a:noFill/>
        </p:spPr>
        <p:txBody>
          <a:bodyPr wrap="square" rtlCol="0">
            <a:spAutoFit/>
          </a:bodyPr>
          <a:lstStyle/>
          <a:p>
            <a:r>
              <a:rPr lang="en-US" sz="2000" dirty="0"/>
              <a:t>2</a:t>
            </a:r>
            <a:endParaRPr lang="en-US" sz="2000" dirty="0">
              <a:solidFill>
                <a:schemeClr val="tx2">
                  <a:lumMod val="60000"/>
                  <a:lumOff val="40000"/>
                </a:schemeClr>
              </a:solidFill>
            </a:endParaRPr>
          </a:p>
        </p:txBody>
      </p:sp>
      <p:sp>
        <p:nvSpPr>
          <p:cNvPr id="46" name="TextBox 45"/>
          <p:cNvSpPr txBox="1"/>
          <p:nvPr/>
        </p:nvSpPr>
        <p:spPr>
          <a:xfrm>
            <a:off x="4397115" y="4235436"/>
            <a:ext cx="362897" cy="400110"/>
          </a:xfrm>
          <a:prstGeom prst="rect">
            <a:avLst/>
          </a:prstGeom>
          <a:noFill/>
        </p:spPr>
        <p:txBody>
          <a:bodyPr wrap="square" rtlCol="0">
            <a:spAutoFit/>
          </a:bodyPr>
          <a:lstStyle/>
          <a:p>
            <a:r>
              <a:rPr lang="en-US" sz="2000"/>
              <a:t>3</a:t>
            </a:r>
            <a:endParaRPr lang="en-US" sz="2000" dirty="0">
              <a:solidFill>
                <a:schemeClr val="tx2">
                  <a:lumMod val="60000"/>
                  <a:lumOff val="40000"/>
                </a:schemeClr>
              </a:solidFill>
            </a:endParaRPr>
          </a:p>
        </p:txBody>
      </p:sp>
      <p:sp>
        <p:nvSpPr>
          <p:cNvPr id="47" name="TextBox 46"/>
          <p:cNvSpPr txBox="1"/>
          <p:nvPr/>
        </p:nvSpPr>
        <p:spPr>
          <a:xfrm rot="4111658">
            <a:off x="3565904" y="5119346"/>
            <a:ext cx="1752600" cy="461665"/>
          </a:xfrm>
          <a:prstGeom prst="rect">
            <a:avLst/>
          </a:prstGeom>
          <a:noFill/>
          <a:ln>
            <a:noFill/>
          </a:ln>
        </p:spPr>
        <p:txBody>
          <a:bodyPr wrap="square" rtlCol="0">
            <a:spAutoFit/>
          </a:bodyPr>
          <a:lstStyle/>
          <a:p>
            <a:r>
              <a:rPr lang="en-US" sz="2400" dirty="0"/>
              <a:t>Adams St.</a:t>
            </a:r>
            <a:endParaRPr lang="en-US" sz="2400" dirty="0">
              <a:solidFill>
                <a:schemeClr val="tx2">
                  <a:lumMod val="60000"/>
                  <a:lumOff val="40000"/>
                </a:schemeClr>
              </a:solidFill>
            </a:endParaRPr>
          </a:p>
        </p:txBody>
      </p:sp>
      <p:pic>
        <p:nvPicPr>
          <p:cNvPr id="5" name="Picture 4">
            <a:extLst>
              <a:ext uri="{FF2B5EF4-FFF2-40B4-BE49-F238E27FC236}">
                <a16:creationId xmlns:a16="http://schemas.microsoft.com/office/drawing/2014/main" id="{BB90A9DD-A892-8F8A-7049-D472BD490927}"/>
              </a:ext>
            </a:extLst>
          </p:cNvPr>
          <p:cNvPicPr>
            <a:picLocks noChangeAspect="1"/>
          </p:cNvPicPr>
          <p:nvPr/>
        </p:nvPicPr>
        <p:blipFill>
          <a:blip r:embed="rId5"/>
          <a:stretch>
            <a:fillRect/>
          </a:stretch>
        </p:blipFill>
        <p:spPr>
          <a:xfrm>
            <a:off x="-28575" y="6178409"/>
            <a:ext cx="9144000" cy="691331"/>
          </a:xfrm>
          <a:prstGeom prst="rect">
            <a:avLst/>
          </a:prstGeom>
        </p:spPr>
      </p:pic>
      <p:sp>
        <p:nvSpPr>
          <p:cNvPr id="2" name="Slide Number Placeholder 1"/>
          <p:cNvSpPr>
            <a:spLocks noGrp="1"/>
          </p:cNvSpPr>
          <p:nvPr>
            <p:ph type="sldNum" sz="quarter" idx="12"/>
          </p:nvPr>
        </p:nvSpPr>
        <p:spPr>
          <a:xfrm>
            <a:off x="2777836" y="6387259"/>
            <a:ext cx="2133600" cy="365125"/>
          </a:xfrm>
        </p:spPr>
        <p:txBody>
          <a:bodyPr/>
          <a:lstStyle/>
          <a:p>
            <a:fld id="{A28CD5DE-1B3B-DB4E-A3CA-FF4EF6D55D86}" type="slidenum">
              <a:rPr lang="en-US" smtClean="0">
                <a:solidFill>
                  <a:schemeClr val="tx1"/>
                </a:solidFill>
              </a:rPr>
              <a:pPr/>
              <a:t>13</a:t>
            </a:fld>
            <a:endParaRPr lang="en-US" dirty="0">
              <a:solidFill>
                <a:schemeClr val="tx1"/>
              </a:solidFill>
            </a:endParaRPr>
          </a:p>
        </p:txBody>
      </p:sp>
    </p:spTree>
    <p:extLst>
      <p:ext uri="{BB962C8B-B14F-4D97-AF65-F5344CB8AC3E}">
        <p14:creationId xmlns:p14="http://schemas.microsoft.com/office/powerpoint/2010/main" val="2925219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15" grpId="0" animBg="1"/>
      <p:bldP spid="14" grpId="0" animBg="1"/>
      <p:bldP spid="10" grpId="0" animBg="1"/>
      <p:bldP spid="12"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80060" y="329184"/>
            <a:ext cx="5170932" cy="1783080"/>
          </a:xfrm>
        </p:spPr>
        <p:txBody>
          <a:bodyPr anchor="b">
            <a:normAutofit/>
          </a:bodyPr>
          <a:lstStyle/>
          <a:p>
            <a:r>
              <a:rPr lang="en-US" sz="4700" b="1" dirty="0">
                <a:latin typeface="Avenir Black"/>
              </a:rPr>
              <a:t>Stop Sign Study Criteria and Results</a:t>
            </a:r>
            <a:endParaRPr lang="en-US" sz="4700" dirty="0">
              <a:latin typeface="Avenir Black"/>
              <a:ea typeface="Tahoma" panose="020B0604030504040204" pitchFamily="34" charset="0"/>
              <a:cs typeface="Tahoma" panose="020B0604030504040204" pitchFamily="34" charset="0"/>
            </a:endParaRPr>
          </a:p>
        </p:txBody>
      </p:sp>
      <p:sp>
        <p:nvSpPr>
          <p:cNvPr id="3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0060" y="2706624"/>
            <a:ext cx="5170932" cy="3715512"/>
          </a:xfrm>
        </p:spPr>
        <p:txBody>
          <a:bodyPr>
            <a:normAutofit lnSpcReduction="10000"/>
          </a:bodyPr>
          <a:lstStyle/>
          <a:p>
            <a:pPr marL="0" indent="0">
              <a:lnSpc>
                <a:spcPct val="90000"/>
              </a:lnSpc>
              <a:buNone/>
            </a:pPr>
            <a:r>
              <a:rPr lang="en-US" sz="1600" dirty="0">
                <a:latin typeface="Tahoma" panose="020B0604030504040204" pitchFamily="34" charset="0"/>
              </a:rPr>
              <a:t>    </a:t>
            </a:r>
          </a:p>
          <a:p>
            <a:pPr marL="457200" lvl="1" indent="0">
              <a:lnSpc>
                <a:spcPct val="90000"/>
              </a:lnSpc>
              <a:buNone/>
            </a:pPr>
            <a:r>
              <a:rPr lang="en-US" sz="1600" dirty="0">
                <a:latin typeface="Arial" panose="020B0604020202020204" pitchFamily="34" charset="0"/>
                <a:cs typeface="Arial" panose="020B0604020202020204" pitchFamily="34" charset="0"/>
                <a:sym typeface="Wingdings 2"/>
              </a:rPr>
              <a:t>The Multi-way Stop studies for the three (3) subject intersections included analysis of the following:</a:t>
            </a:r>
          </a:p>
          <a:p>
            <a:pPr marL="457200" lvl="1" indent="0">
              <a:lnSpc>
                <a:spcPct val="90000"/>
              </a:lnSpc>
              <a:buNone/>
            </a:pPr>
            <a:endParaRPr lang="en-US" sz="1600" dirty="0">
              <a:latin typeface="Arial" panose="020B0604020202020204" pitchFamily="34" charset="0"/>
              <a:cs typeface="Arial" panose="020B0604020202020204" pitchFamily="34" charset="0"/>
              <a:sym typeface="Wingdings 2"/>
            </a:endParaRPr>
          </a:p>
          <a:p>
            <a:pPr lvl="1">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2"/>
              </a:rPr>
              <a:t>Traffic count data,</a:t>
            </a:r>
          </a:p>
          <a:p>
            <a:pPr lvl="1">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2"/>
              </a:rPr>
              <a:t>Collision history data</a:t>
            </a:r>
          </a:p>
          <a:p>
            <a:pPr lvl="1">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2"/>
              </a:rPr>
              <a:t>Intersection geometry</a:t>
            </a:r>
          </a:p>
          <a:p>
            <a:pPr lvl="1">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2"/>
              </a:rPr>
              <a:t>Visibility,</a:t>
            </a:r>
          </a:p>
          <a:p>
            <a:pPr lvl="1">
              <a:lnSpc>
                <a:spcPct val="90000"/>
              </a:lnSpc>
              <a:buFont typeface="Arial" panose="020B0604020202020204" pitchFamily="34" charset="0"/>
              <a:buChar char="•"/>
            </a:pPr>
            <a:r>
              <a:rPr lang="en-US" sz="1600" dirty="0">
                <a:latin typeface="Arial" panose="020B0604020202020204" pitchFamily="34" charset="0"/>
                <a:cs typeface="Arial" panose="020B0604020202020204" pitchFamily="34" charset="0"/>
                <a:sym typeface="Wingdings 2"/>
              </a:rPr>
              <a:t>Engineering field observations</a:t>
            </a:r>
          </a:p>
          <a:p>
            <a:pPr marL="55563" lvl="1" indent="55563">
              <a:lnSpc>
                <a:spcPct val="90000"/>
              </a:lnSpc>
              <a:buNone/>
            </a:pPr>
            <a:endParaRPr lang="en-US" sz="1600" dirty="0">
              <a:latin typeface="Arial" panose="020B0604020202020204" pitchFamily="34" charset="0"/>
              <a:cs typeface="Arial" panose="020B0604020202020204" pitchFamily="34" charset="0"/>
              <a:sym typeface="Wingdings 2"/>
            </a:endParaRPr>
          </a:p>
          <a:p>
            <a:pPr marL="55563" lvl="1" indent="55563">
              <a:lnSpc>
                <a:spcPct val="90000"/>
              </a:lnSpc>
              <a:buNone/>
            </a:pPr>
            <a:r>
              <a:rPr lang="en-US" sz="1600" b="1" dirty="0">
                <a:latin typeface="Arial" panose="020B0604020202020204" pitchFamily="34" charset="0"/>
                <a:cs typeface="Arial" panose="020B0604020202020204" pitchFamily="34" charset="0"/>
                <a:sym typeface="Wingdings 2"/>
              </a:rPr>
              <a:t>Results:</a:t>
            </a:r>
          </a:p>
          <a:p>
            <a:pPr marL="111125" lvl="1" indent="0">
              <a:lnSpc>
                <a:spcPct val="90000"/>
              </a:lnSpc>
              <a:buNone/>
            </a:pPr>
            <a:r>
              <a:rPr lang="en-US" sz="1600" b="1" dirty="0">
                <a:latin typeface="Arial" panose="020B0604020202020204" pitchFamily="34" charset="0"/>
                <a:cs typeface="Arial" panose="020B0604020202020204" pitchFamily="34" charset="0"/>
                <a:sym typeface="Wingdings 2"/>
              </a:rPr>
              <a:t>Multi-Way Stop Warrants were </a:t>
            </a:r>
            <a:r>
              <a:rPr lang="en-US" sz="1600" b="1" u="sng" dirty="0">
                <a:latin typeface="Arial" panose="020B0604020202020204" pitchFamily="34" charset="0"/>
                <a:cs typeface="Arial" panose="020B0604020202020204" pitchFamily="34" charset="0"/>
                <a:sym typeface="Wingdings 2"/>
              </a:rPr>
              <a:t>not</a:t>
            </a:r>
            <a:r>
              <a:rPr lang="en-US" sz="1600" b="1" dirty="0">
                <a:latin typeface="Arial" panose="020B0604020202020204" pitchFamily="34" charset="0"/>
                <a:cs typeface="Arial" panose="020B0604020202020204" pitchFamily="34" charset="0"/>
                <a:sym typeface="Wingdings 2"/>
              </a:rPr>
              <a:t> met at the three intersections analyzed (i.e., Scofield Dr., Cornell Dr. and Princeton Dr.)</a:t>
            </a:r>
          </a:p>
          <a:p>
            <a:pPr lvl="1">
              <a:lnSpc>
                <a:spcPct val="90000"/>
              </a:lnSpc>
              <a:buFont typeface="Arial" panose="020B0604020202020204" pitchFamily="34" charset="0"/>
              <a:buChar char="•"/>
            </a:pPr>
            <a:endParaRPr lang="en-US" sz="1600" dirty="0">
              <a:latin typeface="Avenir Book"/>
              <a:sym typeface="Wingdings 2"/>
            </a:endParaRPr>
          </a:p>
          <a:p>
            <a:pPr marL="393192" lvl="1" indent="0">
              <a:lnSpc>
                <a:spcPct val="90000"/>
              </a:lnSpc>
              <a:buClrTx/>
              <a:buNone/>
            </a:pPr>
            <a:endParaRPr lang="en-US" sz="1600" dirty="0">
              <a:latin typeface="Avenir Book"/>
              <a:sym typeface="Wingdings 2"/>
            </a:endParaRPr>
          </a:p>
          <a:p>
            <a:pPr marL="457200" lvl="1" indent="0">
              <a:lnSpc>
                <a:spcPct val="90000"/>
              </a:lnSpc>
              <a:buNone/>
            </a:pPr>
            <a:endParaRPr lang="en-US" sz="1600" dirty="0">
              <a:latin typeface="+mj-lt"/>
            </a:endParaRPr>
          </a:p>
        </p:txBody>
      </p:sp>
      <p:pic>
        <p:nvPicPr>
          <p:cNvPr id="5" name="Picture 4" descr="Diagram&#10;&#10;Description automatically generated">
            <a:extLst>
              <a:ext uri="{FF2B5EF4-FFF2-40B4-BE49-F238E27FC236}">
                <a16:creationId xmlns:a16="http://schemas.microsoft.com/office/drawing/2014/main" id="{18B4E0FA-386E-53F1-19DC-C50B4B51F4B4}"/>
              </a:ext>
            </a:extLst>
          </p:cNvPr>
          <p:cNvPicPr>
            <a:picLocks noChangeAspect="1"/>
          </p:cNvPicPr>
          <p:nvPr/>
        </p:nvPicPr>
        <p:blipFill rotWithShape="1">
          <a:blip r:embed="rId3"/>
          <a:srcRect r="-5" b="8829"/>
          <a:stretch/>
        </p:blipFill>
        <p:spPr>
          <a:xfrm>
            <a:off x="5898285" y="329183"/>
            <a:ext cx="3009851" cy="3429969"/>
          </a:xfrm>
          <a:prstGeom prst="rect">
            <a:avLst/>
          </a:prstGeom>
        </p:spPr>
      </p:pic>
      <p:pic>
        <p:nvPicPr>
          <p:cNvPr id="8" name="Picture 7">
            <a:extLst>
              <a:ext uri="{FF2B5EF4-FFF2-40B4-BE49-F238E27FC236}">
                <a16:creationId xmlns:a16="http://schemas.microsoft.com/office/drawing/2014/main" id="{44D48802-CFB8-ED58-DF72-85F8F5F6375D}"/>
              </a:ext>
            </a:extLst>
          </p:cNvPr>
          <p:cNvPicPr>
            <a:picLocks noChangeAspect="1"/>
          </p:cNvPicPr>
          <p:nvPr/>
        </p:nvPicPr>
        <p:blipFill>
          <a:blip r:embed="rId4"/>
          <a:stretch>
            <a:fillRect/>
          </a:stretch>
        </p:blipFill>
        <p:spPr>
          <a:xfrm>
            <a:off x="6178117" y="3843968"/>
            <a:ext cx="2617065" cy="2512382"/>
          </a:xfrm>
          <a:prstGeom prst="rect">
            <a:avLst/>
          </a:prstGeom>
        </p:spPr>
      </p:pic>
      <p:pic>
        <p:nvPicPr>
          <p:cNvPr id="7" name="Picture 6">
            <a:extLst>
              <a:ext uri="{FF2B5EF4-FFF2-40B4-BE49-F238E27FC236}">
                <a16:creationId xmlns:a16="http://schemas.microsoft.com/office/drawing/2014/main" id="{A2747297-5DC0-902E-E696-6CAB77F48F7F}"/>
              </a:ext>
            </a:extLst>
          </p:cNvPr>
          <p:cNvPicPr>
            <a:picLocks noChangeAspect="1"/>
          </p:cNvPicPr>
          <p:nvPr/>
        </p:nvPicPr>
        <p:blipFill>
          <a:blip r:embed="rId5"/>
          <a:stretch>
            <a:fillRect/>
          </a:stretch>
        </p:blipFill>
        <p:spPr>
          <a:xfrm>
            <a:off x="0" y="6166669"/>
            <a:ext cx="9144000" cy="691331"/>
          </a:xfrm>
          <a:prstGeom prst="rect">
            <a:avLst/>
          </a:prstGeom>
        </p:spPr>
      </p:pic>
      <p:sp>
        <p:nvSpPr>
          <p:cNvPr id="2" name="Slide Number Placeholder 1"/>
          <p:cNvSpPr>
            <a:spLocks noGrp="1"/>
          </p:cNvSpPr>
          <p:nvPr>
            <p:ph type="sldNum" sz="quarter" idx="12"/>
          </p:nvPr>
        </p:nvSpPr>
        <p:spPr>
          <a:xfrm>
            <a:off x="2815565" y="6373530"/>
            <a:ext cx="2057400" cy="365125"/>
          </a:xfrm>
        </p:spPr>
        <p:txBody>
          <a:bodyPr>
            <a:normAutofit/>
          </a:bodyPr>
          <a:lstStyle/>
          <a:p>
            <a:pPr>
              <a:spcAft>
                <a:spcPts val="600"/>
              </a:spcAft>
            </a:pPr>
            <a:fld id="{A28CD5DE-1B3B-DB4E-A3CA-FF4EF6D55D86}" type="slidenum">
              <a:rPr lang="en-US">
                <a:solidFill>
                  <a:schemeClr val="tx1"/>
                </a:solidFill>
              </a:rPr>
              <a:pPr>
                <a:spcAft>
                  <a:spcPts val="600"/>
                </a:spcAft>
              </a:pPr>
              <a:t>14</a:t>
            </a:fld>
            <a:endParaRPr lang="en-US" dirty="0">
              <a:solidFill>
                <a:schemeClr val="tx1"/>
              </a:solidFill>
            </a:endParaRPr>
          </a:p>
        </p:txBody>
      </p:sp>
    </p:spTree>
    <p:extLst>
      <p:ext uri="{BB962C8B-B14F-4D97-AF65-F5344CB8AC3E}">
        <p14:creationId xmlns:p14="http://schemas.microsoft.com/office/powerpoint/2010/main" val="2808760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32559" y="3703975"/>
            <a:ext cx="3253394" cy="2398713"/>
          </a:xfrm>
        </p:spPr>
        <p:txBody>
          <a:bodyPr>
            <a:normAutofit/>
          </a:bodyPr>
          <a:lstStyle/>
          <a:p>
            <a:r>
              <a:rPr lang="en-US" sz="3500" b="1" dirty="0">
                <a:latin typeface="Avenir Black"/>
              </a:rPr>
              <a:t>Pilot Program Implementation Efforts</a:t>
            </a:r>
            <a:endParaRPr lang="en-US" sz="3500" dirty="0">
              <a:latin typeface="Avenir Black"/>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21C7FD1-D95A-D5EA-7170-A13D4E95D9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750" r="13771"/>
          <a:stretch/>
        </p:blipFill>
        <p:spPr>
          <a:xfrm>
            <a:off x="1" y="10"/>
            <a:ext cx="9143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3" name="Content Placeholder 2"/>
          <p:cNvSpPr>
            <a:spLocks noGrp="1"/>
          </p:cNvSpPr>
          <p:nvPr>
            <p:ph idx="1"/>
          </p:nvPr>
        </p:nvSpPr>
        <p:spPr>
          <a:xfrm>
            <a:off x="4572000" y="3703975"/>
            <a:ext cx="3943350" cy="2398713"/>
          </a:xfrm>
        </p:spPr>
        <p:txBody>
          <a:bodyPr anchor="ctr">
            <a:normAutofit/>
          </a:bodyPr>
          <a:lstStyle/>
          <a:p>
            <a:pPr marL="0" indent="0">
              <a:buNone/>
            </a:pPr>
            <a:r>
              <a:rPr lang="en-US" sz="1700" dirty="0">
                <a:latin typeface="Tahoma" panose="020B0604030504040204" pitchFamily="34" charset="0"/>
              </a:rPr>
              <a:t>    </a:t>
            </a:r>
          </a:p>
          <a:p>
            <a:pPr marL="457200" lvl="1" indent="0">
              <a:buNone/>
            </a:pPr>
            <a:r>
              <a:rPr lang="en-US" sz="2400" dirty="0"/>
              <a:t>Raised Pavement Markers and Rumble Bars</a:t>
            </a:r>
            <a:endParaRPr lang="en-US" sz="2400" dirty="0">
              <a:latin typeface="+mj-lt"/>
            </a:endParaRPr>
          </a:p>
        </p:txBody>
      </p:sp>
      <p:pic>
        <p:nvPicPr>
          <p:cNvPr id="7" name="Picture 6">
            <a:extLst>
              <a:ext uri="{FF2B5EF4-FFF2-40B4-BE49-F238E27FC236}">
                <a16:creationId xmlns:a16="http://schemas.microsoft.com/office/drawing/2014/main" id="{86DB45B4-A883-B30B-3962-414E64D2E510}"/>
              </a:ext>
            </a:extLst>
          </p:cNvPr>
          <p:cNvPicPr>
            <a:picLocks noChangeAspect="1"/>
          </p:cNvPicPr>
          <p:nvPr/>
        </p:nvPicPr>
        <p:blipFill>
          <a:blip r:embed="rId4"/>
          <a:stretch>
            <a:fillRect/>
          </a:stretch>
        </p:blipFill>
        <p:spPr>
          <a:xfrm>
            <a:off x="0" y="6166659"/>
            <a:ext cx="9144000" cy="691331"/>
          </a:xfrm>
          <a:prstGeom prst="rect">
            <a:avLst/>
          </a:prstGeom>
        </p:spPr>
      </p:pic>
      <p:sp>
        <p:nvSpPr>
          <p:cNvPr id="2" name="Slide Number Placeholder 1"/>
          <p:cNvSpPr>
            <a:spLocks noGrp="1"/>
          </p:cNvSpPr>
          <p:nvPr>
            <p:ph type="sldNum" sz="quarter" idx="12"/>
          </p:nvPr>
        </p:nvSpPr>
        <p:spPr>
          <a:xfrm>
            <a:off x="2780144" y="6373092"/>
            <a:ext cx="2057400" cy="365125"/>
          </a:xfrm>
        </p:spPr>
        <p:txBody>
          <a:bodyPr>
            <a:normAutofit/>
          </a:bodyPr>
          <a:lstStyle/>
          <a:p>
            <a:pPr>
              <a:spcAft>
                <a:spcPts val="600"/>
              </a:spcAft>
            </a:pPr>
            <a:fld id="{A28CD5DE-1B3B-DB4E-A3CA-FF4EF6D55D86}" type="slidenum">
              <a:rPr lang="en-US">
                <a:solidFill>
                  <a:schemeClr val="tx1"/>
                </a:solidFill>
              </a:rPr>
              <a:pPr>
                <a:spcAft>
                  <a:spcPts val="600"/>
                </a:spcAft>
              </a:pPr>
              <a:t>15</a:t>
            </a:fld>
            <a:endParaRPr lang="en-US" dirty="0">
              <a:solidFill>
                <a:schemeClr val="tx1"/>
              </a:solidFill>
            </a:endParaRPr>
          </a:p>
        </p:txBody>
      </p:sp>
    </p:spTree>
    <p:extLst>
      <p:ext uri="{BB962C8B-B14F-4D97-AF65-F5344CB8AC3E}">
        <p14:creationId xmlns:p14="http://schemas.microsoft.com/office/powerpoint/2010/main" val="20609725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5FBD2A7-230B-B18B-A699-5E98B4BDCD9D}"/>
              </a:ext>
            </a:extLst>
          </p:cNvPr>
          <p:cNvPicPr>
            <a:picLocks noChangeAspect="1"/>
          </p:cNvPicPr>
          <p:nvPr/>
        </p:nvPicPr>
        <p:blipFill rotWithShape="1">
          <a:blip r:embed="rId3"/>
          <a:srcRect l="15879" r="23607"/>
          <a:stretch/>
        </p:blipFill>
        <p:spPr>
          <a:xfrm>
            <a:off x="5523058" y="-18"/>
            <a:ext cx="362094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12" name="Picture 11">
            <a:extLst>
              <a:ext uri="{FF2B5EF4-FFF2-40B4-BE49-F238E27FC236}">
                <a16:creationId xmlns:a16="http://schemas.microsoft.com/office/drawing/2014/main" id="{CAF39FF9-BA3A-3731-B411-D80E2D65DCE5}"/>
              </a:ext>
            </a:extLst>
          </p:cNvPr>
          <p:cNvPicPr>
            <a:picLocks noChangeAspect="1"/>
          </p:cNvPicPr>
          <p:nvPr/>
        </p:nvPicPr>
        <p:blipFill rotWithShape="1">
          <a:blip r:embed="rId4"/>
          <a:srcRect l="19969" r="17960"/>
          <a:stretch/>
        </p:blipFill>
        <p:spPr>
          <a:xfrm>
            <a:off x="2339520" y="18"/>
            <a:ext cx="3724717"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p:nvSpPr>
          <p:cNvPr id="2" name="Title 1"/>
          <p:cNvSpPr>
            <a:spLocks noGrp="1"/>
          </p:cNvSpPr>
          <p:nvPr>
            <p:ph type="title"/>
          </p:nvPr>
        </p:nvSpPr>
        <p:spPr>
          <a:xfrm>
            <a:off x="336042" y="681038"/>
            <a:ext cx="2103378" cy="1325563"/>
          </a:xfrm>
        </p:spPr>
        <p:txBody>
          <a:bodyPr anchor="ctr">
            <a:normAutofit/>
          </a:bodyPr>
          <a:lstStyle/>
          <a:p>
            <a:pPr algn="l"/>
            <a:r>
              <a:rPr lang="en-US" sz="2000" b="1" dirty="0">
                <a:latin typeface="Arial" panose="020B0604020202020204" pitchFamily="34" charset="0"/>
                <a:cs typeface="Arial" panose="020B0604020202020204" pitchFamily="34" charset="0"/>
              </a:rPr>
              <a:t>Implementation History</a:t>
            </a:r>
            <a:endParaRPr lang="en-US" sz="2000" dirty="0">
              <a:latin typeface="Avenir Black"/>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36042" y="2258171"/>
            <a:ext cx="2483358" cy="3918792"/>
          </a:xfrm>
        </p:spPr>
        <p:txBody>
          <a:bodyPr>
            <a:normAutofit/>
          </a:bodyPr>
          <a:lstStyle/>
          <a:p>
            <a:pPr>
              <a:buClrTx/>
              <a:buFont typeface="Wingdings 2"/>
              <a:buChar char=""/>
            </a:pPr>
            <a:r>
              <a:rPr lang="en-US" sz="1800" dirty="0">
                <a:latin typeface="Avenir Book"/>
                <a:ea typeface="Tahoma" panose="020B0604030504040204" pitchFamily="34" charset="0"/>
                <a:cs typeface="Tahoma" panose="020B0604030504040204" pitchFamily="34" charset="0"/>
              </a:rPr>
              <a:t>Petition circulated and approved by over 75% of nearby residents </a:t>
            </a:r>
          </a:p>
          <a:p>
            <a:pPr>
              <a:buClrTx/>
              <a:buFont typeface="Wingdings 2"/>
              <a:buChar char=""/>
            </a:pPr>
            <a:r>
              <a:rPr lang="en-US" sz="1800" dirty="0">
                <a:latin typeface="Avenir Book"/>
                <a:ea typeface="Tahoma" panose="020B0604030504040204" pitchFamily="34" charset="0"/>
                <a:cs typeface="Tahoma" panose="020B0604030504040204" pitchFamily="34" charset="0"/>
              </a:rPr>
              <a:t>Project was Installed in December 2022</a:t>
            </a:r>
          </a:p>
          <a:p>
            <a:pPr>
              <a:buClrTx/>
              <a:buFont typeface="Wingdings 2"/>
              <a:buChar char=""/>
            </a:pPr>
            <a:r>
              <a:rPr lang="en-US" sz="1800" dirty="0">
                <a:latin typeface="Avenir Book"/>
                <a:ea typeface="Tahoma" panose="020B0604030504040204" pitchFamily="34" charset="0"/>
                <a:cs typeface="Tahoma" panose="020B0604030504040204" pitchFamily="34" charset="0"/>
              </a:rPr>
              <a:t>Project was removed due to excessive noise complaints from neighboring residents.</a:t>
            </a:r>
            <a:endParaRPr lang="en-US" sz="1800" dirty="0">
              <a:latin typeface="Avenir Book"/>
              <a:ea typeface="Tahoma" panose="020B0604030504040204" pitchFamily="34" charset="0"/>
              <a:cs typeface="Tahoma" panose="020B0604030504040204" pitchFamily="34" charset="0"/>
              <a:sym typeface="Wingdings 2"/>
            </a:endParaRPr>
          </a:p>
          <a:p>
            <a:pPr>
              <a:buClrTx/>
              <a:buFont typeface="Wingdings 2"/>
              <a:buChar char=""/>
            </a:pPr>
            <a:endParaRPr lang="en-US" sz="1600" dirty="0">
              <a:latin typeface="Avenir Book"/>
              <a:ea typeface="Tahoma" panose="020B0604030504040204" pitchFamily="34" charset="0"/>
              <a:cs typeface="Tahoma" panose="020B0604030504040204" pitchFamily="34" charset="0"/>
              <a:sym typeface="Wingdings 2"/>
            </a:endParaRPr>
          </a:p>
          <a:p>
            <a:pPr marL="0" indent="0">
              <a:buClrTx/>
              <a:buNone/>
            </a:pPr>
            <a:endParaRPr lang="en-US" sz="1600" dirty="0">
              <a:latin typeface="Avenir Book"/>
              <a:ea typeface="Tahoma" panose="020B0604030504040204" pitchFamily="34" charset="0"/>
              <a:cs typeface="Tahoma" panose="020B0604030504040204" pitchFamily="34" charset="0"/>
              <a:sym typeface="Wingdings 2"/>
            </a:endParaRPr>
          </a:p>
        </p:txBody>
      </p:sp>
      <p:pic>
        <p:nvPicPr>
          <p:cNvPr id="6" name="Picture 5">
            <a:extLst>
              <a:ext uri="{FF2B5EF4-FFF2-40B4-BE49-F238E27FC236}">
                <a16:creationId xmlns:a16="http://schemas.microsoft.com/office/drawing/2014/main" id="{940B5195-E969-2535-A7D3-5AC8F7F608B4}"/>
              </a:ext>
            </a:extLst>
          </p:cNvPr>
          <p:cNvPicPr>
            <a:picLocks noChangeAspect="1"/>
          </p:cNvPicPr>
          <p:nvPr/>
        </p:nvPicPr>
        <p:blipFill>
          <a:blip r:embed="rId5"/>
          <a:stretch>
            <a:fillRect/>
          </a:stretch>
        </p:blipFill>
        <p:spPr>
          <a:xfrm>
            <a:off x="0" y="6171825"/>
            <a:ext cx="9144000" cy="691331"/>
          </a:xfrm>
          <a:prstGeom prst="rect">
            <a:avLst/>
          </a:prstGeom>
        </p:spPr>
      </p:pic>
      <p:sp>
        <p:nvSpPr>
          <p:cNvPr id="4" name="Slide Number Placeholder 3"/>
          <p:cNvSpPr>
            <a:spLocks noGrp="1"/>
          </p:cNvSpPr>
          <p:nvPr>
            <p:ph type="sldNum" sz="quarter" idx="12"/>
          </p:nvPr>
        </p:nvSpPr>
        <p:spPr>
          <a:xfrm>
            <a:off x="2770908" y="6373092"/>
            <a:ext cx="2057400" cy="365125"/>
          </a:xfrm>
        </p:spPr>
        <p:txBody>
          <a:bodyPr>
            <a:normAutofit/>
          </a:bodyPr>
          <a:lstStyle/>
          <a:p>
            <a:pPr>
              <a:spcAft>
                <a:spcPts val="600"/>
              </a:spcAft>
            </a:pPr>
            <a:fld id="{A28CD5DE-1B3B-DB4E-A3CA-FF4EF6D55D86}" type="slidenum">
              <a:rPr lang="en-US">
                <a:solidFill>
                  <a:schemeClr val="tx1"/>
                </a:solidFill>
              </a:rPr>
              <a:pPr>
                <a:spcAft>
                  <a:spcPts val="600"/>
                </a:spcAft>
              </a:pPr>
              <a:t>16</a:t>
            </a:fld>
            <a:endParaRPr lang="en-US" dirty="0">
              <a:solidFill>
                <a:schemeClr val="tx1"/>
              </a:solidFill>
            </a:endParaRPr>
          </a:p>
        </p:txBody>
      </p:sp>
    </p:spTree>
    <p:extLst>
      <p:ext uri="{BB962C8B-B14F-4D97-AF65-F5344CB8AC3E}">
        <p14:creationId xmlns:p14="http://schemas.microsoft.com/office/powerpoint/2010/main" val="102433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852322" y="839286"/>
            <a:ext cx="5605629" cy="994172"/>
          </a:xfrm>
        </p:spPr>
        <p:txBody>
          <a:bodyPr>
            <a:normAutofit/>
          </a:bodyPr>
          <a:lstStyle/>
          <a:p>
            <a:pPr marL="0" indent="0">
              <a:buNone/>
            </a:pPr>
            <a:r>
              <a:rPr lang="en-US" b="1" dirty="0"/>
              <a:t>Traffic Circle Concept</a:t>
            </a:r>
            <a:endParaRPr lang="en-US" dirty="0"/>
          </a:p>
        </p:txBody>
      </p:sp>
      <p:sp>
        <p:nvSpPr>
          <p:cNvPr id="3" name="Content Placeholder 2"/>
          <p:cNvSpPr>
            <a:spLocks noGrp="1"/>
          </p:cNvSpPr>
          <p:nvPr>
            <p:ph idx="1"/>
          </p:nvPr>
        </p:nvSpPr>
        <p:spPr>
          <a:xfrm>
            <a:off x="152401" y="2147568"/>
            <a:ext cx="6208406" cy="3351532"/>
          </a:xfrm>
        </p:spPr>
        <p:txBody>
          <a:bodyPr anchor="ctr">
            <a:normAutofit/>
          </a:bodyPr>
          <a:lstStyle/>
          <a:p>
            <a:r>
              <a:rPr lang="en-US" sz="2500" dirty="0"/>
              <a:t>Virtual meeting on Feb 3, 2021</a:t>
            </a:r>
          </a:p>
          <a:p>
            <a:r>
              <a:rPr lang="en-US" sz="2500" dirty="0"/>
              <a:t>Meetings with Adams Hill Neighborhood Association</a:t>
            </a:r>
          </a:p>
          <a:p>
            <a:r>
              <a:rPr lang="en-US" sz="2500" dirty="0"/>
              <a:t>Concern regarding parking impacts</a:t>
            </a:r>
          </a:p>
          <a:p>
            <a:pPr marL="457200" lvl="1" indent="0">
              <a:buNone/>
            </a:pPr>
            <a:endParaRPr lang="en-US" sz="1800" dirty="0"/>
          </a:p>
          <a:p>
            <a:pPr marL="457200" lvl="1" indent="0">
              <a:buNone/>
            </a:pPr>
            <a:endParaRPr lang="en-US" sz="1800" dirty="0">
              <a:latin typeface="+mj-lt"/>
            </a:endParaRP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3756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rgbClr val="004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81A0B478-9A21-3B8C-19F8-78E7402C1F89}"/>
              </a:ext>
            </a:extLst>
          </p:cNvPr>
          <p:cNvPicPr>
            <a:picLocks noChangeAspect="1"/>
          </p:cNvPicPr>
          <p:nvPr/>
        </p:nvPicPr>
        <p:blipFill rotWithShape="1">
          <a:blip r:embed="rId3">
            <a:alphaModFix/>
          </a:blip>
          <a:srcRect l="129" r="970" b="8"/>
          <a:stretch/>
        </p:blipFill>
        <p:spPr>
          <a:xfrm>
            <a:off x="6598028" y="2461923"/>
            <a:ext cx="1937263" cy="193415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Picture 6">
            <a:extLst>
              <a:ext uri="{FF2B5EF4-FFF2-40B4-BE49-F238E27FC236}">
                <a16:creationId xmlns:a16="http://schemas.microsoft.com/office/drawing/2014/main" id="{86DB45B4-A883-B30B-3962-414E64D2E510}"/>
              </a:ext>
            </a:extLst>
          </p:cNvPr>
          <p:cNvPicPr>
            <a:picLocks noChangeAspect="1"/>
          </p:cNvPicPr>
          <p:nvPr/>
        </p:nvPicPr>
        <p:blipFill>
          <a:blip r:embed="rId4"/>
          <a:stretch>
            <a:fillRect/>
          </a:stretch>
        </p:blipFill>
        <p:spPr>
          <a:xfrm>
            <a:off x="0" y="6166659"/>
            <a:ext cx="9144000" cy="691331"/>
          </a:xfrm>
          <a:prstGeom prst="rect">
            <a:avLst/>
          </a:prstGeom>
        </p:spPr>
      </p:pic>
      <p:sp>
        <p:nvSpPr>
          <p:cNvPr id="2" name="Slide Number Placeholder 1"/>
          <p:cNvSpPr>
            <a:spLocks noGrp="1"/>
          </p:cNvSpPr>
          <p:nvPr>
            <p:ph type="sldNum" sz="quarter" idx="12"/>
          </p:nvPr>
        </p:nvSpPr>
        <p:spPr>
          <a:xfrm>
            <a:off x="4161539" y="6416498"/>
            <a:ext cx="759278" cy="273844"/>
          </a:xfrm>
        </p:spPr>
        <p:txBody>
          <a:bodyPr>
            <a:normAutofit/>
          </a:bodyPr>
          <a:lstStyle/>
          <a:p>
            <a:pPr>
              <a:lnSpc>
                <a:spcPct val="90000"/>
              </a:lnSpc>
              <a:spcAft>
                <a:spcPts val="600"/>
              </a:spcAft>
            </a:pPr>
            <a:fld id="{A28CD5DE-1B3B-DB4E-A3CA-FF4EF6D55D86}" type="slidenum">
              <a:rPr lang="en-US">
                <a:solidFill>
                  <a:schemeClr val="tx1"/>
                </a:solidFill>
              </a:rPr>
              <a:pPr>
                <a:lnSpc>
                  <a:spcPct val="90000"/>
                </a:lnSpc>
                <a:spcAft>
                  <a:spcPts val="600"/>
                </a:spcAft>
              </a:pPr>
              <a:t>17</a:t>
            </a:fld>
            <a:endParaRPr lang="en-US" dirty="0">
              <a:solidFill>
                <a:schemeClr val="tx1"/>
              </a:solidFill>
            </a:endParaRPr>
          </a:p>
        </p:txBody>
      </p:sp>
    </p:spTree>
    <p:extLst>
      <p:ext uri="{BB962C8B-B14F-4D97-AF65-F5344CB8AC3E}">
        <p14:creationId xmlns:p14="http://schemas.microsoft.com/office/powerpoint/2010/main" val="2294146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3756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rgbClr val="004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81A0B478-9A21-3B8C-19F8-78E7402C1F89}"/>
              </a:ext>
            </a:extLst>
          </p:cNvPr>
          <p:cNvPicPr>
            <a:picLocks noChangeAspect="1"/>
          </p:cNvPicPr>
          <p:nvPr/>
        </p:nvPicPr>
        <p:blipFill rotWithShape="1">
          <a:blip r:embed="rId3">
            <a:alphaModFix/>
          </a:blip>
          <a:srcRect l="129" r="970" b="8"/>
          <a:stretch/>
        </p:blipFill>
        <p:spPr>
          <a:xfrm>
            <a:off x="6598028" y="2461923"/>
            <a:ext cx="1937263" cy="193415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Picture 6">
            <a:extLst>
              <a:ext uri="{FF2B5EF4-FFF2-40B4-BE49-F238E27FC236}">
                <a16:creationId xmlns:a16="http://schemas.microsoft.com/office/drawing/2014/main" id="{86DB45B4-A883-B30B-3962-414E64D2E510}"/>
              </a:ext>
            </a:extLst>
          </p:cNvPr>
          <p:cNvPicPr>
            <a:picLocks noChangeAspect="1"/>
          </p:cNvPicPr>
          <p:nvPr/>
        </p:nvPicPr>
        <p:blipFill>
          <a:blip r:embed="rId4"/>
          <a:stretch>
            <a:fillRect/>
          </a:stretch>
        </p:blipFill>
        <p:spPr>
          <a:xfrm>
            <a:off x="0" y="6166659"/>
            <a:ext cx="9144000" cy="691331"/>
          </a:xfrm>
          <a:prstGeom prst="rect">
            <a:avLst/>
          </a:prstGeom>
        </p:spPr>
      </p:pic>
      <p:sp>
        <p:nvSpPr>
          <p:cNvPr id="2" name="Slide Number Placeholder 1"/>
          <p:cNvSpPr>
            <a:spLocks noGrp="1"/>
          </p:cNvSpPr>
          <p:nvPr>
            <p:ph type="sldNum" sz="quarter" idx="12"/>
          </p:nvPr>
        </p:nvSpPr>
        <p:spPr>
          <a:xfrm>
            <a:off x="4161539" y="6416498"/>
            <a:ext cx="759278" cy="273844"/>
          </a:xfrm>
        </p:spPr>
        <p:txBody>
          <a:bodyPr>
            <a:normAutofit/>
          </a:bodyPr>
          <a:lstStyle/>
          <a:p>
            <a:pPr>
              <a:lnSpc>
                <a:spcPct val="90000"/>
              </a:lnSpc>
              <a:spcAft>
                <a:spcPts val="600"/>
              </a:spcAft>
            </a:pPr>
            <a:fld id="{A28CD5DE-1B3B-DB4E-A3CA-FF4EF6D55D86}" type="slidenum">
              <a:rPr lang="en-US">
                <a:solidFill>
                  <a:schemeClr val="tx1"/>
                </a:solidFill>
              </a:rPr>
              <a:pPr>
                <a:lnSpc>
                  <a:spcPct val="90000"/>
                </a:lnSpc>
                <a:spcAft>
                  <a:spcPts val="600"/>
                </a:spcAft>
              </a:pPr>
              <a:t>18</a:t>
            </a:fld>
            <a:endParaRPr lang="en-US" dirty="0">
              <a:solidFill>
                <a:schemeClr val="tx1"/>
              </a:solidFill>
            </a:endParaRPr>
          </a:p>
        </p:txBody>
      </p:sp>
      <p:sp>
        <p:nvSpPr>
          <p:cNvPr id="13" name="Content Placeholder 2">
            <a:extLst>
              <a:ext uri="{FF2B5EF4-FFF2-40B4-BE49-F238E27FC236}">
                <a16:creationId xmlns:a16="http://schemas.microsoft.com/office/drawing/2014/main" id="{9A84DC05-CAEC-9065-F31D-A5ACF942F695}"/>
              </a:ext>
            </a:extLst>
          </p:cNvPr>
          <p:cNvSpPr>
            <a:spLocks noGrp="1"/>
          </p:cNvSpPr>
          <p:nvPr>
            <p:ph idx="1"/>
          </p:nvPr>
        </p:nvSpPr>
        <p:spPr>
          <a:xfrm>
            <a:off x="151480" y="2396205"/>
            <a:ext cx="6477920" cy="3666055"/>
          </a:xfrm>
        </p:spPr>
        <p:txBody>
          <a:bodyPr anchor="t">
            <a:normAutofit lnSpcReduction="10000"/>
          </a:bodyPr>
          <a:lstStyle/>
          <a:p>
            <a:pPr marL="0" lvl="0" indent="0">
              <a:lnSpc>
                <a:spcPct val="90000"/>
              </a:lnSpc>
              <a:buNone/>
            </a:pPr>
            <a:r>
              <a:rPr lang="en-US" sz="2400" dirty="0">
                <a:solidFill>
                  <a:schemeClr val="tx1">
                    <a:alpha val="80000"/>
                  </a:schemeClr>
                </a:solidFill>
              </a:rPr>
              <a:t>- Traffic Circle Concept at: </a:t>
            </a:r>
          </a:p>
          <a:p>
            <a:pPr marL="0" lvl="0" indent="0">
              <a:lnSpc>
                <a:spcPct val="90000"/>
              </a:lnSpc>
              <a:buNone/>
            </a:pPr>
            <a:r>
              <a:rPr lang="en-US" sz="2400" dirty="0">
                <a:solidFill>
                  <a:schemeClr val="tx1">
                    <a:alpha val="80000"/>
                  </a:schemeClr>
                </a:solidFill>
              </a:rPr>
              <a:t>	Adams St./Scofield Dr. Intersection</a:t>
            </a:r>
          </a:p>
          <a:p>
            <a:pPr marL="0" lvl="0" indent="0">
              <a:lnSpc>
                <a:spcPct val="90000"/>
              </a:lnSpc>
              <a:buNone/>
            </a:pPr>
            <a:endParaRPr lang="en-US" sz="2400" dirty="0">
              <a:solidFill>
                <a:schemeClr val="tx1">
                  <a:alpha val="80000"/>
                </a:schemeClr>
              </a:solidFill>
            </a:endParaRPr>
          </a:p>
          <a:p>
            <a:pPr marL="0" indent="0">
              <a:lnSpc>
                <a:spcPct val="90000"/>
              </a:lnSpc>
              <a:buNone/>
            </a:pPr>
            <a:r>
              <a:rPr lang="en-US" sz="2400" dirty="0">
                <a:solidFill>
                  <a:schemeClr val="tx1">
                    <a:alpha val="80000"/>
                  </a:schemeClr>
                </a:solidFill>
              </a:rPr>
              <a:t>- </a:t>
            </a:r>
            <a:r>
              <a:rPr lang="en-US" sz="2400" b="1" dirty="0">
                <a:solidFill>
                  <a:schemeClr val="tx1">
                    <a:alpha val="80000"/>
                  </a:schemeClr>
                </a:solidFill>
              </a:rPr>
              <a:t>Why Scofield Dr.?</a:t>
            </a:r>
          </a:p>
          <a:p>
            <a:pPr lvl="0">
              <a:lnSpc>
                <a:spcPct val="90000"/>
              </a:lnSpc>
            </a:pPr>
            <a:r>
              <a:rPr lang="en-US" sz="2400" dirty="0">
                <a:solidFill>
                  <a:schemeClr val="tx1">
                    <a:alpha val="80000"/>
                  </a:schemeClr>
                </a:solidFill>
              </a:rPr>
              <a:t>Scofield Dr. is a wider street compared to Cornell Dr., Yale Dr., and Princeton Dr.</a:t>
            </a:r>
          </a:p>
          <a:p>
            <a:pPr marL="0" lvl="0" indent="0">
              <a:lnSpc>
                <a:spcPct val="90000"/>
              </a:lnSpc>
              <a:buNone/>
            </a:pPr>
            <a:endParaRPr lang="en-US" sz="2400" dirty="0">
              <a:solidFill>
                <a:schemeClr val="tx1">
                  <a:alpha val="80000"/>
                </a:schemeClr>
              </a:solidFill>
            </a:endParaRPr>
          </a:p>
          <a:p>
            <a:pPr marL="0" indent="0">
              <a:lnSpc>
                <a:spcPct val="90000"/>
              </a:lnSpc>
              <a:buNone/>
            </a:pPr>
            <a:r>
              <a:rPr lang="en-US" sz="2400" dirty="0">
                <a:solidFill>
                  <a:schemeClr val="tx1">
                    <a:alpha val="80000"/>
                  </a:schemeClr>
                </a:solidFill>
              </a:rPr>
              <a:t>- </a:t>
            </a:r>
            <a:r>
              <a:rPr lang="en-US" sz="2400" b="1" dirty="0">
                <a:solidFill>
                  <a:schemeClr val="tx1">
                    <a:alpha val="80000"/>
                  </a:schemeClr>
                </a:solidFill>
              </a:rPr>
              <a:t>Challenges:</a:t>
            </a:r>
          </a:p>
          <a:p>
            <a:pPr lvl="0">
              <a:lnSpc>
                <a:spcPct val="90000"/>
              </a:lnSpc>
            </a:pPr>
            <a:r>
              <a:rPr lang="en-US" sz="2400" dirty="0">
                <a:solidFill>
                  <a:schemeClr val="tx1">
                    <a:alpha val="80000"/>
                  </a:schemeClr>
                </a:solidFill>
              </a:rPr>
              <a:t>Loss of On-street Parking Spaces</a:t>
            </a:r>
          </a:p>
          <a:p>
            <a:pPr lvl="0">
              <a:lnSpc>
                <a:spcPct val="90000"/>
              </a:lnSpc>
            </a:pPr>
            <a:r>
              <a:rPr lang="en-US" sz="2400" dirty="0">
                <a:solidFill>
                  <a:schemeClr val="tx1">
                    <a:alpha val="80000"/>
                  </a:schemeClr>
                </a:solidFill>
              </a:rPr>
              <a:t>Large vehicles turning </a:t>
            </a:r>
          </a:p>
          <a:p>
            <a:pPr marL="0" lvl="0" indent="0">
              <a:lnSpc>
                <a:spcPct val="90000"/>
              </a:lnSpc>
              <a:buNone/>
            </a:pPr>
            <a:endParaRPr lang="en-US" sz="1400" dirty="0">
              <a:solidFill>
                <a:schemeClr val="tx1">
                  <a:alpha val="80000"/>
                </a:schemeClr>
              </a:solidFill>
            </a:endParaRPr>
          </a:p>
          <a:p>
            <a:pPr marL="0" lvl="0" indent="0">
              <a:lnSpc>
                <a:spcPct val="90000"/>
              </a:lnSpc>
              <a:buNone/>
            </a:pPr>
            <a:endParaRPr lang="en-US" sz="1200" dirty="0">
              <a:solidFill>
                <a:schemeClr val="tx1">
                  <a:alpha val="80000"/>
                </a:schemeClr>
              </a:solidFill>
            </a:endParaRPr>
          </a:p>
          <a:p>
            <a:pPr marL="0" lvl="0" indent="0">
              <a:lnSpc>
                <a:spcPct val="90000"/>
              </a:lnSpc>
              <a:buNone/>
            </a:pPr>
            <a:endParaRPr lang="en-US" sz="1200" dirty="0">
              <a:solidFill>
                <a:schemeClr val="tx1">
                  <a:alpha val="80000"/>
                </a:schemeClr>
              </a:solidFill>
            </a:endParaRPr>
          </a:p>
          <a:p>
            <a:pPr lvl="0">
              <a:lnSpc>
                <a:spcPct val="90000"/>
              </a:lnSpc>
            </a:pPr>
            <a:endParaRPr lang="en-US" sz="1200" dirty="0">
              <a:solidFill>
                <a:schemeClr val="tx1">
                  <a:alpha val="80000"/>
                </a:schemeClr>
              </a:solidFill>
            </a:endParaRPr>
          </a:p>
          <a:p>
            <a:pPr marL="0" indent="0">
              <a:lnSpc>
                <a:spcPct val="90000"/>
              </a:lnSpc>
              <a:buNone/>
            </a:pPr>
            <a:endParaRPr lang="en-US" sz="1200" dirty="0">
              <a:solidFill>
                <a:schemeClr val="tx1">
                  <a:alpha val="80000"/>
                </a:schemeClr>
              </a:solidFill>
            </a:endParaRPr>
          </a:p>
          <a:p>
            <a:pPr lvl="0">
              <a:lnSpc>
                <a:spcPct val="90000"/>
              </a:lnSpc>
            </a:pPr>
            <a:endParaRPr lang="en-US" sz="1200" dirty="0">
              <a:solidFill>
                <a:schemeClr val="tx1">
                  <a:alpha val="80000"/>
                </a:schemeClr>
              </a:solidFill>
            </a:endParaRPr>
          </a:p>
          <a:p>
            <a:pPr lvl="0">
              <a:lnSpc>
                <a:spcPct val="90000"/>
              </a:lnSpc>
            </a:pPr>
            <a:endParaRPr lang="en-US" sz="1200" dirty="0">
              <a:solidFill>
                <a:schemeClr val="tx1">
                  <a:alpha val="80000"/>
                </a:schemeClr>
              </a:solidFill>
            </a:endParaRPr>
          </a:p>
        </p:txBody>
      </p:sp>
      <p:sp>
        <p:nvSpPr>
          <p:cNvPr id="17" name="Title 1">
            <a:extLst>
              <a:ext uri="{FF2B5EF4-FFF2-40B4-BE49-F238E27FC236}">
                <a16:creationId xmlns:a16="http://schemas.microsoft.com/office/drawing/2014/main" id="{FCDBC595-7666-03E3-CEE3-330BEB42FDC9}"/>
              </a:ext>
            </a:extLst>
          </p:cNvPr>
          <p:cNvSpPr>
            <a:spLocks noGrp="1"/>
          </p:cNvSpPr>
          <p:nvPr>
            <p:ph type="title"/>
          </p:nvPr>
        </p:nvSpPr>
        <p:spPr>
          <a:xfrm>
            <a:off x="852322" y="839286"/>
            <a:ext cx="5605629" cy="994172"/>
          </a:xfrm>
        </p:spPr>
        <p:txBody>
          <a:bodyPr>
            <a:normAutofit/>
          </a:bodyPr>
          <a:lstStyle/>
          <a:p>
            <a:pPr marL="0" indent="0">
              <a:buNone/>
            </a:pPr>
            <a:r>
              <a:rPr lang="en-US" b="1" dirty="0"/>
              <a:t>Traffic Circle Concept</a:t>
            </a:r>
            <a:endParaRPr lang="en-US" dirty="0"/>
          </a:p>
        </p:txBody>
      </p:sp>
    </p:spTree>
    <p:extLst>
      <p:ext uri="{BB962C8B-B14F-4D97-AF65-F5344CB8AC3E}">
        <p14:creationId xmlns:p14="http://schemas.microsoft.com/office/powerpoint/2010/main" val="2054908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barn(inVertical)">
                                      <p:cBhvr>
                                        <p:cTn id="10" dur="500"/>
                                        <p:tgtEl>
                                          <p:spTgt spid="1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barn(inVertical)">
                                      <p:cBhvr>
                                        <p:cTn id="13" dur="500"/>
                                        <p:tgtEl>
                                          <p:spTgt spid="1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barn(inVertical)">
                                      <p:cBhvr>
                                        <p:cTn id="16" dur="500"/>
                                        <p:tgtEl>
                                          <p:spTgt spid="1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animEffect transition="in" filter="barn(inVertical)">
                                      <p:cBhvr>
                                        <p:cTn id="19" dur="500"/>
                                        <p:tgtEl>
                                          <p:spTgt spid="13">
                                            <p:txEl>
                                              <p:pRg st="6" end="6"/>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xEl>
                                              <p:pRg st="7" end="7"/>
                                            </p:txEl>
                                          </p:spTgt>
                                        </p:tgtEl>
                                        <p:attrNameLst>
                                          <p:attrName>style.visibility</p:attrName>
                                        </p:attrNameLst>
                                      </p:cBhvr>
                                      <p:to>
                                        <p:strVal val="visible"/>
                                      </p:to>
                                    </p:set>
                                    <p:animEffect transition="in" filter="barn(inVertical)">
                                      <p:cBhvr>
                                        <p:cTn id="22" dur="500"/>
                                        <p:tgtEl>
                                          <p:spTgt spid="13">
                                            <p:txEl>
                                              <p:pRg st="7" end="7"/>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xEl>
                                              <p:pRg st="8" end="8"/>
                                            </p:txEl>
                                          </p:spTgt>
                                        </p:tgtEl>
                                        <p:attrNameLst>
                                          <p:attrName>style.visibility</p:attrName>
                                        </p:attrNameLst>
                                      </p:cBhvr>
                                      <p:to>
                                        <p:strVal val="visible"/>
                                      </p:to>
                                    </p:set>
                                    <p:animEffect transition="in" filter="barn(inVertical)">
                                      <p:cBhvr>
                                        <p:cTn id="25"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73EDDF53-0851-48D4-A466-6FE0DCE91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1" cy="1576446"/>
            <a:chOff x="0" y="0"/>
            <a:chExt cx="12192002" cy="1576446"/>
          </a:xfrm>
        </p:grpSpPr>
        <p:sp>
          <p:nvSpPr>
            <p:cNvPr id="30" name="Rectangle 29">
              <a:extLst>
                <a:ext uri="{FF2B5EF4-FFF2-40B4-BE49-F238E27FC236}">
                  <a16:creationId xmlns:a16="http://schemas.microsoft.com/office/drawing/2014/main" id="{D074D04C-85E8-4A3E-90D7-86A10AE04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097020A-86B6-43BD-A2AA-66AE72CA3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0C6C743-32FE-4E24-AA22-45D3B1C7C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028700" y="407695"/>
            <a:ext cx="7293022" cy="834251"/>
          </a:xfrm>
        </p:spPr>
        <p:txBody>
          <a:bodyPr anchor="ctr">
            <a:normAutofit/>
          </a:bodyPr>
          <a:lstStyle/>
          <a:p>
            <a:pPr>
              <a:lnSpc>
                <a:spcPct val="90000"/>
              </a:lnSpc>
            </a:pPr>
            <a:r>
              <a:rPr lang="en-US" sz="2700" b="1" dirty="0">
                <a:solidFill>
                  <a:srgbClr val="FFFFFF"/>
                </a:solidFill>
                <a:latin typeface="Arial" panose="020B0604020202020204" pitchFamily="34" charset="0"/>
                <a:cs typeface="Arial" panose="020B0604020202020204" pitchFamily="34" charset="0"/>
              </a:rPr>
              <a:t>Traffic Circle Implementation</a:t>
            </a:r>
            <a:br>
              <a:rPr lang="en-US" sz="2700" b="1" dirty="0">
                <a:solidFill>
                  <a:srgbClr val="FFFFFF"/>
                </a:solidFill>
                <a:latin typeface="Arial" panose="020B0604020202020204" pitchFamily="34" charset="0"/>
                <a:cs typeface="Arial" panose="020B0604020202020204" pitchFamily="34" charset="0"/>
              </a:rPr>
            </a:br>
            <a:endParaRPr lang="en-US" sz="2700" dirty="0">
              <a:solidFill>
                <a:srgbClr val="FFFFFF"/>
              </a:solidFill>
              <a:latin typeface="Arial" panose="020B0604020202020204" pitchFamily="34" charset="0"/>
              <a:ea typeface="Tahoma" panose="020B060403050404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AA8C768-4622-7E94-CA15-FC5A6195DC35}"/>
              </a:ext>
            </a:extLst>
          </p:cNvPr>
          <p:cNvPicPr>
            <a:picLocks noChangeAspect="1"/>
          </p:cNvPicPr>
          <p:nvPr/>
        </p:nvPicPr>
        <p:blipFill>
          <a:blip r:embed="rId3"/>
          <a:stretch>
            <a:fillRect/>
          </a:stretch>
        </p:blipFill>
        <p:spPr>
          <a:xfrm>
            <a:off x="1112109" y="1753956"/>
            <a:ext cx="1909035" cy="2133001"/>
          </a:xfrm>
          <a:prstGeom prst="rect">
            <a:avLst/>
          </a:prstGeom>
        </p:spPr>
      </p:pic>
      <p:pic>
        <p:nvPicPr>
          <p:cNvPr id="8" name="Picture 7">
            <a:extLst>
              <a:ext uri="{FF2B5EF4-FFF2-40B4-BE49-F238E27FC236}">
                <a16:creationId xmlns:a16="http://schemas.microsoft.com/office/drawing/2014/main" id="{AD4C20FB-EC7A-4C40-3AAE-FC1E7E5DE266}"/>
              </a:ext>
            </a:extLst>
          </p:cNvPr>
          <p:cNvPicPr>
            <a:picLocks noChangeAspect="1"/>
          </p:cNvPicPr>
          <p:nvPr/>
        </p:nvPicPr>
        <p:blipFill>
          <a:blip r:embed="rId4"/>
          <a:stretch>
            <a:fillRect/>
          </a:stretch>
        </p:blipFill>
        <p:spPr>
          <a:xfrm>
            <a:off x="5282472" y="1766798"/>
            <a:ext cx="1727928" cy="2120159"/>
          </a:xfrm>
          <a:prstGeom prst="rect">
            <a:avLst/>
          </a:prstGeom>
        </p:spPr>
      </p:pic>
      <p:graphicFrame>
        <p:nvGraphicFramePr>
          <p:cNvPr id="6" name="Content Placeholder 2">
            <a:extLst>
              <a:ext uri="{FF2B5EF4-FFF2-40B4-BE49-F238E27FC236}">
                <a16:creationId xmlns:a16="http://schemas.microsoft.com/office/drawing/2014/main" id="{9D9E0FB6-1CBC-6951-FFA6-21431FAE9A3D}"/>
              </a:ext>
            </a:extLst>
          </p:cNvPr>
          <p:cNvGraphicFramePr>
            <a:graphicFrameLocks noGrp="1"/>
          </p:cNvGraphicFramePr>
          <p:nvPr>
            <p:ph idx="1"/>
            <p:extLst>
              <p:ext uri="{D42A27DB-BD31-4B8C-83A1-F6EECF244321}">
                <p14:modId xmlns:p14="http://schemas.microsoft.com/office/powerpoint/2010/main" val="2286340792"/>
              </p:ext>
            </p:extLst>
          </p:nvPr>
        </p:nvGraphicFramePr>
        <p:xfrm>
          <a:off x="76200" y="3509601"/>
          <a:ext cx="8534400" cy="26570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10">
            <a:extLst>
              <a:ext uri="{FF2B5EF4-FFF2-40B4-BE49-F238E27FC236}">
                <a16:creationId xmlns:a16="http://schemas.microsoft.com/office/drawing/2014/main" id="{4570915D-1FE3-B805-6E83-DB43934D0C84}"/>
              </a:ext>
            </a:extLst>
          </p:cNvPr>
          <p:cNvPicPr>
            <a:picLocks noChangeAspect="1"/>
          </p:cNvPicPr>
          <p:nvPr/>
        </p:nvPicPr>
        <p:blipFill>
          <a:blip r:embed="rId10"/>
          <a:stretch>
            <a:fillRect/>
          </a:stretch>
        </p:blipFill>
        <p:spPr>
          <a:xfrm>
            <a:off x="0" y="6198450"/>
            <a:ext cx="9144000" cy="691331"/>
          </a:xfrm>
          <a:prstGeom prst="rect">
            <a:avLst/>
          </a:prstGeom>
        </p:spPr>
      </p:pic>
      <p:sp>
        <p:nvSpPr>
          <p:cNvPr id="4" name="Slide Number Placeholder 3"/>
          <p:cNvSpPr>
            <a:spLocks noGrp="1"/>
          </p:cNvSpPr>
          <p:nvPr>
            <p:ph type="sldNum" sz="quarter" idx="12"/>
          </p:nvPr>
        </p:nvSpPr>
        <p:spPr>
          <a:xfrm>
            <a:off x="4306455" y="6403535"/>
            <a:ext cx="503682" cy="365125"/>
          </a:xfrm>
        </p:spPr>
        <p:txBody>
          <a:bodyPr>
            <a:noAutofit/>
          </a:bodyPr>
          <a:lstStyle/>
          <a:p>
            <a:pPr>
              <a:spcAft>
                <a:spcPts val="600"/>
              </a:spcAft>
            </a:pPr>
            <a:fld id="{A28CD5DE-1B3B-DB4E-A3CA-FF4EF6D55D86}" type="slidenum">
              <a:rPr lang="en-US">
                <a:solidFill>
                  <a:schemeClr val="tx1"/>
                </a:solidFill>
              </a:rPr>
              <a:pPr>
                <a:spcAft>
                  <a:spcPts val="600"/>
                </a:spcAft>
              </a:pPr>
              <a:t>19</a:t>
            </a:fld>
            <a:endParaRPr lang="en-US" dirty="0">
              <a:solidFill>
                <a:schemeClr val="tx1"/>
              </a:solidFill>
            </a:endParaRPr>
          </a:p>
        </p:txBody>
      </p:sp>
    </p:spTree>
    <p:extLst>
      <p:ext uri="{BB962C8B-B14F-4D97-AF65-F5344CB8AC3E}">
        <p14:creationId xmlns:p14="http://schemas.microsoft.com/office/powerpoint/2010/main" val="1753301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840699" y="687480"/>
            <a:ext cx="5605629" cy="9941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3850" b="1" kern="1200">
                <a:solidFill>
                  <a:schemeClr val="tx1"/>
                </a:solidFill>
                <a:latin typeface="+mj-lt"/>
                <a:ea typeface="+mj-ea"/>
                <a:cs typeface="+mj-cs"/>
              </a:rPr>
              <a:t>Presentation Outline</a:t>
            </a:r>
            <a:endParaRPr lang="en-US" sz="3850" kern="1200">
              <a:solidFill>
                <a:schemeClr val="tx1"/>
              </a:solidFill>
              <a:latin typeface="+mj-lt"/>
              <a:ea typeface="+mj-ea"/>
              <a:cs typeface="+mj-cs"/>
            </a:endParaRPr>
          </a:p>
        </p:txBody>
      </p:sp>
      <p:sp>
        <p:nvSpPr>
          <p:cNvPr id="30" name="Content Placeholder 2"/>
          <p:cNvSpPr>
            <a:spLocks noGrp="1"/>
          </p:cNvSpPr>
          <p:nvPr>
            <p:ph idx="1"/>
          </p:nvPr>
        </p:nvSpPr>
        <p:spPr>
          <a:xfrm>
            <a:off x="615462" y="2198049"/>
            <a:ext cx="5033221" cy="3788227"/>
          </a:xfrm>
        </p:spPr>
        <p:txBody>
          <a:bodyPr vert="horz" lIns="91440" tIns="45720" rIns="91440" bIns="45720" rtlCol="0" anchor="ctr">
            <a:normAutofit/>
          </a:bodyPr>
          <a:lstStyle/>
          <a:p>
            <a:pPr indent="-228600" defTabSz="914400">
              <a:lnSpc>
                <a:spcPct val="90000"/>
              </a:lnSpc>
              <a:buClrTx/>
              <a:buFont typeface="Arial" panose="020B0604020202020204" pitchFamily="34" charset="0"/>
              <a:buChar char="•"/>
            </a:pPr>
            <a:r>
              <a:rPr lang="en-US" sz="2000" dirty="0"/>
              <a:t>Project Purpose</a:t>
            </a:r>
          </a:p>
          <a:p>
            <a:pPr marL="0" indent="-228600" defTabSz="914400">
              <a:lnSpc>
                <a:spcPct val="90000"/>
              </a:lnSpc>
              <a:buClrTx/>
              <a:buFont typeface="Arial" panose="020B0604020202020204" pitchFamily="34" charset="0"/>
              <a:buChar char="•"/>
            </a:pPr>
            <a:endParaRPr lang="en-US" sz="2000" dirty="0"/>
          </a:p>
          <a:p>
            <a:pPr indent="-228600" defTabSz="914400">
              <a:lnSpc>
                <a:spcPct val="90000"/>
              </a:lnSpc>
              <a:buClrTx/>
              <a:buFont typeface="Arial" panose="020B0604020202020204" pitchFamily="34" charset="0"/>
              <a:buChar char="•"/>
            </a:pPr>
            <a:r>
              <a:rPr lang="en-US" sz="2000" dirty="0"/>
              <a:t>Community Engagement History</a:t>
            </a:r>
          </a:p>
          <a:p>
            <a:pPr marL="114300" indent="0" defTabSz="914400">
              <a:lnSpc>
                <a:spcPct val="90000"/>
              </a:lnSpc>
              <a:buClrTx/>
              <a:buNone/>
            </a:pPr>
            <a:endParaRPr lang="en-US" sz="2000" dirty="0"/>
          </a:p>
          <a:p>
            <a:pPr indent="-228600" defTabSz="914400">
              <a:lnSpc>
                <a:spcPct val="90000"/>
              </a:lnSpc>
              <a:buClrTx/>
              <a:buFont typeface="Arial" panose="020B0604020202020204" pitchFamily="34" charset="0"/>
              <a:buChar char="•"/>
            </a:pPr>
            <a:r>
              <a:rPr lang="en-US" sz="2000" dirty="0"/>
              <a:t>Engineering Studies Conducted</a:t>
            </a:r>
          </a:p>
          <a:p>
            <a:pPr marL="114300" indent="0" defTabSz="914400">
              <a:lnSpc>
                <a:spcPct val="90000"/>
              </a:lnSpc>
              <a:buClrTx/>
              <a:buNone/>
            </a:pPr>
            <a:endParaRPr lang="en-US" sz="2000" dirty="0"/>
          </a:p>
          <a:p>
            <a:pPr indent="-228600" defTabSz="914400">
              <a:lnSpc>
                <a:spcPct val="90000"/>
              </a:lnSpc>
              <a:buFont typeface="Arial" panose="020B0604020202020204" pitchFamily="34" charset="0"/>
              <a:buChar char="•"/>
            </a:pPr>
            <a:r>
              <a:rPr lang="en-US" sz="2000" dirty="0"/>
              <a:t>Pilot Program Implementation Efforts</a:t>
            </a:r>
          </a:p>
          <a:p>
            <a:pPr marL="0" indent="0" defTabSz="914400">
              <a:lnSpc>
                <a:spcPct val="90000"/>
              </a:lnSpc>
              <a:buClrTx/>
              <a:buNone/>
            </a:pPr>
            <a:endParaRPr lang="en-US" sz="2000" dirty="0"/>
          </a:p>
          <a:p>
            <a:pPr indent="-228600" defTabSz="914400">
              <a:lnSpc>
                <a:spcPct val="90000"/>
              </a:lnSpc>
              <a:buClrTx/>
              <a:buFont typeface="Arial" panose="020B0604020202020204" pitchFamily="34" charset="0"/>
              <a:buChar char="•"/>
            </a:pPr>
            <a:r>
              <a:rPr lang="en-US" sz="2000" dirty="0"/>
              <a:t>Phased Alternatives for Consideration</a:t>
            </a:r>
          </a:p>
          <a:p>
            <a:pPr indent="-228600" defTabSz="914400">
              <a:lnSpc>
                <a:spcPct val="90000"/>
              </a:lnSpc>
              <a:buClrTx/>
              <a:buFont typeface="Arial" panose="020B0604020202020204" pitchFamily="34" charset="0"/>
              <a:buChar char="•"/>
            </a:pPr>
            <a:endParaRPr lang="en-US" sz="1300" dirty="0"/>
          </a:p>
          <a:p>
            <a:pPr indent="-228600" defTabSz="914400">
              <a:lnSpc>
                <a:spcPct val="90000"/>
              </a:lnSpc>
              <a:buClrTx/>
              <a:buFont typeface="Arial" panose="020B0604020202020204" pitchFamily="34" charset="0"/>
              <a:buChar char="•"/>
            </a:pPr>
            <a:endParaRPr lang="en-US" sz="1300" dirty="0"/>
          </a:p>
          <a:p>
            <a:pPr indent="-228600" defTabSz="914400">
              <a:lnSpc>
                <a:spcPct val="90000"/>
              </a:lnSpc>
              <a:buClrTx/>
              <a:buFont typeface="Arial" panose="020B0604020202020204" pitchFamily="34" charset="0"/>
              <a:buChar char="•"/>
            </a:pPr>
            <a:endParaRPr lang="en-US" sz="1300" dirty="0"/>
          </a:p>
          <a:p>
            <a:pPr indent="-228600" defTabSz="914400">
              <a:lnSpc>
                <a:spcPct val="90000"/>
              </a:lnSpc>
              <a:buClrTx/>
              <a:buFont typeface="Arial" panose="020B0604020202020204" pitchFamily="34" charset="0"/>
              <a:buChar char="•"/>
            </a:pPr>
            <a:endParaRPr lang="en-US" sz="1300" dirty="0"/>
          </a:p>
        </p:txBody>
      </p:sp>
      <p:sp>
        <p:nvSpPr>
          <p:cNvPr id="3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Graphic 17" descr="Checkmark">
            <a:extLst>
              <a:ext uri="{FF2B5EF4-FFF2-40B4-BE49-F238E27FC236}">
                <a16:creationId xmlns:a16="http://schemas.microsoft.com/office/drawing/2014/main" id="{8A790BF0-7397-DA25-46A1-04A230BE41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pic>
        <p:nvPicPr>
          <p:cNvPr id="6" name="Picture 5">
            <a:extLst>
              <a:ext uri="{FF2B5EF4-FFF2-40B4-BE49-F238E27FC236}">
                <a16:creationId xmlns:a16="http://schemas.microsoft.com/office/drawing/2014/main" id="{F390B72F-0B1F-51C5-A255-2C6E36915628}"/>
              </a:ext>
            </a:extLst>
          </p:cNvPr>
          <p:cNvPicPr>
            <a:picLocks noChangeAspect="1"/>
          </p:cNvPicPr>
          <p:nvPr/>
        </p:nvPicPr>
        <p:blipFill>
          <a:blip r:embed="rId5"/>
          <a:stretch>
            <a:fillRect/>
          </a:stretch>
        </p:blipFill>
        <p:spPr>
          <a:xfrm>
            <a:off x="0" y="6170520"/>
            <a:ext cx="9144000" cy="691331"/>
          </a:xfrm>
          <a:prstGeom prst="rect">
            <a:avLst/>
          </a:prstGeom>
        </p:spPr>
      </p:pic>
      <p:sp>
        <p:nvSpPr>
          <p:cNvPr id="2" name="Slide Number Placeholder 1"/>
          <p:cNvSpPr>
            <a:spLocks noGrp="1"/>
          </p:cNvSpPr>
          <p:nvPr>
            <p:ph type="sldNum" sz="quarter" idx="12"/>
          </p:nvPr>
        </p:nvSpPr>
        <p:spPr>
          <a:xfrm>
            <a:off x="3886200" y="6403763"/>
            <a:ext cx="759278" cy="273844"/>
          </a:xfrm>
        </p:spPr>
        <p:txBody>
          <a:bodyPr vert="horz" lIns="91440" tIns="45720" rIns="91440" bIns="45720" rtlCol="0" anchor="ctr">
            <a:noAutofit/>
          </a:bodyPr>
          <a:lstStyle/>
          <a:p>
            <a:pPr>
              <a:spcAft>
                <a:spcPts val="600"/>
              </a:spcAft>
            </a:pPr>
            <a:fld id="{A28CD5DE-1B3B-DB4E-A3CA-FF4EF6D55D86}" type="slidenum">
              <a:rPr lang="en-US">
                <a:solidFill>
                  <a:schemeClr val="tx1"/>
                </a:solidFill>
              </a:rPr>
              <a:pPr>
                <a:spcAft>
                  <a:spcPts val="600"/>
                </a:spcAft>
              </a:pPr>
              <a:t>2</a:t>
            </a:fld>
            <a:endParaRPr lang="en-US" dirty="0">
              <a:solidFill>
                <a:schemeClr val="tx1"/>
              </a:solidFill>
            </a:endParaRPr>
          </a:p>
        </p:txBody>
      </p:sp>
    </p:spTree>
    <p:extLst>
      <p:ext uri="{BB962C8B-B14F-4D97-AF65-F5344CB8AC3E}">
        <p14:creationId xmlns:p14="http://schemas.microsoft.com/office/powerpoint/2010/main" val="4220670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2223" y="554152"/>
            <a:ext cx="4306642"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1016" r="21046" b="-1"/>
          <a:stretch/>
        </p:blipFill>
        <p:spPr>
          <a:xfrm>
            <a:off x="379063" y="456361"/>
            <a:ext cx="4306642" cy="583997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17" y="703679"/>
            <a:ext cx="128636"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064" y="1562696"/>
            <a:ext cx="118159"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4" name="Title 1"/>
          <p:cNvSpPr txBox="1">
            <a:spLocks/>
          </p:cNvSpPr>
          <p:nvPr/>
        </p:nvSpPr>
        <p:spPr>
          <a:xfrm>
            <a:off x="5032092" y="3472496"/>
            <a:ext cx="3146755" cy="2913872"/>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2400" b="1" dirty="0">
                <a:solidFill>
                  <a:schemeClr val="tx1">
                    <a:alpha val="80000"/>
                  </a:schemeClr>
                </a:solidFill>
                <a:latin typeface="Arial" panose="020B0604020202020204" pitchFamily="34" charset="0"/>
                <a:ea typeface="+mn-ea"/>
                <a:cs typeface="Arial" panose="020B0604020202020204" pitchFamily="34" charset="0"/>
              </a:rPr>
              <a:t>Left-Turn Study for Passenger Vehicles: </a:t>
            </a:r>
            <a:r>
              <a:rPr lang="en-US" sz="2400" dirty="0">
                <a:solidFill>
                  <a:schemeClr val="tx1">
                    <a:alpha val="80000"/>
                  </a:schemeClr>
                </a:solidFill>
                <a:latin typeface="Arial" panose="020B0604020202020204" pitchFamily="34" charset="0"/>
                <a:ea typeface="+mn-ea"/>
                <a:cs typeface="Arial" panose="020B0604020202020204" pitchFamily="34" charset="0"/>
              </a:rPr>
              <a:t>Traffic circle can accommodate southbound left-turns and westbound left-turns for passenger vehicles.</a:t>
            </a:r>
          </a:p>
          <a:p>
            <a:pPr indent="-228600" algn="l" defTabSz="914400">
              <a:lnSpc>
                <a:spcPct val="90000"/>
              </a:lnSpc>
              <a:spcAft>
                <a:spcPts val="600"/>
              </a:spcAft>
              <a:buFont typeface="Arial" panose="020B0604020202020204" pitchFamily="34" charset="0"/>
              <a:buChar char="•"/>
            </a:pPr>
            <a:endParaRPr lang="en-US" sz="2400" dirty="0">
              <a:solidFill>
                <a:schemeClr val="tx1">
                  <a:alpha val="80000"/>
                </a:schemeClr>
              </a:solidFill>
              <a:latin typeface="Arial" panose="020B0604020202020204" pitchFamily="34" charset="0"/>
              <a:ea typeface="+mn-ea"/>
              <a:cs typeface="Arial" panose="020B0604020202020204" pitchFamily="34" charset="0"/>
            </a:endParaRPr>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0611" y="5775082"/>
            <a:ext cx="84320"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A78F16D-468B-2E9C-DC31-EF78CE153D6B}"/>
              </a:ext>
            </a:extLst>
          </p:cNvPr>
          <p:cNvPicPr>
            <a:picLocks noChangeAspect="1"/>
          </p:cNvPicPr>
          <p:nvPr/>
        </p:nvPicPr>
        <p:blipFill>
          <a:blip r:embed="rId4"/>
          <a:stretch>
            <a:fillRect/>
          </a:stretch>
        </p:blipFill>
        <p:spPr>
          <a:xfrm>
            <a:off x="0" y="6157953"/>
            <a:ext cx="9144000" cy="691331"/>
          </a:xfrm>
          <a:prstGeom prst="rect">
            <a:avLst/>
          </a:prstGeom>
        </p:spPr>
      </p:pic>
      <p:sp>
        <p:nvSpPr>
          <p:cNvPr id="3" name="Slide Number Placeholder 2"/>
          <p:cNvSpPr>
            <a:spLocks noGrp="1"/>
          </p:cNvSpPr>
          <p:nvPr>
            <p:ph type="sldNum" sz="quarter" idx="12"/>
          </p:nvPr>
        </p:nvSpPr>
        <p:spPr>
          <a:xfrm>
            <a:off x="2733079" y="6386368"/>
            <a:ext cx="2057400" cy="365125"/>
          </a:xfrm>
        </p:spPr>
        <p:txBody>
          <a:bodyPr vert="horz" lIns="91440" tIns="45720" rIns="91440" bIns="45720" rtlCol="0" anchor="ctr">
            <a:normAutofit/>
          </a:bodyPr>
          <a:lstStyle/>
          <a:p>
            <a:pPr>
              <a:spcAft>
                <a:spcPts val="600"/>
              </a:spcAft>
              <a:defRPr/>
            </a:pPr>
            <a:fld id="{A28CD5DE-1B3B-DB4E-A3CA-FF4EF6D55D86}" type="slidenum">
              <a:rPr lang="en-US">
                <a:solidFill>
                  <a:schemeClr val="tx1">
                    <a:alpha val="60000"/>
                  </a:schemeClr>
                </a:solidFill>
                <a:latin typeface="Calibri" panose="020F0502020204030204"/>
              </a:rPr>
              <a:pPr>
                <a:spcAft>
                  <a:spcPts val="600"/>
                </a:spcAft>
                <a:defRPr/>
              </a:pPr>
              <a:t>20</a:t>
            </a:fld>
            <a:endParaRPr lang="en-US" dirty="0">
              <a:solidFill>
                <a:schemeClr val="tx1">
                  <a:alpha val="60000"/>
                </a:schemeClr>
              </a:solidFill>
              <a:latin typeface="Calibri" panose="020F0502020204030204"/>
            </a:endParaRPr>
          </a:p>
        </p:txBody>
      </p:sp>
    </p:spTree>
    <p:extLst>
      <p:ext uri="{BB962C8B-B14F-4D97-AF65-F5344CB8AC3E}">
        <p14:creationId xmlns:p14="http://schemas.microsoft.com/office/powerpoint/2010/main" val="266378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457200" y="381000"/>
            <a:ext cx="8229600" cy="78105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latin typeface="Avenir Black"/>
              </a:rPr>
              <a:t>Left-Turn Study: </a:t>
            </a:r>
            <a:r>
              <a:rPr lang="en-US" sz="3600" dirty="0">
                <a:latin typeface="Avenir Black"/>
              </a:rPr>
              <a:t>SU-30 Trucks (30 feet in Length)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078923"/>
            <a:ext cx="6477000" cy="5004954"/>
          </a:xfrm>
          <a:prstGeom prst="rect">
            <a:avLst/>
          </a:prstGeom>
        </p:spPr>
      </p:pic>
      <p:pic>
        <p:nvPicPr>
          <p:cNvPr id="8" name="Picture 5"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649977" y="5187509"/>
            <a:ext cx="533400" cy="93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581400" y="1605380"/>
            <a:ext cx="1600200" cy="861774"/>
          </a:xfrm>
          <a:prstGeom prst="rect">
            <a:avLst/>
          </a:prstGeom>
          <a:solidFill>
            <a:schemeClr val="bg1"/>
          </a:solidFill>
          <a:ln>
            <a:solidFill>
              <a:srgbClr val="FF0000"/>
            </a:solidFill>
          </a:ln>
        </p:spPr>
        <p:txBody>
          <a:bodyPr wrap="square" rtlCol="0">
            <a:spAutoFit/>
          </a:bodyPr>
          <a:lstStyle/>
          <a:p>
            <a:pPr algn="ctr"/>
            <a:r>
              <a:rPr lang="en-US" b="1" dirty="0">
                <a:solidFill>
                  <a:srgbClr val="FF0000"/>
                </a:solidFill>
              </a:rPr>
              <a:t>NO </a:t>
            </a:r>
          </a:p>
          <a:p>
            <a:pPr algn="ctr"/>
            <a:r>
              <a:rPr lang="en-US" b="1" dirty="0">
                <a:solidFill>
                  <a:srgbClr val="FF0000"/>
                </a:solidFill>
              </a:rPr>
              <a:t>LEFT-TURN </a:t>
            </a:r>
          </a:p>
          <a:p>
            <a:pPr algn="ctr"/>
            <a:r>
              <a:rPr lang="en-US" sz="1400" b="1" dirty="0">
                <a:solidFill>
                  <a:srgbClr val="FF0000"/>
                </a:solidFill>
              </a:rPr>
              <a:t>(TRUCKS ONLY)</a:t>
            </a:r>
          </a:p>
        </p:txBody>
      </p:sp>
      <p:cxnSp>
        <p:nvCxnSpPr>
          <p:cNvPr id="7" name="Straight Arrow Connector 6"/>
          <p:cNvCxnSpPr/>
          <p:nvPr/>
        </p:nvCxnSpPr>
        <p:spPr>
          <a:xfrm flipH="1">
            <a:off x="4343400" y="2488802"/>
            <a:ext cx="190500" cy="8639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33900" y="2495729"/>
            <a:ext cx="114300" cy="13904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81600" y="3733800"/>
            <a:ext cx="2286000" cy="1200329"/>
          </a:xfrm>
          <a:prstGeom prst="rect">
            <a:avLst/>
          </a:prstGeom>
          <a:solidFill>
            <a:schemeClr val="bg1"/>
          </a:solidFill>
          <a:ln>
            <a:solidFill>
              <a:srgbClr val="FF0000"/>
            </a:solidFill>
          </a:ln>
        </p:spPr>
        <p:txBody>
          <a:bodyPr wrap="square" rtlCol="0">
            <a:spAutoFit/>
          </a:bodyPr>
          <a:lstStyle/>
          <a:p>
            <a:r>
              <a:rPr lang="en-US" b="1" dirty="0">
                <a:solidFill>
                  <a:srgbClr val="FF0000"/>
                </a:solidFill>
              </a:rPr>
              <a:t>Traffic circle </a:t>
            </a:r>
            <a:r>
              <a:rPr lang="en-US" b="1" u="sng" dirty="0">
                <a:solidFill>
                  <a:srgbClr val="FF0000"/>
                </a:solidFill>
              </a:rPr>
              <a:t>cannot</a:t>
            </a:r>
            <a:r>
              <a:rPr lang="en-US" b="1" dirty="0">
                <a:solidFill>
                  <a:srgbClr val="FF0000"/>
                </a:solidFill>
              </a:rPr>
              <a:t> accommodate westbound left-turns for SU-30 trucks</a:t>
            </a:r>
            <a:endParaRPr lang="en-US" sz="1400" b="1" dirty="0">
              <a:solidFill>
                <a:srgbClr val="FF0000"/>
              </a:solidFill>
            </a:endParaRPr>
          </a:p>
        </p:txBody>
      </p:sp>
      <p:pic>
        <p:nvPicPr>
          <p:cNvPr id="10" name="Picture 9">
            <a:extLst>
              <a:ext uri="{FF2B5EF4-FFF2-40B4-BE49-F238E27FC236}">
                <a16:creationId xmlns:a16="http://schemas.microsoft.com/office/drawing/2014/main" id="{D21CE425-D253-2311-C397-1D2604BDB1D7}"/>
              </a:ext>
            </a:extLst>
          </p:cNvPr>
          <p:cNvPicPr>
            <a:picLocks noChangeAspect="1"/>
          </p:cNvPicPr>
          <p:nvPr/>
        </p:nvPicPr>
        <p:blipFill>
          <a:blip r:embed="rId5"/>
          <a:stretch>
            <a:fillRect/>
          </a:stretch>
        </p:blipFill>
        <p:spPr>
          <a:xfrm>
            <a:off x="19050" y="6174586"/>
            <a:ext cx="9144000" cy="691331"/>
          </a:xfrm>
          <a:prstGeom prst="rect">
            <a:avLst/>
          </a:prstGeom>
        </p:spPr>
      </p:pic>
      <p:sp>
        <p:nvSpPr>
          <p:cNvPr id="3" name="Slide Number Placeholder 2"/>
          <p:cNvSpPr>
            <a:spLocks noGrp="1"/>
          </p:cNvSpPr>
          <p:nvPr>
            <p:ph type="sldNum" sz="quarter" idx="12"/>
          </p:nvPr>
        </p:nvSpPr>
        <p:spPr>
          <a:xfrm>
            <a:off x="2590800" y="6379782"/>
            <a:ext cx="2133600" cy="365125"/>
          </a:xfrm>
        </p:spPr>
        <p:txBody>
          <a:bodyPr/>
          <a:lstStyle/>
          <a:p>
            <a:fld id="{A28CD5DE-1B3B-DB4E-A3CA-FF4EF6D55D86}" type="slidenum">
              <a:rPr lang="en-US" smtClean="0">
                <a:solidFill>
                  <a:schemeClr val="tx1"/>
                </a:solidFill>
              </a:rPr>
              <a:pPr/>
              <a:t>21</a:t>
            </a:fld>
            <a:endParaRPr lang="en-US" dirty="0">
              <a:solidFill>
                <a:schemeClr val="tx1"/>
              </a:solidFill>
            </a:endParaRPr>
          </a:p>
        </p:txBody>
      </p:sp>
    </p:spTree>
    <p:extLst>
      <p:ext uri="{BB962C8B-B14F-4D97-AF65-F5344CB8AC3E}">
        <p14:creationId xmlns:p14="http://schemas.microsoft.com/office/powerpoint/2010/main" val="3106103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00965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b="1" dirty="0">
                <a:latin typeface="Avenir Black"/>
              </a:rPr>
              <a:t>Traffic Circle Concept with Stop Signs</a:t>
            </a:r>
          </a:p>
          <a:p>
            <a:r>
              <a:rPr lang="en-US" sz="3500" b="1" dirty="0">
                <a:latin typeface="Avenir Black"/>
              </a:rPr>
              <a:t>Phase 1 – Pilot Program</a:t>
            </a:r>
          </a:p>
          <a:p>
            <a:r>
              <a:rPr lang="en-US" sz="3300" dirty="0">
                <a:latin typeface="Avenir Black"/>
              </a:rPr>
              <a:t>Adams St. / Scofield Dr.</a:t>
            </a:r>
          </a:p>
        </p:txBody>
      </p:sp>
      <p:sp>
        <p:nvSpPr>
          <p:cNvPr id="2" name="TextBox 1"/>
          <p:cNvSpPr txBox="1"/>
          <p:nvPr/>
        </p:nvSpPr>
        <p:spPr>
          <a:xfrm>
            <a:off x="5551769" y="1373341"/>
            <a:ext cx="3450662" cy="4524315"/>
          </a:xfrm>
          <a:prstGeom prst="rect">
            <a:avLst/>
          </a:prstGeom>
          <a:noFill/>
        </p:spPr>
        <p:txBody>
          <a:bodyPr wrap="square" rtlCol="0">
            <a:spAutoFit/>
          </a:bodyPr>
          <a:lstStyle/>
          <a:p>
            <a:r>
              <a:rPr lang="en-US" dirty="0"/>
              <a:t>INSTALL</a:t>
            </a:r>
          </a:p>
          <a:p>
            <a:pPr marL="285750" indent="-285750">
              <a:buFont typeface="Arial" panose="020B0604020202020204" pitchFamily="34" charset="0"/>
              <a:buChar char="•"/>
            </a:pPr>
            <a:r>
              <a:rPr lang="en-US" dirty="0"/>
              <a:t>Traffic Circle Delineated with Striping;</a:t>
            </a:r>
          </a:p>
          <a:p>
            <a:pPr marL="285750" indent="-285750">
              <a:buFont typeface="Arial" panose="020B0604020202020204" pitchFamily="34" charset="0"/>
              <a:buChar char="•"/>
            </a:pPr>
            <a:r>
              <a:rPr lang="en-US" dirty="0"/>
              <a:t>Center of Circle Delineated with Temporary Yellow Traffic Barrels; and</a:t>
            </a:r>
          </a:p>
          <a:p>
            <a:pPr marL="285750" indent="-285750">
              <a:buFont typeface="Arial" panose="020B0604020202020204" pitchFamily="34" charset="0"/>
              <a:buChar char="•"/>
            </a:pPr>
            <a:r>
              <a:rPr lang="en-US" dirty="0"/>
              <a:t>Epoxy base Traffic Delineators along Inner Traffic Circle Striping</a:t>
            </a:r>
          </a:p>
          <a:p>
            <a:pPr marL="285750" indent="-285750">
              <a:buFont typeface="Arial" panose="020B0604020202020204" pitchFamily="34" charset="0"/>
              <a:buChar char="•"/>
            </a:pPr>
            <a:r>
              <a:rPr lang="en-US" dirty="0"/>
              <a:t>Stop Signs and Markings for Adams St</a:t>
            </a:r>
          </a:p>
          <a:p>
            <a:pPr marL="285750" indent="-285750">
              <a:buFont typeface="Arial" panose="020B0604020202020204" pitchFamily="34" charset="0"/>
              <a:buChar char="•"/>
            </a:pPr>
            <a:r>
              <a:rPr lang="en-US" dirty="0"/>
              <a:t>White and Yellow Roadway Striping</a:t>
            </a:r>
          </a:p>
          <a:p>
            <a:pPr marL="285750" indent="-285750">
              <a:buFont typeface="Arial" panose="020B0604020202020204" pitchFamily="34" charset="0"/>
              <a:buChar char="•"/>
            </a:pPr>
            <a:r>
              <a:rPr lang="en-US" dirty="0"/>
              <a:t>Red Curb Markings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DBC430C0-5A12-A8D7-F030-93D022A350C0}"/>
              </a:ext>
            </a:extLst>
          </p:cNvPr>
          <p:cNvPicPr>
            <a:picLocks noChangeAspect="1"/>
          </p:cNvPicPr>
          <p:nvPr/>
        </p:nvPicPr>
        <p:blipFill>
          <a:blip r:embed="rId3"/>
          <a:stretch>
            <a:fillRect/>
          </a:stretch>
        </p:blipFill>
        <p:spPr>
          <a:xfrm>
            <a:off x="0" y="6175431"/>
            <a:ext cx="9144000" cy="691331"/>
          </a:xfrm>
          <a:prstGeom prst="rect">
            <a:avLst/>
          </a:prstGeom>
        </p:spPr>
      </p:pic>
      <p:sp>
        <p:nvSpPr>
          <p:cNvPr id="3" name="Slide Number Placeholder 2"/>
          <p:cNvSpPr>
            <a:spLocks noGrp="1"/>
          </p:cNvSpPr>
          <p:nvPr>
            <p:ph type="sldNum" sz="quarter" idx="12"/>
          </p:nvPr>
        </p:nvSpPr>
        <p:spPr>
          <a:xfrm>
            <a:off x="2592230" y="6367768"/>
            <a:ext cx="2133600" cy="365125"/>
          </a:xfrm>
        </p:spPr>
        <p:txBody>
          <a:bodyPr/>
          <a:lstStyle/>
          <a:p>
            <a:fld id="{A28CD5DE-1B3B-DB4E-A3CA-FF4EF6D55D86}" type="slidenum">
              <a:rPr lang="en-US" smtClean="0">
                <a:solidFill>
                  <a:schemeClr val="tx1"/>
                </a:solidFill>
              </a:rPr>
              <a:pPr/>
              <a:t>22</a:t>
            </a:fld>
            <a:endParaRPr lang="en-US" dirty="0">
              <a:solidFill>
                <a:schemeClr val="tx1"/>
              </a:solidFill>
            </a:endParaRPr>
          </a:p>
        </p:txBody>
      </p:sp>
      <p:pic>
        <p:nvPicPr>
          <p:cNvPr id="16" name="Picture 15">
            <a:extLst>
              <a:ext uri="{FF2B5EF4-FFF2-40B4-BE49-F238E27FC236}">
                <a16:creationId xmlns:a16="http://schemas.microsoft.com/office/drawing/2014/main" id="{DFEB6BDE-EE03-5B29-E76A-A35BA01385D6}"/>
              </a:ext>
            </a:extLst>
          </p:cNvPr>
          <p:cNvPicPr>
            <a:picLocks noChangeAspect="1"/>
          </p:cNvPicPr>
          <p:nvPr/>
        </p:nvPicPr>
        <p:blipFill>
          <a:blip r:embed="rId4"/>
          <a:stretch>
            <a:fillRect/>
          </a:stretch>
        </p:blipFill>
        <p:spPr>
          <a:xfrm>
            <a:off x="762000" y="1035843"/>
            <a:ext cx="4648200" cy="5199313"/>
          </a:xfrm>
          <a:prstGeom prst="rect">
            <a:avLst/>
          </a:prstGeom>
        </p:spPr>
      </p:pic>
    </p:spTree>
    <p:extLst>
      <p:ext uri="{BB962C8B-B14F-4D97-AF65-F5344CB8AC3E}">
        <p14:creationId xmlns:p14="http://schemas.microsoft.com/office/powerpoint/2010/main" val="1003605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93345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b="1" dirty="0">
                <a:latin typeface="Avenir Black"/>
              </a:rPr>
              <a:t>Traffic Circle Concept with Stop Signs</a:t>
            </a:r>
          </a:p>
          <a:p>
            <a:r>
              <a:rPr lang="en-US" sz="3500" b="1" dirty="0">
                <a:latin typeface="Avenir Black"/>
              </a:rPr>
              <a:t>Phase 2 – Permanent Features</a:t>
            </a:r>
          </a:p>
          <a:p>
            <a:r>
              <a:rPr lang="en-US" sz="3300" dirty="0">
                <a:latin typeface="Avenir Black"/>
              </a:rPr>
              <a:t>Adams St. / Scofield Dr.</a:t>
            </a:r>
          </a:p>
        </p:txBody>
      </p:sp>
      <p:pic>
        <p:nvPicPr>
          <p:cNvPr id="5" name="Picture 4">
            <a:extLst>
              <a:ext uri="{FF2B5EF4-FFF2-40B4-BE49-F238E27FC236}">
                <a16:creationId xmlns:a16="http://schemas.microsoft.com/office/drawing/2014/main" id="{2CB29B1D-297A-A8FC-CFE4-4A598FB2BEF3}"/>
              </a:ext>
            </a:extLst>
          </p:cNvPr>
          <p:cNvPicPr>
            <a:picLocks noChangeAspect="1"/>
          </p:cNvPicPr>
          <p:nvPr/>
        </p:nvPicPr>
        <p:blipFill>
          <a:blip r:embed="rId3"/>
          <a:stretch>
            <a:fillRect/>
          </a:stretch>
        </p:blipFill>
        <p:spPr>
          <a:xfrm>
            <a:off x="0" y="6129932"/>
            <a:ext cx="9144000" cy="691331"/>
          </a:xfrm>
          <a:prstGeom prst="rect">
            <a:avLst/>
          </a:prstGeom>
        </p:spPr>
      </p:pic>
      <p:sp>
        <p:nvSpPr>
          <p:cNvPr id="3" name="Slide Number Placeholder 2"/>
          <p:cNvSpPr>
            <a:spLocks noGrp="1"/>
          </p:cNvSpPr>
          <p:nvPr>
            <p:ph type="sldNum" sz="quarter" idx="12"/>
          </p:nvPr>
        </p:nvSpPr>
        <p:spPr>
          <a:xfrm>
            <a:off x="2662660" y="6335774"/>
            <a:ext cx="2133600" cy="365125"/>
          </a:xfrm>
        </p:spPr>
        <p:txBody>
          <a:bodyPr/>
          <a:lstStyle/>
          <a:p>
            <a:fld id="{A28CD5DE-1B3B-DB4E-A3CA-FF4EF6D55D86}" type="slidenum">
              <a:rPr lang="en-US" smtClean="0">
                <a:solidFill>
                  <a:schemeClr val="tx1"/>
                </a:solidFill>
              </a:rPr>
              <a:pPr/>
              <a:t>23</a:t>
            </a:fld>
            <a:endParaRPr lang="en-US" dirty="0">
              <a:solidFill>
                <a:schemeClr val="tx1"/>
              </a:solidFill>
            </a:endParaRPr>
          </a:p>
        </p:txBody>
      </p:sp>
      <p:pic>
        <p:nvPicPr>
          <p:cNvPr id="9" name="Picture 8">
            <a:extLst>
              <a:ext uri="{FF2B5EF4-FFF2-40B4-BE49-F238E27FC236}">
                <a16:creationId xmlns:a16="http://schemas.microsoft.com/office/drawing/2014/main" id="{C156E9CC-D731-8E05-E9C3-80DEB8C92A35}"/>
              </a:ext>
            </a:extLst>
          </p:cNvPr>
          <p:cNvPicPr>
            <a:picLocks noChangeAspect="1"/>
          </p:cNvPicPr>
          <p:nvPr/>
        </p:nvPicPr>
        <p:blipFill>
          <a:blip r:embed="rId4"/>
          <a:stretch>
            <a:fillRect/>
          </a:stretch>
        </p:blipFill>
        <p:spPr>
          <a:xfrm>
            <a:off x="2500420" y="1162050"/>
            <a:ext cx="4143160" cy="5089601"/>
          </a:xfrm>
          <a:prstGeom prst="rect">
            <a:avLst/>
          </a:prstGeom>
        </p:spPr>
      </p:pic>
    </p:spTree>
    <p:extLst>
      <p:ext uri="{BB962C8B-B14F-4D97-AF65-F5344CB8AC3E}">
        <p14:creationId xmlns:p14="http://schemas.microsoft.com/office/powerpoint/2010/main" val="8438169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3735960"/>
            <a:ext cx="3534641" cy="2398713"/>
          </a:xfrm>
        </p:spPr>
        <p:txBody>
          <a:bodyPr>
            <a:normAutofit/>
          </a:bodyPr>
          <a:lstStyle/>
          <a:p>
            <a:r>
              <a:rPr lang="en-US" sz="3500" b="1" dirty="0">
                <a:latin typeface="Avenir Black"/>
              </a:rPr>
              <a:t>Additional </a:t>
            </a:r>
            <a:br>
              <a:rPr lang="en-US" sz="3500" b="1" dirty="0">
                <a:latin typeface="Avenir Black"/>
              </a:rPr>
            </a:br>
            <a:r>
              <a:rPr lang="en-US" sz="3500" b="1" dirty="0">
                <a:latin typeface="Avenir Black"/>
              </a:rPr>
              <a:t>Pilot Program Implementation Efforts</a:t>
            </a:r>
            <a:endParaRPr lang="en-US" sz="3500" dirty="0">
              <a:latin typeface="Avenir Black"/>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572000" y="3703975"/>
            <a:ext cx="3943350" cy="2398713"/>
          </a:xfrm>
        </p:spPr>
        <p:txBody>
          <a:bodyPr anchor="ctr">
            <a:normAutofit/>
          </a:bodyPr>
          <a:lstStyle/>
          <a:p>
            <a:pPr marL="0" indent="0">
              <a:buNone/>
            </a:pPr>
            <a:r>
              <a:rPr lang="en-US" sz="1700" dirty="0">
                <a:latin typeface="Tahoma" panose="020B0604030504040204" pitchFamily="34" charset="0"/>
              </a:rPr>
              <a:t>    </a:t>
            </a:r>
          </a:p>
          <a:p>
            <a:pPr marL="457200" lvl="1" indent="0">
              <a:buNone/>
            </a:pPr>
            <a:r>
              <a:rPr lang="en-US" sz="2400" dirty="0"/>
              <a:t>Intersection Enhancements and Creative Crosswalks</a:t>
            </a:r>
            <a:endParaRPr lang="en-US" sz="2400" dirty="0">
              <a:latin typeface="+mj-lt"/>
            </a:endParaRPr>
          </a:p>
        </p:txBody>
      </p:sp>
      <p:pic>
        <p:nvPicPr>
          <p:cNvPr id="7" name="Picture 6">
            <a:extLst>
              <a:ext uri="{FF2B5EF4-FFF2-40B4-BE49-F238E27FC236}">
                <a16:creationId xmlns:a16="http://schemas.microsoft.com/office/drawing/2014/main" id="{86DB45B4-A883-B30B-3962-414E64D2E510}"/>
              </a:ext>
            </a:extLst>
          </p:cNvPr>
          <p:cNvPicPr>
            <a:picLocks noChangeAspect="1"/>
          </p:cNvPicPr>
          <p:nvPr/>
        </p:nvPicPr>
        <p:blipFill>
          <a:blip r:embed="rId3"/>
          <a:stretch>
            <a:fillRect/>
          </a:stretch>
        </p:blipFill>
        <p:spPr>
          <a:xfrm>
            <a:off x="0" y="6166659"/>
            <a:ext cx="9144000" cy="691331"/>
          </a:xfrm>
          <a:prstGeom prst="rect">
            <a:avLst/>
          </a:prstGeom>
        </p:spPr>
      </p:pic>
      <p:sp>
        <p:nvSpPr>
          <p:cNvPr id="2" name="Slide Number Placeholder 1"/>
          <p:cNvSpPr>
            <a:spLocks noGrp="1"/>
          </p:cNvSpPr>
          <p:nvPr>
            <p:ph type="sldNum" sz="quarter" idx="12"/>
          </p:nvPr>
        </p:nvSpPr>
        <p:spPr>
          <a:xfrm>
            <a:off x="2780144" y="6373092"/>
            <a:ext cx="2057400" cy="365125"/>
          </a:xfrm>
        </p:spPr>
        <p:txBody>
          <a:bodyPr>
            <a:normAutofit/>
          </a:bodyPr>
          <a:lstStyle/>
          <a:p>
            <a:pPr>
              <a:spcAft>
                <a:spcPts val="600"/>
              </a:spcAft>
            </a:pPr>
            <a:fld id="{A28CD5DE-1B3B-DB4E-A3CA-FF4EF6D55D86}" type="slidenum">
              <a:rPr lang="en-US">
                <a:solidFill>
                  <a:schemeClr val="tx1"/>
                </a:solidFill>
              </a:rPr>
              <a:pPr>
                <a:spcAft>
                  <a:spcPts val="600"/>
                </a:spcAft>
              </a:pPr>
              <a:t>24</a:t>
            </a:fld>
            <a:endParaRPr lang="en-US" dirty="0">
              <a:solidFill>
                <a:schemeClr val="tx1"/>
              </a:solidFill>
            </a:endParaRPr>
          </a:p>
        </p:txBody>
      </p:sp>
    </p:spTree>
    <p:extLst>
      <p:ext uri="{BB962C8B-B14F-4D97-AF65-F5344CB8AC3E}">
        <p14:creationId xmlns:p14="http://schemas.microsoft.com/office/powerpoint/2010/main" val="2220222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9334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latin typeface="Avenir Black"/>
              </a:rPr>
              <a:t>Adams St. and Palmer Ave.</a:t>
            </a:r>
          </a:p>
          <a:p>
            <a:r>
              <a:rPr lang="en-US" sz="2400" b="1" dirty="0">
                <a:latin typeface="Avenir Black"/>
              </a:rPr>
              <a:t>Pilot Program Intersection Enhancements</a:t>
            </a:r>
          </a:p>
        </p:txBody>
      </p:sp>
      <p:pic>
        <p:nvPicPr>
          <p:cNvPr id="5" name="Picture 4">
            <a:extLst>
              <a:ext uri="{FF2B5EF4-FFF2-40B4-BE49-F238E27FC236}">
                <a16:creationId xmlns:a16="http://schemas.microsoft.com/office/drawing/2014/main" id="{2CB29B1D-297A-A8FC-CFE4-4A598FB2BEF3}"/>
              </a:ext>
            </a:extLst>
          </p:cNvPr>
          <p:cNvPicPr>
            <a:picLocks noChangeAspect="1"/>
          </p:cNvPicPr>
          <p:nvPr/>
        </p:nvPicPr>
        <p:blipFill>
          <a:blip r:embed="rId3"/>
          <a:stretch>
            <a:fillRect/>
          </a:stretch>
        </p:blipFill>
        <p:spPr>
          <a:xfrm>
            <a:off x="0" y="6129932"/>
            <a:ext cx="9144000" cy="691331"/>
          </a:xfrm>
          <a:prstGeom prst="rect">
            <a:avLst/>
          </a:prstGeom>
        </p:spPr>
      </p:pic>
      <p:sp>
        <p:nvSpPr>
          <p:cNvPr id="3" name="Slide Number Placeholder 2"/>
          <p:cNvSpPr>
            <a:spLocks noGrp="1"/>
          </p:cNvSpPr>
          <p:nvPr>
            <p:ph type="sldNum" sz="quarter" idx="12"/>
          </p:nvPr>
        </p:nvSpPr>
        <p:spPr>
          <a:xfrm>
            <a:off x="2662660" y="6335774"/>
            <a:ext cx="2133600" cy="365125"/>
          </a:xfrm>
        </p:spPr>
        <p:txBody>
          <a:bodyPr/>
          <a:lstStyle/>
          <a:p>
            <a:fld id="{A28CD5DE-1B3B-DB4E-A3CA-FF4EF6D55D86}" type="slidenum">
              <a:rPr lang="en-US" smtClean="0">
                <a:solidFill>
                  <a:schemeClr val="tx1"/>
                </a:solidFill>
              </a:rPr>
              <a:pPr/>
              <a:t>25</a:t>
            </a:fld>
            <a:endParaRPr lang="en-US" dirty="0">
              <a:solidFill>
                <a:schemeClr val="tx1"/>
              </a:solidFill>
            </a:endParaRPr>
          </a:p>
        </p:txBody>
      </p:sp>
      <p:pic>
        <p:nvPicPr>
          <p:cNvPr id="6" name="Picture 5">
            <a:extLst>
              <a:ext uri="{FF2B5EF4-FFF2-40B4-BE49-F238E27FC236}">
                <a16:creationId xmlns:a16="http://schemas.microsoft.com/office/drawing/2014/main" id="{C32F678C-E032-D2B7-B34C-350DF7764D2B}"/>
              </a:ext>
            </a:extLst>
          </p:cNvPr>
          <p:cNvPicPr>
            <a:picLocks noChangeAspect="1"/>
          </p:cNvPicPr>
          <p:nvPr/>
        </p:nvPicPr>
        <p:blipFill>
          <a:blip r:embed="rId4"/>
          <a:stretch>
            <a:fillRect/>
          </a:stretch>
        </p:blipFill>
        <p:spPr>
          <a:xfrm>
            <a:off x="533400" y="1087910"/>
            <a:ext cx="7772400" cy="5127500"/>
          </a:xfrm>
          <a:prstGeom prst="rect">
            <a:avLst/>
          </a:prstGeom>
        </p:spPr>
      </p:pic>
    </p:spTree>
    <p:extLst>
      <p:ext uri="{BB962C8B-B14F-4D97-AF65-F5344CB8AC3E}">
        <p14:creationId xmlns:p14="http://schemas.microsoft.com/office/powerpoint/2010/main" val="8080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1"/>
            <a:ext cx="9144000" cy="6858001"/>
          </a:xfrm>
          <a:prstGeom prst="rect">
            <a:avLst/>
          </a:prstGeom>
        </p:spPr>
      </p:pic>
      <p:sp>
        <p:nvSpPr>
          <p:cNvPr id="3" name="Rectangle 2">
            <a:extLst>
              <a:ext uri="{FF2B5EF4-FFF2-40B4-BE49-F238E27FC236}">
                <a16:creationId xmlns:a16="http://schemas.microsoft.com/office/drawing/2014/main" id="{D60DB609-AE9B-8297-DF25-D35B71D7F335}"/>
              </a:ext>
            </a:extLst>
          </p:cNvPr>
          <p:cNvSpPr/>
          <p:nvPr/>
        </p:nvSpPr>
        <p:spPr>
          <a:xfrm>
            <a:off x="2559798" y="533400"/>
            <a:ext cx="3993402" cy="923330"/>
          </a:xfrm>
          <a:prstGeom prst="rect">
            <a:avLst/>
          </a:prstGeom>
          <a:noFill/>
        </p:spPr>
        <p:txBody>
          <a:bodyPr wrap="none" lIns="91440" tIns="45720" rIns="91440" bIns="45720">
            <a:spAutoFit/>
          </a:bodyPr>
          <a:lstStyle/>
          <a:p>
            <a:pPr algn="ctr"/>
            <a:r>
              <a:rPr lang="en-US" sz="5400" b="1" cap="none" spc="0" dirty="0">
                <a:ln w="10541" cmpd="sng">
                  <a:solidFill>
                    <a:srgbClr val="7D7D7D">
                      <a:tint val="100000"/>
                      <a:shade val="100000"/>
                      <a:satMod val="110000"/>
                    </a:srgbClr>
                  </a:solidFill>
                  <a:prstDash val="solid"/>
                </a:ln>
                <a:solidFill>
                  <a:schemeClr val="bg1"/>
                </a:solidFill>
                <a:effectLst/>
                <a:latin typeface="Avenir Black"/>
              </a:rPr>
              <a:t>Questions?</a:t>
            </a:r>
          </a:p>
        </p:txBody>
      </p:sp>
      <p:sp>
        <p:nvSpPr>
          <p:cNvPr id="2" name="Slide Number Placeholder 1"/>
          <p:cNvSpPr>
            <a:spLocks noGrp="1"/>
          </p:cNvSpPr>
          <p:nvPr>
            <p:ph type="sldNum" sz="quarter" idx="12"/>
          </p:nvPr>
        </p:nvSpPr>
        <p:spPr>
          <a:xfrm>
            <a:off x="2724728" y="6437744"/>
            <a:ext cx="2133600" cy="365125"/>
          </a:xfrm>
        </p:spPr>
        <p:txBody>
          <a:bodyPr/>
          <a:lstStyle/>
          <a:p>
            <a:r>
              <a:rPr lang="en-US" dirty="0">
                <a:solidFill>
                  <a:schemeClr val="bg1"/>
                </a:solidFill>
              </a:rPr>
              <a:t>END</a:t>
            </a:r>
          </a:p>
        </p:txBody>
      </p:sp>
    </p:spTree>
    <p:extLst>
      <p:ext uri="{BB962C8B-B14F-4D97-AF65-F5344CB8AC3E}">
        <p14:creationId xmlns:p14="http://schemas.microsoft.com/office/powerpoint/2010/main" val="145269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45" name="Group 44">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5600700" cy="6858000"/>
            <a:chOff x="7467600" y="0"/>
            <a:chExt cx="4724400" cy="6858000"/>
          </a:xfrm>
        </p:grpSpPr>
        <p:sp>
          <p:nvSpPr>
            <p:cNvPr id="46" name="Rectangle 45">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9" name="Freeform: Shape 48">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27275"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51" name="Rectangle 50">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990600"/>
            <a:ext cx="84582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itle 1"/>
          <p:cNvSpPr txBox="1">
            <a:spLocks/>
          </p:cNvSpPr>
          <p:nvPr/>
        </p:nvSpPr>
        <p:spPr>
          <a:xfrm>
            <a:off x="857250" y="1676400"/>
            <a:ext cx="2857500" cy="35052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3500" b="1" kern="1200" dirty="0">
                <a:solidFill>
                  <a:schemeClr val="tx1"/>
                </a:solidFill>
                <a:latin typeface="+mj-lt"/>
                <a:ea typeface="+mj-ea"/>
                <a:cs typeface="+mj-cs"/>
              </a:rPr>
              <a:t>Project</a:t>
            </a:r>
          </a:p>
          <a:p>
            <a:pPr algn="l" defTabSz="914400">
              <a:lnSpc>
                <a:spcPct val="90000"/>
              </a:lnSpc>
              <a:spcAft>
                <a:spcPts val="600"/>
              </a:spcAft>
            </a:pPr>
            <a:r>
              <a:rPr lang="en-US" sz="3500" b="1" kern="1200" dirty="0">
                <a:solidFill>
                  <a:schemeClr val="tx1"/>
                </a:solidFill>
                <a:latin typeface="+mj-lt"/>
                <a:ea typeface="+mj-ea"/>
                <a:cs typeface="+mj-cs"/>
              </a:rPr>
              <a:t>Purpose</a:t>
            </a:r>
            <a:r>
              <a:rPr lang="en-US" sz="3500" kern="1200" dirty="0">
                <a:solidFill>
                  <a:schemeClr val="tx1"/>
                </a:solidFill>
                <a:latin typeface="+mj-lt"/>
                <a:ea typeface="+mj-ea"/>
                <a:cs typeface="+mj-cs"/>
              </a:rPr>
              <a:t>: </a:t>
            </a:r>
          </a:p>
        </p:txBody>
      </p:sp>
      <p:sp>
        <p:nvSpPr>
          <p:cNvPr id="3" name="Content Placeholder 2"/>
          <p:cNvSpPr>
            <a:spLocks noGrp="1"/>
          </p:cNvSpPr>
          <p:nvPr>
            <p:ph idx="1"/>
          </p:nvPr>
        </p:nvSpPr>
        <p:spPr>
          <a:xfrm>
            <a:off x="3886203" y="1676400"/>
            <a:ext cx="4229097" cy="3505200"/>
          </a:xfrm>
        </p:spPr>
        <p:txBody>
          <a:bodyPr vert="horz" lIns="91440" tIns="45720" rIns="91440" bIns="45720" rtlCol="0">
            <a:normAutofit/>
          </a:bodyPr>
          <a:lstStyle/>
          <a:p>
            <a:pPr marL="0" indent="0" defTabSz="914400">
              <a:lnSpc>
                <a:spcPct val="90000"/>
              </a:lnSpc>
              <a:buClrTx/>
              <a:buNone/>
            </a:pPr>
            <a:r>
              <a:rPr lang="en-US" sz="2100" dirty="0">
                <a:solidFill>
                  <a:schemeClr val="tx1">
                    <a:alpha val="55000"/>
                  </a:schemeClr>
                </a:solidFill>
                <a:sym typeface="Wingdings 2"/>
              </a:rPr>
              <a:t>Traffic Calming measures on Adams St. between Palmer Ave and Stanford Drive to reduce speeding and enhance pedestrian safety</a:t>
            </a:r>
            <a:endParaRPr lang="en-US" sz="2100" dirty="0">
              <a:solidFill>
                <a:schemeClr val="tx1">
                  <a:alpha val="55000"/>
                </a:schemeClr>
              </a:solidFill>
            </a:endParaRPr>
          </a:p>
          <a:p>
            <a:pPr marL="0" indent="-228600" defTabSz="914400">
              <a:lnSpc>
                <a:spcPct val="90000"/>
              </a:lnSpc>
              <a:buClrTx/>
              <a:buFont typeface="Arial" panose="020B0604020202020204" pitchFamily="34" charset="0"/>
              <a:buChar char="•"/>
            </a:pPr>
            <a:endParaRPr lang="en-US" sz="2100" dirty="0">
              <a:solidFill>
                <a:schemeClr val="tx1">
                  <a:alpha val="55000"/>
                </a:schemeClr>
              </a:solidFill>
            </a:endParaRPr>
          </a:p>
        </p:txBody>
      </p:sp>
      <p:pic>
        <p:nvPicPr>
          <p:cNvPr id="6" name="Picture 5">
            <a:extLst>
              <a:ext uri="{FF2B5EF4-FFF2-40B4-BE49-F238E27FC236}">
                <a16:creationId xmlns:a16="http://schemas.microsoft.com/office/drawing/2014/main" id="{A9F1019C-9431-233B-3FE4-EED1ABC08E88}"/>
              </a:ext>
            </a:extLst>
          </p:cNvPr>
          <p:cNvPicPr>
            <a:picLocks noChangeAspect="1"/>
          </p:cNvPicPr>
          <p:nvPr/>
        </p:nvPicPr>
        <p:blipFill>
          <a:blip r:embed="rId3"/>
          <a:stretch>
            <a:fillRect/>
          </a:stretch>
        </p:blipFill>
        <p:spPr>
          <a:xfrm>
            <a:off x="0" y="6166669"/>
            <a:ext cx="9144000" cy="691331"/>
          </a:xfrm>
          <a:prstGeom prst="rect">
            <a:avLst/>
          </a:prstGeom>
        </p:spPr>
      </p:pic>
      <p:sp>
        <p:nvSpPr>
          <p:cNvPr id="2" name="Slide Number Placeholder 1"/>
          <p:cNvSpPr>
            <a:spLocks noGrp="1"/>
          </p:cNvSpPr>
          <p:nvPr>
            <p:ph type="sldNum" sz="quarter" idx="12"/>
          </p:nvPr>
        </p:nvSpPr>
        <p:spPr>
          <a:xfrm>
            <a:off x="4076123" y="6337999"/>
            <a:ext cx="514350" cy="457200"/>
          </a:xfrm>
        </p:spPr>
        <p:txBody>
          <a:bodyPr vert="horz" lIns="91440" tIns="45720" rIns="91440" bIns="45720" rtlCol="0" anchor="ctr">
            <a:normAutofit/>
          </a:bodyPr>
          <a:lstStyle/>
          <a:p>
            <a:pPr>
              <a:spcAft>
                <a:spcPts val="600"/>
              </a:spcAft>
            </a:pPr>
            <a:fld id="{A28CD5DE-1B3B-DB4E-A3CA-FF4EF6D55D86}" type="slidenum">
              <a:rPr lang="en-US">
                <a:solidFill>
                  <a:schemeClr val="tx1">
                    <a:alpha val="70000"/>
                  </a:schemeClr>
                </a:solidFill>
              </a:rPr>
              <a:pPr>
                <a:spcAft>
                  <a:spcPts val="600"/>
                </a:spcAft>
              </a:pPr>
              <a:t>3</a:t>
            </a:fld>
            <a:endParaRPr lang="en-US" dirty="0">
              <a:solidFill>
                <a:schemeClr val="tx1">
                  <a:alpha val="70000"/>
                </a:schemeClr>
              </a:solidFill>
            </a:endParaRPr>
          </a:p>
        </p:txBody>
      </p:sp>
    </p:spTree>
    <p:extLst>
      <p:ext uri="{BB962C8B-B14F-4D97-AF65-F5344CB8AC3E}">
        <p14:creationId xmlns:p14="http://schemas.microsoft.com/office/powerpoint/2010/main" val="40397264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937" r="9496" b="4489"/>
          <a:stretch/>
        </p:blipFill>
        <p:spPr>
          <a:xfrm>
            <a:off x="476250" y="1238250"/>
            <a:ext cx="8229600" cy="4705350"/>
          </a:xfrm>
          <a:prstGeom prst="rect">
            <a:avLst/>
          </a:prstGeom>
        </p:spPr>
      </p:pic>
      <p:sp>
        <p:nvSpPr>
          <p:cNvPr id="35" name="Rectangle 34"/>
          <p:cNvSpPr/>
          <p:nvPr/>
        </p:nvSpPr>
        <p:spPr>
          <a:xfrm rot="3924421">
            <a:off x="2027414" y="3464264"/>
            <a:ext cx="4545413" cy="313518"/>
          </a:xfrm>
          <a:prstGeom prst="rect">
            <a:avLst/>
          </a:prstGeom>
          <a:noFill/>
          <a:ln w="762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005848"/>
            <a:ext cx="533400" cy="93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rot="685389">
            <a:off x="5402204" y="5230956"/>
            <a:ext cx="1422335" cy="830997"/>
          </a:xfrm>
          <a:prstGeom prst="rect">
            <a:avLst/>
          </a:prstGeom>
          <a:solidFill>
            <a:schemeClr val="bg1"/>
          </a:solidFill>
        </p:spPr>
        <p:txBody>
          <a:bodyPr wrap="square" rtlCol="0">
            <a:spAutoFit/>
          </a:bodyPr>
          <a:lstStyle/>
          <a:p>
            <a:r>
              <a:rPr lang="en-US" sz="2400" dirty="0">
                <a:solidFill>
                  <a:schemeClr val="tx2">
                    <a:lumMod val="60000"/>
                    <a:lumOff val="40000"/>
                  </a:schemeClr>
                </a:solidFill>
              </a:rPr>
              <a:t>Stanford </a:t>
            </a:r>
          </a:p>
          <a:p>
            <a:r>
              <a:rPr lang="en-US" sz="2400" dirty="0">
                <a:solidFill>
                  <a:schemeClr val="tx2">
                    <a:lumMod val="60000"/>
                    <a:lumOff val="40000"/>
                  </a:schemeClr>
                </a:solidFill>
              </a:rPr>
              <a:t>Dr.</a:t>
            </a:r>
          </a:p>
        </p:txBody>
      </p:sp>
      <p:sp>
        <p:nvSpPr>
          <p:cNvPr id="9" name="TextBox 8"/>
          <p:cNvSpPr txBox="1"/>
          <p:nvPr/>
        </p:nvSpPr>
        <p:spPr>
          <a:xfrm>
            <a:off x="1371600" y="1463843"/>
            <a:ext cx="1752600" cy="461665"/>
          </a:xfrm>
          <a:prstGeom prst="rect">
            <a:avLst/>
          </a:prstGeom>
          <a:solidFill>
            <a:schemeClr val="bg1"/>
          </a:solidFill>
        </p:spPr>
        <p:txBody>
          <a:bodyPr wrap="square" rtlCol="0">
            <a:spAutoFit/>
          </a:bodyPr>
          <a:lstStyle/>
          <a:p>
            <a:r>
              <a:rPr lang="en-US" sz="2400" dirty="0">
                <a:solidFill>
                  <a:schemeClr val="tx2">
                    <a:lumMod val="60000"/>
                    <a:lumOff val="40000"/>
                  </a:schemeClr>
                </a:solidFill>
              </a:rPr>
              <a:t>Palmer Ave.</a:t>
            </a:r>
          </a:p>
        </p:txBody>
      </p:sp>
      <p:sp>
        <p:nvSpPr>
          <p:cNvPr id="10" name="Title 1"/>
          <p:cNvSpPr txBox="1">
            <a:spLocks/>
          </p:cNvSpPr>
          <p:nvPr/>
        </p:nvSpPr>
        <p:spPr>
          <a:xfrm>
            <a:off x="443345" y="266086"/>
            <a:ext cx="8458200" cy="7810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latin typeface="Avenir Black"/>
              </a:rPr>
              <a:t>Vicinity Map</a:t>
            </a:r>
          </a:p>
          <a:p>
            <a:pPr algn="l"/>
            <a:r>
              <a:rPr lang="en-US" sz="2800" dirty="0">
                <a:latin typeface="Avenir Book"/>
              </a:rPr>
              <a:t>Adams St. between Palmer Ave. and Stanford Dr.</a:t>
            </a:r>
            <a:endParaRPr lang="en-US" sz="2800" u="sng" dirty="0">
              <a:latin typeface="Avenir Book"/>
            </a:endParaRPr>
          </a:p>
        </p:txBody>
      </p:sp>
      <p:sp>
        <p:nvSpPr>
          <p:cNvPr id="11" name="TextBox 10"/>
          <p:cNvSpPr txBox="1"/>
          <p:nvPr/>
        </p:nvSpPr>
        <p:spPr>
          <a:xfrm rot="3989660">
            <a:off x="2809082" y="3360093"/>
            <a:ext cx="1752600" cy="461665"/>
          </a:xfrm>
          <a:prstGeom prst="rect">
            <a:avLst/>
          </a:prstGeom>
          <a:solidFill>
            <a:schemeClr val="bg1"/>
          </a:solidFill>
        </p:spPr>
        <p:txBody>
          <a:bodyPr wrap="square" rtlCol="0">
            <a:spAutoFit/>
          </a:bodyPr>
          <a:lstStyle/>
          <a:p>
            <a:r>
              <a:rPr lang="en-US" sz="2400" dirty="0">
                <a:solidFill>
                  <a:schemeClr val="tx2">
                    <a:lumMod val="60000"/>
                    <a:lumOff val="40000"/>
                  </a:schemeClr>
                </a:solidFill>
              </a:rPr>
              <a:t>Adams St.</a:t>
            </a:r>
          </a:p>
        </p:txBody>
      </p:sp>
      <p:pic>
        <p:nvPicPr>
          <p:cNvPr id="4" name="Picture 3">
            <a:extLst>
              <a:ext uri="{FF2B5EF4-FFF2-40B4-BE49-F238E27FC236}">
                <a16:creationId xmlns:a16="http://schemas.microsoft.com/office/drawing/2014/main" id="{233A17E2-F2C5-DC88-E8F2-77CDA5655478}"/>
              </a:ext>
            </a:extLst>
          </p:cNvPr>
          <p:cNvPicPr>
            <a:picLocks noChangeAspect="1"/>
          </p:cNvPicPr>
          <p:nvPr/>
        </p:nvPicPr>
        <p:blipFill>
          <a:blip r:embed="rId5"/>
          <a:stretch>
            <a:fillRect/>
          </a:stretch>
        </p:blipFill>
        <p:spPr>
          <a:xfrm>
            <a:off x="0" y="6134714"/>
            <a:ext cx="9144000" cy="691331"/>
          </a:xfrm>
          <a:prstGeom prst="rect">
            <a:avLst/>
          </a:prstGeom>
        </p:spPr>
      </p:pic>
      <p:sp>
        <p:nvSpPr>
          <p:cNvPr id="2" name="Slide Number Placeholder 1"/>
          <p:cNvSpPr>
            <a:spLocks noGrp="1"/>
          </p:cNvSpPr>
          <p:nvPr>
            <p:ph type="sldNum" sz="quarter" idx="12"/>
          </p:nvPr>
        </p:nvSpPr>
        <p:spPr>
          <a:xfrm>
            <a:off x="2618582" y="6348242"/>
            <a:ext cx="2133600" cy="365125"/>
          </a:xfrm>
        </p:spPr>
        <p:txBody>
          <a:bodyPr/>
          <a:lstStyle/>
          <a:p>
            <a:fld id="{A28CD5DE-1B3B-DB4E-A3CA-FF4EF6D55D86}" type="slidenum">
              <a:rPr lang="en-US" smtClean="0">
                <a:solidFill>
                  <a:schemeClr val="tx1"/>
                </a:solidFill>
              </a:rPr>
              <a:pPr/>
              <a:t>4</a:t>
            </a:fld>
            <a:endParaRPr lang="en-US" dirty="0">
              <a:solidFill>
                <a:schemeClr val="tx1"/>
              </a:solidFill>
            </a:endParaRPr>
          </a:p>
        </p:txBody>
      </p:sp>
    </p:spTree>
    <p:extLst>
      <p:ext uri="{BB962C8B-B14F-4D97-AF65-F5344CB8AC3E}">
        <p14:creationId xmlns:p14="http://schemas.microsoft.com/office/powerpoint/2010/main" val="35186143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2743201" y="304799"/>
            <a:ext cx="6400798" cy="1628775"/>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3500" dirty="0"/>
              <a:t>Community Engagement History for Adams Street</a:t>
            </a:r>
          </a:p>
        </p:txBody>
      </p:sp>
      <p:pic>
        <p:nvPicPr>
          <p:cNvPr id="8" name="Picture 7">
            <a:extLst>
              <a:ext uri="{FF2B5EF4-FFF2-40B4-BE49-F238E27FC236}">
                <a16:creationId xmlns:a16="http://schemas.microsoft.com/office/drawing/2014/main" id="{62E28A97-2166-F1F0-E5FC-C075FE9A058F}"/>
              </a:ext>
            </a:extLst>
          </p:cNvPr>
          <p:cNvPicPr>
            <a:picLocks noChangeAspect="1"/>
          </p:cNvPicPr>
          <p:nvPr/>
        </p:nvPicPr>
        <p:blipFill rotWithShape="1">
          <a:blip r:embed="rId2"/>
          <a:srcRect l="26791" r="30199" b="-1"/>
          <a:stretch/>
        </p:blipFill>
        <p:spPr>
          <a:xfrm>
            <a:off x="1" y="1587"/>
            <a:ext cx="2563627"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7" name="Content Placeholder 2">
            <a:extLst>
              <a:ext uri="{FF2B5EF4-FFF2-40B4-BE49-F238E27FC236}">
                <a16:creationId xmlns:a16="http://schemas.microsoft.com/office/drawing/2014/main" id="{D34B9723-F287-4D36-BD0F-A2D7136022BC}"/>
              </a:ext>
            </a:extLst>
          </p:cNvPr>
          <p:cNvGraphicFramePr>
            <a:graphicFrameLocks noGrp="1"/>
          </p:cNvGraphicFramePr>
          <p:nvPr>
            <p:ph idx="1"/>
            <p:extLst>
              <p:ext uri="{D42A27DB-BD31-4B8C-83A1-F6EECF244321}">
                <p14:modId xmlns:p14="http://schemas.microsoft.com/office/powerpoint/2010/main" val="1790844074"/>
              </p:ext>
            </p:extLst>
          </p:nvPr>
        </p:nvGraphicFramePr>
        <p:xfrm>
          <a:off x="2743201" y="1577061"/>
          <a:ext cx="6040041"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3C2A27BB-F52C-2440-DC0C-05A6EB43BA6A}"/>
              </a:ext>
            </a:extLst>
          </p:cNvPr>
          <p:cNvPicPr>
            <a:picLocks noChangeAspect="1"/>
          </p:cNvPicPr>
          <p:nvPr/>
        </p:nvPicPr>
        <p:blipFill>
          <a:blip r:embed="rId8"/>
          <a:stretch>
            <a:fillRect/>
          </a:stretch>
        </p:blipFill>
        <p:spPr>
          <a:xfrm>
            <a:off x="-1" y="6166669"/>
            <a:ext cx="9144000" cy="691331"/>
          </a:xfrm>
          <a:prstGeom prst="rect">
            <a:avLst/>
          </a:prstGeom>
        </p:spPr>
      </p:pic>
      <p:sp>
        <p:nvSpPr>
          <p:cNvPr id="2" name="Slide Number Placeholder 1"/>
          <p:cNvSpPr>
            <a:spLocks noGrp="1"/>
          </p:cNvSpPr>
          <p:nvPr>
            <p:ph type="sldNum" sz="quarter" idx="12"/>
          </p:nvPr>
        </p:nvSpPr>
        <p:spPr>
          <a:xfrm>
            <a:off x="4419600" y="6370638"/>
            <a:ext cx="514350" cy="365125"/>
          </a:xfrm>
        </p:spPr>
        <p:txBody>
          <a:bodyPr vert="horz" lIns="91440" tIns="45720" rIns="91440" bIns="45720" rtlCol="0" anchor="ctr">
            <a:normAutofit/>
          </a:bodyPr>
          <a:lstStyle/>
          <a:p>
            <a:pPr algn="l">
              <a:spcAft>
                <a:spcPts val="600"/>
              </a:spcAft>
              <a:defRPr/>
            </a:pPr>
            <a:fld id="{A28CD5DE-1B3B-DB4E-A3CA-FF4EF6D55D86}" type="slidenum">
              <a:rPr lang="en-US">
                <a:solidFill>
                  <a:schemeClr val="tx1"/>
                </a:solidFill>
                <a:latin typeface="Calibri" panose="020F0502020204030204"/>
              </a:rPr>
              <a:pPr algn="l">
                <a:spcAft>
                  <a:spcPts val="600"/>
                </a:spcAft>
                <a:defRPr/>
              </a:pPr>
              <a:t>5</a:t>
            </a:fld>
            <a:endParaRPr lang="en-US" dirty="0">
              <a:solidFill>
                <a:schemeClr val="tx1"/>
              </a:solidFill>
              <a:latin typeface="Calibri" panose="020F0502020204030204"/>
            </a:endParaRPr>
          </a:p>
        </p:txBody>
      </p:sp>
    </p:spTree>
    <p:extLst>
      <p:ext uri="{BB962C8B-B14F-4D97-AF65-F5344CB8AC3E}">
        <p14:creationId xmlns:p14="http://schemas.microsoft.com/office/powerpoint/2010/main" val="2699183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852297" y="502020"/>
            <a:ext cx="3992787" cy="1642970"/>
          </a:xfrm>
        </p:spPr>
        <p:txBody>
          <a:bodyPr anchor="b">
            <a:normAutofit/>
          </a:bodyPr>
          <a:lstStyle/>
          <a:p>
            <a:r>
              <a:rPr lang="en-US" sz="3500" b="1" dirty="0">
                <a:latin typeface="Avenir Black"/>
              </a:rPr>
              <a:t>Engineering Studies</a:t>
            </a:r>
            <a:endParaRPr lang="en-US" sz="3500" dirty="0">
              <a:latin typeface="Avenir Black"/>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58692" y="2405894"/>
            <a:ext cx="3986392" cy="3535083"/>
          </a:xfrm>
        </p:spPr>
        <p:txBody>
          <a:bodyPr anchor="t">
            <a:normAutofit/>
          </a:bodyPr>
          <a:lstStyle/>
          <a:p>
            <a:pPr marL="0" indent="0">
              <a:buNone/>
            </a:pPr>
            <a:r>
              <a:rPr lang="en-US" sz="1700" b="1" dirty="0">
                <a:latin typeface="Arial" panose="020B0604020202020204" pitchFamily="34" charset="0"/>
                <a:cs typeface="Arial" panose="020B0604020202020204" pitchFamily="34" charset="0"/>
              </a:rPr>
              <a:t>Traffic Calming Study:</a:t>
            </a:r>
          </a:p>
          <a:p>
            <a:pPr marL="0" indent="0">
              <a:buNone/>
            </a:pPr>
            <a:r>
              <a:rPr lang="en-US" sz="1700" dirty="0">
                <a:latin typeface="Arial" panose="020B0604020202020204" pitchFamily="34" charset="0"/>
                <a:cs typeface="Arial" panose="020B0604020202020204" pitchFamily="34" charset="0"/>
              </a:rPr>
              <a:t>Glendale Neighborhood Traffic Calming Program </a:t>
            </a:r>
            <a:r>
              <a:rPr lang="en-US" sz="1600" dirty="0">
                <a:latin typeface="Arial" panose="020B0604020202020204" pitchFamily="34" charset="0"/>
                <a:cs typeface="Arial" panose="020B0604020202020204" pitchFamily="34" charset="0"/>
                <a:sym typeface="Wingdings 2"/>
              </a:rPr>
              <a:t>(NTCP*)</a:t>
            </a:r>
            <a:r>
              <a:rPr lang="en-US" sz="1700" dirty="0">
                <a:latin typeface="Arial" panose="020B0604020202020204" pitchFamily="34" charset="0"/>
                <a:cs typeface="Arial" panose="020B0604020202020204" pitchFamily="34" charset="0"/>
              </a:rPr>
              <a:t> Guidelines which studied street segment of Adams St. between Palmer Ave and Stanford Dr.</a:t>
            </a:r>
          </a:p>
          <a:p>
            <a:pPr marL="0" indent="0">
              <a:buNone/>
            </a:pPr>
            <a:endParaRPr lang="en-US" sz="17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Manual Available on City's Website</a:t>
            </a:r>
          </a:p>
        </p:txBody>
      </p:sp>
      <p:sp>
        <p:nvSpPr>
          <p:cNvPr id="31" name="Rectangle 2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9B7AB28-88B5-8404-A3D2-13FC40E501A4}"/>
              </a:ext>
            </a:extLst>
          </p:cNvPr>
          <p:cNvPicPr>
            <a:picLocks noChangeAspect="1"/>
          </p:cNvPicPr>
          <p:nvPr/>
        </p:nvPicPr>
        <p:blipFill>
          <a:blip r:embed="rId3"/>
          <a:stretch>
            <a:fillRect/>
          </a:stretch>
        </p:blipFill>
        <p:spPr>
          <a:xfrm>
            <a:off x="5306975" y="1387119"/>
            <a:ext cx="3127897" cy="4115654"/>
          </a:xfrm>
          <a:prstGeom prst="rect">
            <a:avLst/>
          </a:prstGeom>
        </p:spPr>
      </p:pic>
      <p:pic>
        <p:nvPicPr>
          <p:cNvPr id="5" name="Picture 4">
            <a:extLst>
              <a:ext uri="{FF2B5EF4-FFF2-40B4-BE49-F238E27FC236}">
                <a16:creationId xmlns:a16="http://schemas.microsoft.com/office/drawing/2014/main" id="{C29CEFF8-2E21-8F8B-155C-B3FF7D079AF1}"/>
              </a:ext>
            </a:extLst>
          </p:cNvPr>
          <p:cNvPicPr>
            <a:picLocks noChangeAspect="1"/>
          </p:cNvPicPr>
          <p:nvPr/>
        </p:nvPicPr>
        <p:blipFill>
          <a:blip r:embed="rId4"/>
          <a:stretch>
            <a:fillRect/>
          </a:stretch>
        </p:blipFill>
        <p:spPr>
          <a:xfrm>
            <a:off x="17890" y="6178189"/>
            <a:ext cx="9144000" cy="691331"/>
          </a:xfrm>
          <a:prstGeom prst="rect">
            <a:avLst/>
          </a:prstGeom>
        </p:spPr>
      </p:pic>
      <p:sp>
        <p:nvSpPr>
          <p:cNvPr id="2" name="Slide Number Placeholder 1"/>
          <p:cNvSpPr>
            <a:spLocks noGrp="1"/>
          </p:cNvSpPr>
          <p:nvPr>
            <p:ph type="sldNum" sz="quarter" idx="12"/>
          </p:nvPr>
        </p:nvSpPr>
        <p:spPr>
          <a:xfrm>
            <a:off x="4382656" y="6372659"/>
            <a:ext cx="503682" cy="365125"/>
          </a:xfrm>
        </p:spPr>
        <p:txBody>
          <a:bodyPr>
            <a:noAutofit/>
          </a:bodyPr>
          <a:lstStyle/>
          <a:p>
            <a:pPr>
              <a:spcAft>
                <a:spcPts val="600"/>
              </a:spcAft>
            </a:pPr>
            <a:fld id="{A28CD5DE-1B3B-DB4E-A3CA-FF4EF6D55D86}" type="slidenum">
              <a:rPr lang="en-US">
                <a:solidFill>
                  <a:schemeClr val="tx1"/>
                </a:solidFill>
              </a:rPr>
              <a:pPr>
                <a:spcAft>
                  <a:spcPts val="600"/>
                </a:spcAft>
              </a:pPr>
              <a:t>6</a:t>
            </a:fld>
            <a:endParaRPr lang="en-US" dirty="0">
              <a:solidFill>
                <a:schemeClr val="tx1"/>
              </a:solidFill>
            </a:endParaRPr>
          </a:p>
        </p:txBody>
      </p:sp>
    </p:spTree>
    <p:extLst>
      <p:ext uri="{BB962C8B-B14F-4D97-AF65-F5344CB8AC3E}">
        <p14:creationId xmlns:p14="http://schemas.microsoft.com/office/powerpoint/2010/main" val="1933863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5">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37">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61161"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p:cNvSpPr>
            <a:spLocks noGrp="1"/>
          </p:cNvSpPr>
          <p:nvPr>
            <p:ph type="title"/>
          </p:nvPr>
        </p:nvSpPr>
        <p:spPr>
          <a:xfrm>
            <a:off x="518343" y="609599"/>
            <a:ext cx="5281774" cy="1322888"/>
          </a:xfrm>
        </p:spPr>
        <p:txBody>
          <a:bodyPr>
            <a:normAutofit/>
          </a:bodyPr>
          <a:lstStyle/>
          <a:p>
            <a:pPr>
              <a:lnSpc>
                <a:spcPct val="90000"/>
              </a:lnSpc>
            </a:pPr>
            <a:r>
              <a:rPr lang="en-US" sz="4400" b="1" dirty="0">
                <a:latin typeface="Avenir Book"/>
              </a:rPr>
              <a:t>Traffic Calming </a:t>
            </a:r>
            <a:r>
              <a:rPr lang="en-US" b="1" dirty="0">
                <a:latin typeface="Avenir Book"/>
              </a:rPr>
              <a:t>M</a:t>
            </a:r>
            <a:r>
              <a:rPr lang="en-US" sz="4400" b="1" dirty="0">
                <a:latin typeface="Avenir Book"/>
              </a:rPr>
              <a:t>easures</a:t>
            </a:r>
            <a:endParaRPr lang="en-US" dirty="0">
              <a:latin typeface="Avenir Black"/>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12FDD00B-C36D-F5E8-28D7-1B5429CF8F94}"/>
              </a:ext>
            </a:extLst>
          </p:cNvPr>
          <p:cNvPicPr>
            <a:picLocks noChangeAspect="1"/>
          </p:cNvPicPr>
          <p:nvPr/>
        </p:nvPicPr>
        <p:blipFill rotWithShape="1">
          <a:blip r:embed="rId3"/>
          <a:srcRect r="106" b="1"/>
          <a:stretch/>
        </p:blipFill>
        <p:spPr>
          <a:xfrm>
            <a:off x="6670776" y="691793"/>
            <a:ext cx="1954881" cy="1019107"/>
          </a:xfrm>
          <a:prstGeom prst="rect">
            <a:avLst/>
          </a:prstGeom>
        </p:spPr>
      </p:pic>
      <p:sp>
        <p:nvSpPr>
          <p:cNvPr id="3" name="Content Placeholder 2"/>
          <p:cNvSpPr>
            <a:spLocks noGrp="1"/>
          </p:cNvSpPr>
          <p:nvPr>
            <p:ph idx="1"/>
          </p:nvPr>
        </p:nvSpPr>
        <p:spPr>
          <a:xfrm>
            <a:off x="396355" y="2194101"/>
            <a:ext cx="5281774" cy="3908585"/>
          </a:xfrm>
        </p:spPr>
        <p:txBody>
          <a:bodyPr>
            <a:normAutofit fontScale="92500" lnSpcReduction="10000"/>
          </a:bodyPr>
          <a:lstStyle/>
          <a:p>
            <a:pPr marL="457200" lvl="1" indent="0">
              <a:buClrTx/>
              <a:buNone/>
            </a:pPr>
            <a:r>
              <a:rPr lang="en-US" sz="2400" dirty="0">
                <a:latin typeface="Avenir Book"/>
              </a:rPr>
              <a:t>Encourage drivers to comply with the speed limit. Examples include:</a:t>
            </a:r>
          </a:p>
          <a:p>
            <a:pPr lvl="1"/>
            <a:r>
              <a:rPr lang="en-US" sz="2400" dirty="0">
                <a:latin typeface="Avenir Book"/>
              </a:rPr>
              <a:t> traffic circles/roundabouts</a:t>
            </a:r>
          </a:p>
          <a:p>
            <a:pPr lvl="1"/>
            <a:r>
              <a:rPr lang="en-US" sz="2400" dirty="0">
                <a:latin typeface="Avenir Book"/>
              </a:rPr>
              <a:t> speed humps</a:t>
            </a:r>
          </a:p>
          <a:p>
            <a:pPr lvl="1"/>
            <a:r>
              <a:rPr lang="en-US" sz="2400" dirty="0">
                <a:latin typeface="Avenir Book"/>
              </a:rPr>
              <a:t> center islands</a:t>
            </a:r>
          </a:p>
          <a:p>
            <a:pPr lvl="1"/>
            <a:r>
              <a:rPr lang="en-US" sz="2400" dirty="0">
                <a:latin typeface="Avenir Book"/>
              </a:rPr>
              <a:t> diverters</a:t>
            </a:r>
          </a:p>
          <a:p>
            <a:pPr marL="803275" lvl="1" indent="-346075"/>
            <a:r>
              <a:rPr lang="en-US" sz="2400" dirty="0">
                <a:latin typeface="Avenir Book"/>
              </a:rPr>
              <a:t>curb Bump-outs</a:t>
            </a:r>
          </a:p>
          <a:p>
            <a:pPr lvl="1"/>
            <a:endParaRPr lang="en-US" sz="2400" dirty="0">
              <a:latin typeface="Avenir Book"/>
            </a:endParaRPr>
          </a:p>
          <a:p>
            <a:pPr marL="457200" lvl="1" indent="0">
              <a:buNone/>
            </a:pPr>
            <a:r>
              <a:rPr lang="en-US" sz="1900" dirty="0">
                <a:latin typeface="Arial" panose="020B0604020202020204" pitchFamily="34" charset="0"/>
                <a:cs typeface="Arial" panose="020B0604020202020204" pitchFamily="34" charset="0"/>
              </a:rPr>
              <a:t>Per Glendale Neighborhood Traffic Calming Program </a:t>
            </a:r>
            <a:r>
              <a:rPr lang="en-US" sz="1900" dirty="0">
                <a:latin typeface="Arial" panose="020B0604020202020204" pitchFamily="34" charset="0"/>
                <a:cs typeface="Arial" panose="020B0604020202020204" pitchFamily="34" charset="0"/>
                <a:sym typeface="Wingdings 2"/>
              </a:rPr>
              <a:t>(NTCP) And California </a:t>
            </a:r>
            <a:r>
              <a:rPr lang="en-US" sz="1900" dirty="0">
                <a:latin typeface="Arial" panose="020B0604020202020204" pitchFamily="34" charset="0"/>
                <a:cs typeface="Arial" panose="020B0604020202020204" pitchFamily="34" charset="0"/>
              </a:rPr>
              <a:t>Manual on Uniform Traffic Control Devices (CA-MUTCD) </a:t>
            </a:r>
          </a:p>
        </p:txBody>
      </p:sp>
      <p:pic>
        <p:nvPicPr>
          <p:cNvPr id="7" name="Picture 6">
            <a:extLst>
              <a:ext uri="{FF2B5EF4-FFF2-40B4-BE49-F238E27FC236}">
                <a16:creationId xmlns:a16="http://schemas.microsoft.com/office/drawing/2014/main" id="{0512F213-9DE5-8177-7B46-D597CA76B496}"/>
              </a:ext>
            </a:extLst>
          </p:cNvPr>
          <p:cNvPicPr>
            <a:picLocks noChangeAspect="1"/>
          </p:cNvPicPr>
          <p:nvPr/>
        </p:nvPicPr>
        <p:blipFill rotWithShape="1">
          <a:blip r:embed="rId4"/>
          <a:srcRect l="213" r="9982" b="-4"/>
          <a:stretch/>
        </p:blipFill>
        <p:spPr>
          <a:xfrm>
            <a:off x="6762746" y="2172777"/>
            <a:ext cx="1954881" cy="1019118"/>
          </a:xfrm>
          <a:prstGeom prst="rect">
            <a:avLst/>
          </a:prstGeom>
        </p:spPr>
      </p:pic>
      <p:pic>
        <p:nvPicPr>
          <p:cNvPr id="13" name="Picture 12">
            <a:extLst>
              <a:ext uri="{FF2B5EF4-FFF2-40B4-BE49-F238E27FC236}">
                <a16:creationId xmlns:a16="http://schemas.microsoft.com/office/drawing/2014/main" id="{C5D92876-13C3-753F-9A9C-CA71DD10B353}"/>
              </a:ext>
            </a:extLst>
          </p:cNvPr>
          <p:cNvPicPr>
            <a:picLocks noChangeAspect="1"/>
          </p:cNvPicPr>
          <p:nvPr/>
        </p:nvPicPr>
        <p:blipFill rotWithShape="1">
          <a:blip r:embed="rId5"/>
          <a:srcRect l="10738" r="9779"/>
          <a:stretch/>
        </p:blipFill>
        <p:spPr>
          <a:xfrm>
            <a:off x="6670776" y="3666105"/>
            <a:ext cx="1954881" cy="1018820"/>
          </a:xfrm>
          <a:prstGeom prst="rect">
            <a:avLst/>
          </a:prstGeom>
        </p:spPr>
      </p:pic>
      <p:pic>
        <p:nvPicPr>
          <p:cNvPr id="11" name="Picture 10">
            <a:extLst>
              <a:ext uri="{FF2B5EF4-FFF2-40B4-BE49-F238E27FC236}">
                <a16:creationId xmlns:a16="http://schemas.microsoft.com/office/drawing/2014/main" id="{E8E38779-12A6-912C-6180-EE7EB7F0F344}"/>
              </a:ext>
            </a:extLst>
          </p:cNvPr>
          <p:cNvPicPr>
            <a:picLocks noChangeAspect="1"/>
          </p:cNvPicPr>
          <p:nvPr/>
        </p:nvPicPr>
        <p:blipFill rotWithShape="1">
          <a:blip r:embed="rId6"/>
          <a:srcRect l="12146" r="11226"/>
          <a:stretch/>
        </p:blipFill>
        <p:spPr>
          <a:xfrm>
            <a:off x="6670776" y="5155301"/>
            <a:ext cx="1954881" cy="1018822"/>
          </a:xfrm>
          <a:prstGeom prst="rect">
            <a:avLst/>
          </a:prstGeom>
        </p:spPr>
      </p:pic>
      <p:pic>
        <p:nvPicPr>
          <p:cNvPr id="5" name="Picture 4">
            <a:extLst>
              <a:ext uri="{FF2B5EF4-FFF2-40B4-BE49-F238E27FC236}">
                <a16:creationId xmlns:a16="http://schemas.microsoft.com/office/drawing/2014/main" id="{F9C5F596-9D40-781A-A8E9-5CEBC5E4C5A6}"/>
              </a:ext>
            </a:extLst>
          </p:cNvPr>
          <p:cNvPicPr>
            <a:picLocks noChangeAspect="1"/>
          </p:cNvPicPr>
          <p:nvPr/>
        </p:nvPicPr>
        <p:blipFill>
          <a:blip r:embed="rId7"/>
          <a:stretch>
            <a:fillRect/>
          </a:stretch>
        </p:blipFill>
        <p:spPr>
          <a:xfrm>
            <a:off x="0" y="6164359"/>
            <a:ext cx="9144000" cy="691331"/>
          </a:xfrm>
          <a:prstGeom prst="rect">
            <a:avLst/>
          </a:prstGeom>
        </p:spPr>
      </p:pic>
      <p:sp>
        <p:nvSpPr>
          <p:cNvPr id="2" name="Slide Number Placeholder 1"/>
          <p:cNvSpPr>
            <a:spLocks noGrp="1"/>
          </p:cNvSpPr>
          <p:nvPr>
            <p:ph type="sldNum" sz="quarter" idx="12"/>
          </p:nvPr>
        </p:nvSpPr>
        <p:spPr>
          <a:xfrm>
            <a:off x="2667000" y="6385946"/>
            <a:ext cx="2057400" cy="365125"/>
          </a:xfrm>
        </p:spPr>
        <p:txBody>
          <a:bodyPr>
            <a:normAutofit/>
          </a:bodyPr>
          <a:lstStyle/>
          <a:p>
            <a:pPr>
              <a:spcAft>
                <a:spcPts val="600"/>
              </a:spcAft>
            </a:pPr>
            <a:fld id="{A28CD5DE-1B3B-DB4E-A3CA-FF4EF6D55D86}" type="slidenum">
              <a:rPr lang="en-US" smtClean="0">
                <a:solidFill>
                  <a:schemeClr val="tx1"/>
                </a:solidFill>
              </a:rPr>
              <a:pPr>
                <a:spcAft>
                  <a:spcPts val="600"/>
                </a:spcAft>
              </a:pPr>
              <a:t>7</a:t>
            </a:fld>
            <a:endParaRPr lang="en-US" dirty="0">
              <a:solidFill>
                <a:schemeClr val="tx1"/>
              </a:solidFill>
            </a:endParaRPr>
          </a:p>
        </p:txBody>
      </p:sp>
    </p:spTree>
    <p:extLst>
      <p:ext uri="{BB962C8B-B14F-4D97-AF65-F5344CB8AC3E}">
        <p14:creationId xmlns:p14="http://schemas.microsoft.com/office/powerpoint/2010/main" val="2091734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937" r="9496" b="4489"/>
          <a:stretch/>
        </p:blipFill>
        <p:spPr>
          <a:xfrm>
            <a:off x="457200" y="1238250"/>
            <a:ext cx="8229600" cy="4705350"/>
          </a:xfrm>
          <a:prstGeom prst="rect">
            <a:avLst/>
          </a:prstGeom>
        </p:spPr>
      </p:pic>
      <p:sp>
        <p:nvSpPr>
          <p:cNvPr id="8" name="Title 1"/>
          <p:cNvSpPr txBox="1">
            <a:spLocks/>
          </p:cNvSpPr>
          <p:nvPr/>
        </p:nvSpPr>
        <p:spPr>
          <a:xfrm>
            <a:off x="457200" y="299179"/>
            <a:ext cx="8229600" cy="7810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Traffic Calming Study</a:t>
            </a:r>
            <a:endParaRPr lang="en-US" sz="4000" dirty="0">
              <a:latin typeface="Arial" panose="020B0604020202020204" pitchFamily="34" charset="0"/>
              <a:cs typeface="Arial" panose="020B0604020202020204" pitchFamily="34" charset="0"/>
            </a:endParaRPr>
          </a:p>
        </p:txBody>
      </p:sp>
      <p:pic>
        <p:nvPicPr>
          <p:cNvPr id="9" name="Picture 5"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005848"/>
            <a:ext cx="533400" cy="93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rot="3835253">
            <a:off x="2194287" y="3529600"/>
            <a:ext cx="4259557" cy="237630"/>
          </a:xfrm>
          <a:prstGeom prst="rect">
            <a:avLst/>
          </a:prstGeom>
          <a:noFill/>
          <a:ln w="762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181600" y="2721114"/>
            <a:ext cx="2895600" cy="707886"/>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000" dirty="0">
                <a:ln w="0"/>
                <a:solidFill>
                  <a:srgbClr val="FF0000"/>
                </a:solidFill>
                <a:effectLst>
                  <a:outerShdw blurRad="38100" dist="19050" dir="2700000" algn="tl" rotWithShape="0">
                    <a:schemeClr val="dk1">
                      <a:alpha val="40000"/>
                    </a:schemeClr>
                  </a:outerShdw>
                </a:effectLst>
              </a:rPr>
              <a:t>Speed and Volume</a:t>
            </a:r>
          </a:p>
          <a:p>
            <a:pPr algn="ctr"/>
            <a:r>
              <a:rPr lang="en-US" sz="2000" dirty="0">
                <a:ln w="0"/>
                <a:solidFill>
                  <a:srgbClr val="FF0000"/>
                </a:solidFill>
                <a:effectLst>
                  <a:outerShdw blurRad="38100" dist="19050" dir="2700000" algn="tl" rotWithShape="0">
                    <a:schemeClr val="dk1">
                      <a:alpha val="40000"/>
                    </a:schemeClr>
                  </a:outerShdw>
                </a:effectLst>
              </a:rPr>
              <a:t>Counts Conducted</a:t>
            </a:r>
          </a:p>
        </p:txBody>
      </p:sp>
      <p:cxnSp>
        <p:nvCxnSpPr>
          <p:cNvPr id="20" name="Straight Arrow Connector 19"/>
          <p:cNvCxnSpPr>
            <a:cxnSpLocks/>
            <a:stCxn id="17" idx="1"/>
            <a:endCxn id="14" idx="7"/>
          </p:cNvCxnSpPr>
          <p:nvPr/>
        </p:nvCxnSpPr>
        <p:spPr>
          <a:xfrm flipH="1">
            <a:off x="4458769" y="3075057"/>
            <a:ext cx="722831" cy="4888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133565" y="3505200"/>
            <a:ext cx="381000" cy="401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AD5189C-C348-9BE1-9126-C6880CAEA5A4}"/>
              </a:ext>
            </a:extLst>
          </p:cNvPr>
          <p:cNvPicPr>
            <a:picLocks noChangeAspect="1"/>
          </p:cNvPicPr>
          <p:nvPr/>
        </p:nvPicPr>
        <p:blipFill>
          <a:blip r:embed="rId5"/>
          <a:stretch>
            <a:fillRect/>
          </a:stretch>
        </p:blipFill>
        <p:spPr>
          <a:xfrm>
            <a:off x="0" y="6151600"/>
            <a:ext cx="9144000" cy="691331"/>
          </a:xfrm>
          <a:prstGeom prst="rect">
            <a:avLst/>
          </a:prstGeom>
        </p:spPr>
      </p:pic>
      <p:sp>
        <p:nvSpPr>
          <p:cNvPr id="2" name="Slide Number Placeholder 1"/>
          <p:cNvSpPr>
            <a:spLocks noGrp="1"/>
          </p:cNvSpPr>
          <p:nvPr>
            <p:ph type="sldNum" sz="quarter" idx="12"/>
          </p:nvPr>
        </p:nvSpPr>
        <p:spPr>
          <a:xfrm>
            <a:off x="2693511" y="6359525"/>
            <a:ext cx="2133600" cy="365125"/>
          </a:xfrm>
        </p:spPr>
        <p:txBody>
          <a:bodyPr/>
          <a:lstStyle/>
          <a:p>
            <a:fld id="{A28CD5DE-1B3B-DB4E-A3CA-FF4EF6D55D86}" type="slidenum">
              <a:rPr lang="en-US" smtClean="0">
                <a:solidFill>
                  <a:schemeClr val="tx1"/>
                </a:solidFill>
              </a:rPr>
              <a:pPr/>
              <a:t>8</a:t>
            </a:fld>
            <a:endParaRPr lang="en-US" dirty="0">
              <a:solidFill>
                <a:schemeClr val="tx1"/>
              </a:solidFill>
            </a:endParaRPr>
          </a:p>
        </p:txBody>
      </p:sp>
    </p:spTree>
    <p:extLst>
      <p:ext uri="{BB962C8B-B14F-4D97-AF65-F5344CB8AC3E}">
        <p14:creationId xmlns:p14="http://schemas.microsoft.com/office/powerpoint/2010/main" val="3877373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30936" y="548640"/>
            <a:ext cx="2700645" cy="5431536"/>
          </a:xfrm>
        </p:spPr>
        <p:txBody>
          <a:bodyPr>
            <a:normAutofit/>
          </a:bodyPr>
          <a:lstStyle/>
          <a:p>
            <a:r>
              <a:rPr lang="en-US" sz="4700" b="1" dirty="0">
                <a:latin typeface="Avenir Black"/>
              </a:rPr>
              <a:t>Traffic Calming Study</a:t>
            </a:r>
            <a:endParaRPr lang="en-US" sz="4700" dirty="0">
              <a:latin typeface="Avenir Black"/>
              <a:ea typeface="Tahoma" panose="020B0604030504040204" pitchFamily="34" charset="0"/>
              <a:cs typeface="Tahoma" panose="020B0604030504040204" pitchFamily="34" charset="0"/>
            </a:endParaRPr>
          </a:p>
        </p:txBody>
      </p:sp>
      <p:sp>
        <p:nvSpPr>
          <p:cNvPr id="4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44813" y="552091"/>
            <a:ext cx="4668251" cy="5431536"/>
          </a:xfrm>
        </p:spPr>
        <p:txBody>
          <a:bodyPr anchor="ctr">
            <a:normAutofit/>
          </a:bodyPr>
          <a:lstStyle/>
          <a:p>
            <a:pPr marL="0" indent="0">
              <a:lnSpc>
                <a:spcPct val="90000"/>
              </a:lnSpc>
              <a:buNone/>
            </a:pPr>
            <a:r>
              <a:rPr lang="en-US" sz="1800" dirty="0">
                <a:latin typeface="Arial" panose="020B0604020202020204" pitchFamily="34" charset="0"/>
                <a:cs typeface="Arial" panose="020B0604020202020204" pitchFamily="34" charset="0"/>
              </a:rPr>
              <a:t>  </a:t>
            </a:r>
          </a:p>
          <a:p>
            <a:pPr marL="0" indent="0">
              <a:lnSpc>
                <a:spcPct val="90000"/>
              </a:lnSpc>
              <a:buClrTx/>
              <a:buNone/>
            </a:pPr>
            <a:r>
              <a:rPr lang="en-US" sz="1800" dirty="0">
                <a:latin typeface="Arial" panose="020B0604020202020204" pitchFamily="34" charset="0"/>
                <a:cs typeface="Arial" panose="020B0604020202020204" pitchFamily="34" charset="0"/>
                <a:sym typeface="Wingdings 2"/>
              </a:rPr>
              <a:t>Traffic calming study criteria:</a:t>
            </a:r>
          </a:p>
          <a:p>
            <a:pPr lvl="1">
              <a:lnSpc>
                <a:spcPct val="90000"/>
              </a:lnSpc>
              <a:buClrTx/>
            </a:pPr>
            <a:endParaRPr lang="en-US" sz="1800" dirty="0">
              <a:latin typeface="Arial" panose="020B0604020202020204" pitchFamily="34" charset="0"/>
              <a:cs typeface="Arial" panose="020B0604020202020204" pitchFamily="34" charset="0"/>
              <a:sym typeface="Wingdings 2"/>
            </a:endParaRPr>
          </a:p>
          <a:p>
            <a:pPr lvl="1">
              <a:lnSpc>
                <a:spcPct val="90000"/>
              </a:lnSpc>
              <a:buClrTx/>
            </a:pPr>
            <a:r>
              <a:rPr lang="en-US" sz="1800" dirty="0">
                <a:latin typeface="Arial" panose="020B0604020202020204" pitchFamily="34" charset="0"/>
                <a:cs typeface="Arial" panose="020B0604020202020204" pitchFamily="34" charset="0"/>
                <a:sym typeface="Wingdings 2"/>
              </a:rPr>
              <a:t>Street classification,</a:t>
            </a:r>
          </a:p>
          <a:p>
            <a:pPr lvl="1">
              <a:lnSpc>
                <a:spcPct val="90000"/>
              </a:lnSpc>
              <a:buClrTx/>
            </a:pPr>
            <a:r>
              <a:rPr lang="en-US" sz="1800" dirty="0">
                <a:latin typeface="Arial" panose="020B0604020202020204" pitchFamily="34" charset="0"/>
                <a:cs typeface="Arial" panose="020B0604020202020204" pitchFamily="34" charset="0"/>
                <a:sym typeface="Wingdings 2"/>
              </a:rPr>
              <a:t>24-hour speed counts</a:t>
            </a:r>
          </a:p>
          <a:p>
            <a:pPr lvl="1">
              <a:lnSpc>
                <a:spcPct val="90000"/>
              </a:lnSpc>
              <a:buClrTx/>
            </a:pPr>
            <a:r>
              <a:rPr lang="en-US" sz="1800" dirty="0">
                <a:latin typeface="Arial" panose="020B0604020202020204" pitchFamily="34" charset="0"/>
                <a:cs typeface="Arial" panose="020B0604020202020204" pitchFamily="34" charset="0"/>
                <a:sym typeface="Wingdings 2"/>
              </a:rPr>
              <a:t>24-hour volume counts,</a:t>
            </a:r>
          </a:p>
          <a:p>
            <a:pPr lvl="1">
              <a:lnSpc>
                <a:spcPct val="90000"/>
              </a:lnSpc>
              <a:buClrTx/>
            </a:pPr>
            <a:r>
              <a:rPr lang="en-US" sz="1800" dirty="0">
                <a:latin typeface="Arial" panose="020B0604020202020204" pitchFamily="34" charset="0"/>
                <a:cs typeface="Arial" panose="020B0604020202020204" pitchFamily="34" charset="0"/>
                <a:sym typeface="Wingdings 2"/>
              </a:rPr>
              <a:t>Field observations,</a:t>
            </a:r>
          </a:p>
          <a:p>
            <a:pPr lvl="1">
              <a:lnSpc>
                <a:spcPct val="90000"/>
              </a:lnSpc>
              <a:buClrTx/>
            </a:pPr>
            <a:r>
              <a:rPr lang="en-US" sz="1800" dirty="0">
                <a:latin typeface="Arial" panose="020B0604020202020204" pitchFamily="34" charset="0"/>
                <a:cs typeface="Arial" panose="020B0604020202020204" pitchFamily="34" charset="0"/>
                <a:sym typeface="Wingdings 2"/>
              </a:rPr>
              <a:t>Street dimensions</a:t>
            </a:r>
          </a:p>
          <a:p>
            <a:pPr lvl="1">
              <a:lnSpc>
                <a:spcPct val="90000"/>
              </a:lnSpc>
              <a:buClrTx/>
            </a:pPr>
            <a:r>
              <a:rPr lang="en-US" sz="1800" dirty="0">
                <a:latin typeface="Arial" panose="020B0604020202020204" pitchFamily="34" charset="0"/>
                <a:cs typeface="Arial" panose="020B0604020202020204" pitchFamily="34" charset="0"/>
                <a:sym typeface="Wingdings 2"/>
              </a:rPr>
              <a:t>Review of area Fire Response Routes.</a:t>
            </a:r>
          </a:p>
          <a:p>
            <a:pPr marL="393192" lvl="1" indent="0">
              <a:lnSpc>
                <a:spcPct val="90000"/>
              </a:lnSpc>
              <a:buClrTx/>
              <a:buNone/>
            </a:pPr>
            <a:endParaRPr lang="en-US" sz="1800" dirty="0">
              <a:latin typeface="Arial" panose="020B0604020202020204" pitchFamily="34" charset="0"/>
              <a:cs typeface="Arial" panose="020B0604020202020204" pitchFamily="34" charset="0"/>
              <a:sym typeface="Wingdings 2"/>
            </a:endParaRPr>
          </a:p>
          <a:p>
            <a:pPr marL="0" indent="0">
              <a:lnSpc>
                <a:spcPct val="90000"/>
              </a:lnSpc>
              <a:buNone/>
            </a:pPr>
            <a:r>
              <a:rPr lang="en-US" sz="1800" b="1" dirty="0">
                <a:latin typeface="Arial" panose="020B0604020202020204" pitchFamily="34" charset="0"/>
                <a:cs typeface="Arial" panose="020B0604020202020204" pitchFamily="34" charset="0"/>
                <a:sym typeface="Wingdings 2"/>
              </a:rPr>
              <a:t>*ADAMS ST QUALIFIES FOR TRAFFIC CALMING MEASURES</a:t>
            </a:r>
          </a:p>
          <a:p>
            <a:pPr marL="0" indent="0">
              <a:lnSpc>
                <a:spcPct val="90000"/>
              </a:lnSpc>
              <a:buClrTx/>
              <a:buNone/>
            </a:pPr>
            <a:endParaRPr lang="en-US" sz="1800" dirty="0">
              <a:latin typeface="Arial" panose="020B0604020202020204" pitchFamily="34" charset="0"/>
              <a:cs typeface="Arial" panose="020B0604020202020204" pitchFamily="34" charset="0"/>
              <a:sym typeface="Wingdings 2"/>
            </a:endParaRPr>
          </a:p>
          <a:p>
            <a:pPr marL="457200" lvl="1" indent="0">
              <a:lnSpc>
                <a:spcPct val="90000"/>
              </a:lnSpc>
              <a:buNone/>
            </a:pPr>
            <a:endParaRPr lang="en-US" sz="1800" dirty="0">
              <a:latin typeface="+mj-lt"/>
            </a:endParaRPr>
          </a:p>
        </p:txBody>
      </p:sp>
      <p:pic>
        <p:nvPicPr>
          <p:cNvPr id="5" name="Picture 4">
            <a:extLst>
              <a:ext uri="{FF2B5EF4-FFF2-40B4-BE49-F238E27FC236}">
                <a16:creationId xmlns:a16="http://schemas.microsoft.com/office/drawing/2014/main" id="{404167BC-A1EF-BB0E-DE85-7AB0FCE2299C}"/>
              </a:ext>
            </a:extLst>
          </p:cNvPr>
          <p:cNvPicPr>
            <a:picLocks noChangeAspect="1"/>
          </p:cNvPicPr>
          <p:nvPr/>
        </p:nvPicPr>
        <p:blipFill>
          <a:blip r:embed="rId3"/>
          <a:stretch>
            <a:fillRect/>
          </a:stretch>
        </p:blipFill>
        <p:spPr>
          <a:xfrm>
            <a:off x="-2286" y="6193771"/>
            <a:ext cx="9144000" cy="691331"/>
          </a:xfrm>
          <a:prstGeom prst="rect">
            <a:avLst/>
          </a:prstGeom>
        </p:spPr>
      </p:pic>
      <p:sp>
        <p:nvSpPr>
          <p:cNvPr id="2" name="Slide Number Placeholder 1"/>
          <p:cNvSpPr>
            <a:spLocks noGrp="1"/>
          </p:cNvSpPr>
          <p:nvPr>
            <p:ph type="sldNum" sz="quarter" idx="12"/>
          </p:nvPr>
        </p:nvSpPr>
        <p:spPr>
          <a:xfrm>
            <a:off x="2743200" y="6415385"/>
            <a:ext cx="2057400" cy="365125"/>
          </a:xfrm>
        </p:spPr>
        <p:txBody>
          <a:bodyPr>
            <a:normAutofit/>
          </a:bodyPr>
          <a:lstStyle/>
          <a:p>
            <a:pPr>
              <a:spcAft>
                <a:spcPts val="600"/>
              </a:spcAft>
            </a:pPr>
            <a:fld id="{A28CD5DE-1B3B-DB4E-A3CA-FF4EF6D55D86}" type="slidenum">
              <a:rPr lang="en-US" smtClean="0">
                <a:solidFill>
                  <a:schemeClr val="tx1"/>
                </a:solidFill>
              </a:rPr>
              <a:pPr>
                <a:spcAft>
                  <a:spcPts val="600"/>
                </a:spcAft>
              </a:pPr>
              <a:t>9</a:t>
            </a:fld>
            <a:endParaRPr lang="en-US" dirty="0">
              <a:solidFill>
                <a:schemeClr val="tx1"/>
              </a:solidFill>
            </a:endParaRPr>
          </a:p>
        </p:txBody>
      </p:sp>
    </p:spTree>
    <p:extLst>
      <p:ext uri="{BB962C8B-B14F-4D97-AF65-F5344CB8AC3E}">
        <p14:creationId xmlns:p14="http://schemas.microsoft.com/office/powerpoint/2010/main" val="2290379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FBB1B35F381E4AB5ED69C5ABA16799" ma:contentTypeVersion="11" ma:contentTypeDescription="Create a new document." ma:contentTypeScope="" ma:versionID="decb757ff2f19acaa3aff265830a83de">
  <xsd:schema xmlns:xsd="http://www.w3.org/2001/XMLSchema" xmlns:xs="http://www.w3.org/2001/XMLSchema" xmlns:p="http://schemas.microsoft.com/office/2006/metadata/properties" xmlns:ns3="4d481e32-832e-416f-b72f-05df96a1e7fc" xmlns:ns4="2d92f64d-84fa-4a64-8356-47eca75a54c1" targetNamespace="http://schemas.microsoft.com/office/2006/metadata/properties" ma:root="true" ma:fieldsID="912cae0db560d956c8f4ef2becc56d9b" ns3:_="" ns4:_="">
    <xsd:import namespace="4d481e32-832e-416f-b72f-05df96a1e7fc"/>
    <xsd:import namespace="2d92f64d-84fa-4a64-8356-47eca75a54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81e32-832e-416f-b72f-05df96a1e7f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92f64d-84fa-4a64-8356-47eca75a54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8B7776-BE42-43A7-84CD-1DE2B6174AC3}">
  <ds:schemaRefs>
    <ds:schemaRef ds:uri="http://schemas.microsoft.com/office/infopath/2007/PartnerControls"/>
    <ds:schemaRef ds:uri="http://schemas.microsoft.com/office/2006/documentManagement/types"/>
    <ds:schemaRef ds:uri="http://purl.org/dc/terms/"/>
    <ds:schemaRef ds:uri="http://schemas.microsoft.com/office/2006/metadata/properties"/>
    <ds:schemaRef ds:uri="http://purl.org/dc/dcmitype/"/>
    <ds:schemaRef ds:uri="2d92f64d-84fa-4a64-8356-47eca75a54c1"/>
    <ds:schemaRef ds:uri="4d481e32-832e-416f-b72f-05df96a1e7fc"/>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EC1705-32D9-423D-9559-3D69C1118E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481e32-832e-416f-b72f-05df96a1e7fc"/>
    <ds:schemaRef ds:uri="2d92f64d-84fa-4a64-8356-47eca75a54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042B3F-3ED7-492F-A243-0250D4DB08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9992</TotalTime>
  <Words>847</Words>
  <Application>Microsoft Office PowerPoint</Application>
  <PresentationFormat>On-screen Show (4:3)</PresentationFormat>
  <Paragraphs>218</Paragraphs>
  <Slides>26</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Avenir Black</vt:lpstr>
      <vt:lpstr>Avenir Book</vt:lpstr>
      <vt:lpstr>Avenir Heavy</vt:lpstr>
      <vt:lpstr>Calibri</vt:lpstr>
      <vt:lpstr>Tahoma</vt:lpstr>
      <vt:lpstr>Wingdings 2</vt:lpstr>
      <vt:lpstr>Office Theme</vt:lpstr>
      <vt:lpstr> Adams Street Traffic Calming Measures   Community Meeting  March 30, 2023  Presented By: Department of Public Works    </vt:lpstr>
      <vt:lpstr>PowerPoint Presentation</vt:lpstr>
      <vt:lpstr>PowerPoint Presentation</vt:lpstr>
      <vt:lpstr>PowerPoint Presentation</vt:lpstr>
      <vt:lpstr>PowerPoint Presentation</vt:lpstr>
      <vt:lpstr>Engineering Studies</vt:lpstr>
      <vt:lpstr>Traffic Calming Measures</vt:lpstr>
      <vt:lpstr>PowerPoint Presentation</vt:lpstr>
      <vt:lpstr>Traffic Calming Study</vt:lpstr>
      <vt:lpstr>PowerPoint Presentation</vt:lpstr>
      <vt:lpstr>Engineering Studies</vt:lpstr>
      <vt:lpstr>Technical Terminology</vt:lpstr>
      <vt:lpstr>PowerPoint Presentation</vt:lpstr>
      <vt:lpstr>Stop Sign Study Criteria and Results</vt:lpstr>
      <vt:lpstr>Pilot Program Implementation Efforts</vt:lpstr>
      <vt:lpstr>Implementation History</vt:lpstr>
      <vt:lpstr>Traffic Circle Concept</vt:lpstr>
      <vt:lpstr>Traffic Circle Concept</vt:lpstr>
      <vt:lpstr>Traffic Circle Implementation </vt:lpstr>
      <vt:lpstr>PowerPoint Presentation</vt:lpstr>
      <vt:lpstr>PowerPoint Presentation</vt:lpstr>
      <vt:lpstr>PowerPoint Presentation</vt:lpstr>
      <vt:lpstr>PowerPoint Presentation</vt:lpstr>
      <vt:lpstr>Additional  Pilot Program Implementation Efforts</vt:lpstr>
      <vt:lpstr>PowerPoint Presentation</vt:lpstr>
      <vt:lpstr>PowerPoint Presentation</vt:lpstr>
    </vt:vector>
  </TitlesOfParts>
  <Company>COG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Cabral, Enrique</dc:creator>
  <cp:lastModifiedBy>Roudsari, Saed</cp:lastModifiedBy>
  <cp:revision>531</cp:revision>
  <cp:lastPrinted>2023-03-30T17:12:43Z</cp:lastPrinted>
  <dcterms:created xsi:type="dcterms:W3CDTF">2016-05-18T17:15:15Z</dcterms:created>
  <dcterms:modified xsi:type="dcterms:W3CDTF">2023-04-06T17:01:32Z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0x010100BFFBB1B35F381E4AB5ED69C5ABA16799</vt:lpwstr>
  </property>
</Properties>
</file>